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7" r:id="rId4"/>
    <p:sldId id="278" r:id="rId5"/>
    <p:sldId id="284" r:id="rId6"/>
    <p:sldId id="285" r:id="rId7"/>
    <p:sldId id="26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CF2F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23.9.2014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59832" y="3429000"/>
            <a:ext cx="460756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	     Kombinace</a:t>
            </a:r>
          </a:p>
          <a:p>
            <a:endParaRPr lang="cs-CZ" sz="28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		Příklady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00000" y="836712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III-2-09-09_Kombinace-Priklady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Stanislav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Prucek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červenec 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55068" y="5229200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Nadpis 1"/>
          <p:cNvSpPr txBox="1">
            <a:spLocks/>
          </p:cNvSpPr>
          <p:nvPr/>
        </p:nvSpPr>
        <p:spPr>
          <a:xfrm>
            <a:off x="360000" y="404664"/>
            <a:ext cx="8377808" cy="133747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0" tIns="45720" rIns="0" bIns="0" anchor="ctr" anchorCtr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4400" b="1" dirty="0" smtClean="0">
                <a:latin typeface="Arial Black" pitchFamily="34" charset="0"/>
              </a:rPr>
              <a:t>KOMBINACE</a:t>
            </a:r>
          </a:p>
          <a:p>
            <a:pPr algn="ctr"/>
            <a:r>
              <a:rPr lang="cs-CZ" sz="3200" b="1" dirty="0" smtClean="0">
                <a:latin typeface="Arial Black" pitchFamily="34" charset="0"/>
              </a:rPr>
              <a:t>Příklady</a:t>
            </a:r>
            <a:endParaRPr lang="cs-CZ" sz="2400" b="1" dirty="0"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070454" y="2577789"/>
            <a:ext cx="76850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Určete, kolika způsoby může 20 sportovců v oddíle vytvořit pětičlenné družstvo.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60000" y="2500845"/>
            <a:ext cx="455056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60000" y="3491595"/>
            <a:ext cx="83540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Jde o pětici osob, kde nezáleží na uspořádání a každá osoba je v této pětici nejvýše jednou.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60000" y="4209069"/>
            <a:ext cx="83540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Jde o kombinaci páté třídy z 20 prvků.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60000" y="4725144"/>
                <a:ext cx="8354091" cy="67371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0" dirty="0" smtClean="0">
                    <a:cs typeface="Times New Roman" pitchFamily="18" charset="0"/>
                  </a:rPr>
                  <a:t>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 dirty="0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 dirty="0" smtClean="0">
                            <a:latin typeface="Cambria Math"/>
                            <a:cs typeface="Times New Roman" pitchFamily="18" charset="0"/>
                          </a:rPr>
                          <m:t>𝑪</m:t>
                        </m:r>
                      </m:e>
                      <m:sub>
                        <m:r>
                          <a:rPr lang="cs-CZ" sz="2400" b="1" i="1" dirty="0" smtClean="0">
                            <a:latin typeface="Cambria Math"/>
                            <a:cs typeface="Times New Roman" pitchFamily="18" charset="0"/>
                          </a:rPr>
                          <m:t>𝟓</m:t>
                        </m:r>
                      </m:sub>
                    </m:sSub>
                    <m:d>
                      <m:dPr>
                        <m:ctrlPr>
                          <a:rPr lang="cs-CZ" sz="2400" b="1" i="1" dirty="0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400" b="1" i="1" dirty="0" smtClean="0">
                            <a:latin typeface="Cambria Math"/>
                            <a:cs typeface="Times New Roman" pitchFamily="18" charset="0"/>
                          </a:rPr>
                          <m:t>𝟐𝟎</m:t>
                        </m:r>
                      </m:e>
                    </m:d>
                    <m:r>
                      <a:rPr lang="cs-CZ" sz="2400" b="1" i="1" dirty="0" smtClean="0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ctrlPr>
                          <a:rPr lang="cs-CZ" sz="2400" b="1" i="1" dirty="0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f>
                          <m:fPr>
                            <m:type m:val="noBar"/>
                            <m:ctrlPr>
                              <a:rPr lang="cs-CZ" sz="2400" b="1" i="1" dirty="0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fPr>
                          <m:num>
                            <m:r>
                              <a:rPr lang="cs-CZ" sz="2400" b="1" i="1" dirty="0" smtClean="0">
                                <a:latin typeface="Cambria Math"/>
                                <a:cs typeface="Times New Roman" pitchFamily="18" charset="0"/>
                              </a:rPr>
                              <m:t>𝟐𝟎</m:t>
                            </m:r>
                          </m:num>
                          <m:den>
                            <m:r>
                              <a:rPr lang="cs-CZ" sz="2400" b="1" i="1" dirty="0" smtClean="0">
                                <a:latin typeface="Cambria Math"/>
                                <a:cs typeface="Times New Roman" pitchFamily="18" charset="0"/>
                              </a:rPr>
                              <m:t>𝟓</m:t>
                            </m:r>
                          </m:den>
                        </m:f>
                      </m:e>
                    </m:d>
                    <m:r>
                      <a:rPr lang="cs-CZ" sz="2400" b="1" i="1" dirty="0" smtClean="0">
                        <a:latin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sz="2400" b="1" i="1" dirty="0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400" b="1" i="1" dirty="0" smtClean="0">
                            <a:latin typeface="Cambria Math"/>
                            <a:cs typeface="Times New Roman" pitchFamily="18" charset="0"/>
                          </a:rPr>
                          <m:t>𝟐𝟎</m:t>
                        </m:r>
                        <m:r>
                          <a:rPr lang="cs-CZ" sz="2400" b="1" i="1" dirty="0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!</m:t>
                        </m:r>
                      </m:num>
                      <m:den>
                        <m:r>
                          <a:rPr lang="cs-CZ" sz="2400" b="1" i="1" dirty="0" smtClean="0">
                            <a:latin typeface="Cambria Math"/>
                            <a:cs typeface="Times New Roman" pitchFamily="18" charset="0"/>
                          </a:rPr>
                          <m:t>𝟓</m:t>
                        </m:r>
                        <m:r>
                          <a:rPr lang="cs-CZ" sz="2400" b="1" i="1" dirty="0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!(</m:t>
                        </m:r>
                        <m:r>
                          <a:rPr lang="cs-CZ" sz="2400" b="1" i="1" dirty="0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𝟐𝟎</m:t>
                        </m:r>
                        <m:r>
                          <a:rPr lang="cs-CZ" sz="2400" b="1" i="1" dirty="0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−</m:t>
                        </m:r>
                        <m:r>
                          <a:rPr lang="cs-CZ" sz="2400" b="1" i="1" dirty="0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𝟓</m:t>
                        </m:r>
                        <m:r>
                          <a:rPr lang="cs-CZ" sz="2400" b="1" i="1" dirty="0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)!</m:t>
                        </m:r>
                      </m:den>
                    </m:f>
                    <m:r>
                      <a:rPr lang="cs-CZ" sz="2400" b="1" i="1" dirty="0" smtClean="0">
                        <a:latin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sz="2400" b="1" i="1" dirty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400" b="1" i="1" dirty="0">
                            <a:latin typeface="Cambria Math"/>
                            <a:cs typeface="Times New Roman" pitchFamily="18" charset="0"/>
                          </a:rPr>
                          <m:t>𝟐𝟎</m:t>
                        </m:r>
                        <m:r>
                          <a:rPr lang="cs-CZ" sz="2400" b="1" i="1" dirty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!</m:t>
                        </m:r>
                      </m:num>
                      <m:den>
                        <m:r>
                          <a:rPr lang="cs-CZ" sz="2400" b="1" i="1" dirty="0">
                            <a:latin typeface="Cambria Math"/>
                            <a:cs typeface="Times New Roman" pitchFamily="18" charset="0"/>
                          </a:rPr>
                          <m:t>𝟓</m:t>
                        </m:r>
                        <m:r>
                          <a:rPr lang="cs-CZ" sz="2400" b="1" i="1" dirty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!</m:t>
                        </m:r>
                        <m:r>
                          <a:rPr lang="cs-CZ" sz="2400" b="1" i="1" dirty="0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𝟏𝟓</m:t>
                        </m:r>
                        <m:r>
                          <a:rPr lang="cs-CZ" sz="2400" b="1" i="1" dirty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!</m:t>
                        </m:r>
                      </m:den>
                    </m:f>
                    <m:r>
                      <a:rPr lang="cs-CZ" sz="2400" b="1" i="1" dirty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400" b="1" i="1" dirty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𝟏𝟓𝟓𝟎𝟒</m:t>
                    </m:r>
                  </m:oMath>
                </a14:m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725144"/>
                <a:ext cx="8354091" cy="673711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360000" y="5589240"/>
            <a:ext cx="83540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 vytvoření pětičlenného družstva máme 15504 možností.</a:t>
            </a:r>
          </a:p>
        </p:txBody>
      </p:sp>
    </p:spTree>
    <p:extLst>
      <p:ext uri="{BB962C8B-B14F-4D97-AF65-F5344CB8AC3E}">
        <p14:creationId xmlns:p14="http://schemas.microsoft.com/office/powerpoint/2010/main" val="1217209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51314" y="1376742"/>
            <a:ext cx="76850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Fotbalového turnaje se zúčastní 7 žákovských družstev. Určete počet všech utkání, hraje-li se turnaj systémem každý s každým.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60000" y="1438298"/>
            <a:ext cx="455056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60000" y="2636912"/>
            <a:ext cx="83540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Jde o kombinaci druhé třídy ze 7 prvků.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360000" y="3505819"/>
                <a:ext cx="8354091" cy="67371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0" dirty="0" smtClean="0">
                    <a:cs typeface="Times New Roman" pitchFamily="18" charset="0"/>
                  </a:rPr>
                  <a:t>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 dirty="0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 dirty="0" smtClean="0">
                            <a:latin typeface="Cambria Math"/>
                            <a:cs typeface="Times New Roman" pitchFamily="18" charset="0"/>
                          </a:rPr>
                          <m:t>𝑪</m:t>
                        </m:r>
                      </m:e>
                      <m:sub>
                        <m:r>
                          <a:rPr lang="cs-CZ" sz="2400" b="1" i="1" dirty="0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b>
                    </m:sSub>
                    <m:d>
                      <m:dPr>
                        <m:ctrlPr>
                          <a:rPr lang="cs-CZ" sz="2400" b="1" i="1" dirty="0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400" b="1" i="1" dirty="0" smtClean="0">
                            <a:latin typeface="Cambria Math"/>
                            <a:cs typeface="Times New Roman" pitchFamily="18" charset="0"/>
                          </a:rPr>
                          <m:t>𝟕</m:t>
                        </m:r>
                      </m:e>
                    </m:d>
                    <m:r>
                      <a:rPr lang="cs-CZ" sz="2400" b="1" i="1" dirty="0" smtClean="0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ctrlPr>
                          <a:rPr lang="cs-CZ" sz="2400" b="1" i="1" dirty="0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f>
                          <m:fPr>
                            <m:type m:val="noBar"/>
                            <m:ctrlPr>
                              <a:rPr lang="cs-CZ" sz="2400" b="1" i="1" dirty="0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fPr>
                          <m:num>
                            <m:r>
                              <a:rPr lang="cs-CZ" sz="2400" b="1" i="1" dirty="0" smtClean="0">
                                <a:latin typeface="Cambria Math"/>
                                <a:cs typeface="Times New Roman" pitchFamily="18" charset="0"/>
                              </a:rPr>
                              <m:t>𝟕</m:t>
                            </m:r>
                          </m:num>
                          <m:den>
                            <m:r>
                              <a:rPr lang="cs-CZ" sz="2400" b="1" i="1" dirty="0" smtClean="0">
                                <a:latin typeface="Cambria Math"/>
                                <a:cs typeface="Times New Roman" pitchFamily="18" charset="0"/>
                              </a:rPr>
                              <m:t>𝟐</m:t>
                            </m:r>
                          </m:den>
                        </m:f>
                      </m:e>
                    </m:d>
                    <m:r>
                      <a:rPr lang="cs-CZ" sz="2400" b="1" i="1" dirty="0" smtClean="0">
                        <a:latin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sz="2400" b="1" i="1" dirty="0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400" b="1" i="1" dirty="0" smtClean="0">
                            <a:latin typeface="Cambria Math"/>
                            <a:cs typeface="Times New Roman" pitchFamily="18" charset="0"/>
                          </a:rPr>
                          <m:t>𝟕</m:t>
                        </m:r>
                        <m:r>
                          <a:rPr lang="cs-CZ" sz="2400" b="1" i="1" dirty="0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!</m:t>
                        </m:r>
                      </m:num>
                      <m:den>
                        <m:r>
                          <a:rPr lang="cs-CZ" sz="2400" b="1" i="1" dirty="0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  <m:r>
                          <a:rPr lang="cs-CZ" sz="2400" b="1" i="1" dirty="0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!(</m:t>
                        </m:r>
                        <m:r>
                          <a:rPr lang="cs-CZ" sz="2400" b="1" i="1" dirty="0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𝟕</m:t>
                        </m:r>
                        <m:r>
                          <a:rPr lang="cs-CZ" sz="2400" b="1" i="1" dirty="0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−</m:t>
                        </m:r>
                        <m:r>
                          <a:rPr lang="cs-CZ" sz="2400" b="1" i="1" dirty="0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𝟐</m:t>
                        </m:r>
                        <m:r>
                          <a:rPr lang="cs-CZ" sz="2400" b="1" i="1" dirty="0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)!</m:t>
                        </m:r>
                      </m:den>
                    </m:f>
                    <m:r>
                      <a:rPr lang="cs-CZ" sz="2400" b="1" i="1" dirty="0" smtClean="0">
                        <a:latin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sz="2400" b="1" i="1" dirty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400" b="1" i="1" dirty="0" smtClean="0">
                            <a:latin typeface="Cambria Math"/>
                            <a:cs typeface="Times New Roman" pitchFamily="18" charset="0"/>
                          </a:rPr>
                          <m:t>𝟕</m:t>
                        </m:r>
                        <m:r>
                          <a:rPr lang="cs-CZ" sz="2400" b="1" i="1" dirty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!</m:t>
                        </m:r>
                      </m:num>
                      <m:den>
                        <m:r>
                          <a:rPr lang="cs-CZ" sz="2400" b="1" i="1" dirty="0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  <m:r>
                          <a:rPr lang="cs-CZ" sz="2400" b="1" i="1" dirty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!</m:t>
                        </m:r>
                        <m:r>
                          <a:rPr lang="cs-CZ" sz="2400" b="1" i="1" dirty="0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𝟓</m:t>
                        </m:r>
                        <m:r>
                          <a:rPr lang="cs-CZ" sz="2400" b="1" i="1" dirty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!</m:t>
                        </m:r>
                      </m:den>
                    </m:f>
                    <m:r>
                      <a:rPr lang="cs-CZ" sz="2400" b="1" i="1" dirty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400" b="1" i="1" dirty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𝟐𝟏</m:t>
                    </m:r>
                  </m:oMath>
                </a14:m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505819"/>
                <a:ext cx="8354091" cy="673711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TextovéPole 15"/>
          <p:cNvSpPr txBox="1"/>
          <p:nvPr/>
        </p:nvSpPr>
        <p:spPr>
          <a:xfrm>
            <a:off x="360000" y="4706771"/>
            <a:ext cx="83540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Celkem se musí hrát 21 utkání.</a:t>
            </a:r>
          </a:p>
        </p:txBody>
      </p:sp>
    </p:spTree>
    <p:extLst>
      <p:ext uri="{BB962C8B-B14F-4D97-AF65-F5344CB8AC3E}">
        <p14:creationId xmlns:p14="http://schemas.microsoft.com/office/powerpoint/2010/main" val="2336800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981802" y="562957"/>
            <a:ext cx="7712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 kolika prvků lze vytvořit 66 kombinací druhé třídy?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70202" y="486013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60000" y="1052034"/>
            <a:ext cx="83540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Sestavíme rovnici a vyřešíme.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301760" y="3717032"/>
                <a:ext cx="8354091" cy="165006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Dosadíme do vzorce pro výpočet kořenů kvadratické rovnice.</a:t>
                </a:r>
              </a:p>
              <a:p>
                <a:pPr algn="just"/>
                <a:endParaRPr lang="cs-CZ" sz="8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𝑛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1,2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−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cs typeface="Times New Roman" pitchFamily="18" charset="0"/>
                                </a:rPr>
                                <m:t>−1</m:t>
                              </m:r>
                            </m:e>
                          </m:d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</m:ctrlPr>
                                </m:sSupPr>
                                <m:e>
                                  <m:d>
                                    <m:dPr>
                                      <m:ctrlPr>
                                        <a:rPr lang="cs-CZ" b="0" i="1" smtClean="0">
                                          <a:latin typeface="Cambria Math"/>
                                          <a:ea typeface="Cambria Math"/>
                                          <a:cs typeface="Times New Roman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cs-CZ" b="0" i="1" smtClean="0">
                                          <a:latin typeface="Cambria Math"/>
                                          <a:ea typeface="Cambria Math"/>
                                          <a:cs typeface="Times New Roman" pitchFamily="18" charset="0"/>
                                        </a:rPr>
                                        <m:t>−1</m:t>
                                      </m:r>
                                    </m:e>
                                  </m:d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−4∙1∙(−132)</m:t>
                              </m:r>
                            </m:e>
                          </m:rad>
                        </m:num>
                        <m:den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∙1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1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529</m:t>
                              </m:r>
                            </m:e>
                          </m:rad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2</m:t>
                          </m:r>
                        </m:den>
                      </m:f>
                      <m:r>
                        <a:rPr lang="cs-CZ" b="0" i="0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1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±23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b="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dirty="0" smtClean="0">
                    <a:cs typeface="Times New Roman" pitchFamily="18" charset="0"/>
                  </a:rPr>
                  <a:t>	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=12</m:t>
                    </m:r>
                  </m:oMath>
                </a14:m>
                <a:endParaRPr lang="cs-CZ" b="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dirty="0" smtClean="0">
                    <a:cs typeface="Times New Roman" pitchFamily="18" charset="0"/>
                  </a:rPr>
                  <a:t>	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b>
                    </m:sSub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=−11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1760" y="3717032"/>
                <a:ext cx="8354091" cy="1650067"/>
              </a:xfrm>
              <a:prstGeom prst="rect">
                <a:avLst/>
              </a:prstGeom>
              <a:blipFill rotWithShape="1">
                <a:blip r:embed="rId3"/>
                <a:stretch>
                  <a:fillRect l="-657" t="-18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1071069" y="1180493"/>
                <a:ext cx="7880897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ea typeface="Cambria Math" pitchFamily="18" charset="0"/>
                    <a:cs typeface="Times New Roman" pitchFamily="18" charset="0"/>
                  </a:rPr>
                  <a:t>				</a:t>
                </a:r>
              </a:p>
              <a:p>
                <a:pPr algn="just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0" i="1" smtClean="0">
                              <a:latin typeface="Cambria Math"/>
                              <a:ea typeface="Cambria Math" pitchFamily="18" charset="0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  <a:ea typeface="Cambria Math" pitchFamily="18" charset="0"/>
                              <a:cs typeface="Times New Roman" pitchFamily="18" charset="0"/>
                            </a:rPr>
                            <m:t>𝐶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  <a:ea typeface="Cambria Math" pitchFamily="18" charset="0"/>
                              <a:cs typeface="Times New Roman" pitchFamily="18" charset="0"/>
                            </a:rPr>
                            <m:t>2</m:t>
                          </m:r>
                        </m:sub>
                      </m:sSub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 pitchFamily="18" charset="0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 pitchFamily="18" charset="0"/>
                              <a:cs typeface="Times New Roman" pitchFamily="18" charset="0"/>
                            </a:rPr>
                            <m:t>𝑛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  <a:ea typeface="Cambria Math" pitchFamily="18" charset="0"/>
                          <a:cs typeface="Times New Roman" pitchFamily="18" charset="0"/>
                        </a:rPr>
                        <m:t>=66</m:t>
                      </m:r>
                    </m:oMath>
                  </m:oMathPara>
                </a14:m>
                <a:endParaRPr lang="cs-CZ" b="0" dirty="0" smtClean="0">
                  <a:latin typeface="Cambria Math" pitchFamily="18" charset="0"/>
                  <a:ea typeface="Cambria Math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71069" y="1180493"/>
                <a:ext cx="7880897" cy="646331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330004" y="5538178"/>
                <a:ext cx="692040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Z 12 prvků.		(-11 není řešením, neboť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𝑛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∈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𝑁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)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0004" y="5538178"/>
                <a:ext cx="6920407" cy="369332"/>
              </a:xfrm>
              <a:prstGeom prst="rect">
                <a:avLst/>
              </a:prstGeom>
              <a:blipFill rotWithShape="1">
                <a:blip r:embed="rId5"/>
                <a:stretch>
                  <a:fillRect l="-705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330004" y="2564904"/>
                <a:ext cx="8322934" cy="9560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  <m:t>𝑛</m:t>
                              </m:r>
                              <m: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  <m:t>−2</m:t>
                              </m:r>
                            </m:e>
                          </m:d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!</m:t>
                          </m:r>
                          <m:d>
                            <m:dPr>
                              <m:ctrlP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  <m:t>𝑛</m:t>
                              </m:r>
                              <m: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  <m:t>−1</m:t>
                              </m:r>
                            </m:e>
                          </m:d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𝑛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(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𝑛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−2)!</m:t>
                          </m:r>
                        </m:den>
                      </m:f>
                      <m:r>
                        <a:rPr lang="cs-CZ" i="1">
                          <a:latin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  <a:cs typeface="Times New Roman" pitchFamily="18" charset="0"/>
                        </a:rPr>
                        <m:t>132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  	</a:t>
                </a:r>
                <a:r>
                  <a:rPr lang="cs-CZ" dirty="0" smtClean="0">
                    <a:cs typeface="Times New Roman" pitchFamily="18" charset="0"/>
                  </a:rPr>
                  <a:t> 	    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</m:e>
                      <m:sup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𝑛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−132=0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0004" y="2564904"/>
                <a:ext cx="8322934" cy="956031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552360" y="1849341"/>
                <a:ext cx="8424936" cy="94609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 pitchFamily="18" charset="0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 pitchFamily="18" charset="0"/>
                              <a:cs typeface="Times New Roman" pitchFamily="18" charset="0"/>
                            </a:rPr>
                            <m:t>𝑛</m:t>
                          </m:r>
                          <m:r>
                            <a:rPr lang="cs-CZ" i="1">
                              <a:latin typeface="Cambria Math" pitchFamily="18" charset="0"/>
                              <a:ea typeface="Cambria Math" pitchFamily="18" charset="0"/>
                              <a:cs typeface="Times New Roman" pitchFamily="18" charset="0"/>
                            </a:rPr>
                            <m:t>!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 pitchFamily="18" charset="0"/>
                              <a:cs typeface="Times New Roman" pitchFamily="18" charset="0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!</m:t>
                          </m:r>
                          <m:d>
                            <m:dPr>
                              <m:ctrlPr>
                                <a:rPr lang="cs-CZ" i="1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 pitchFamily="18" charset="0"/>
                                  <a:ea typeface="Cambria Math" pitchFamily="18" charset="0"/>
                                  <a:cs typeface="Times New Roman" pitchFamily="18" charset="0"/>
                                </a:rPr>
                                <m:t>𝑛</m:t>
                              </m:r>
                              <m:r>
                                <a:rPr lang="cs-CZ" i="1">
                                  <a:latin typeface="Cambria Math" pitchFamily="18" charset="0"/>
                                  <a:ea typeface="Cambria Math" pitchFamily="18" charset="0"/>
                                  <a:cs typeface="Times New Roman" pitchFamily="18" charset="0"/>
                                </a:rPr>
                                <m:t>−2</m:t>
                              </m:r>
                            </m:e>
                          </m:d>
                          <m:r>
                            <a:rPr lang="cs-CZ" i="1">
                              <a:latin typeface="Cambria Math" pitchFamily="18" charset="0"/>
                              <a:ea typeface="Cambria Math" pitchFamily="18" charset="0"/>
                              <a:cs typeface="Times New Roman" pitchFamily="18" charset="0"/>
                            </a:rPr>
                            <m:t>!</m:t>
                          </m:r>
                        </m:den>
                      </m:f>
                      <m:r>
                        <a:rPr lang="cs-CZ" i="1">
                          <a:latin typeface="Cambria Math" pitchFamily="18" charset="0"/>
                          <a:ea typeface="Cambria Math" pitchFamily="18" charset="0"/>
                          <a:cs typeface="Times New Roman" pitchFamily="18" charset="0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  <a:ea typeface="Cambria Math" pitchFamily="18" charset="0"/>
                          <a:cs typeface="Times New Roman" pitchFamily="18" charset="0"/>
                        </a:rPr>
                        <m:t>66</m:t>
                      </m:r>
                    </m:oMath>
                  </m:oMathPara>
                </a14:m>
                <a:endParaRPr lang="cs-CZ" dirty="0">
                  <a:latin typeface="Cambria Math" pitchFamily="18" charset="0"/>
                  <a:ea typeface="Cambria Math" pitchFamily="18" charset="0"/>
                  <a:cs typeface="Times New Roman" pitchFamily="18" charset="0"/>
                </a:endParaRP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2360" y="1849341"/>
                <a:ext cx="8424936" cy="946093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07153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/>
      <p:bldP spid="13" grpId="0"/>
      <p:bldP spid="16" grpId="0"/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971600" y="327691"/>
            <a:ext cx="77124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Zvětší-li  se počet prvků o 1, zvětší se počet kombinací třetí třídy o 21. Kolik je dáno prvků?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60000" y="250747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60000" y="1052034"/>
                <a:ext cx="8354091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Sestavíme rovnici a vyřešíme.   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  <a:ea typeface="Cambria Math" pitchFamily="18" charset="0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 pitchFamily="18" charset="0"/>
                            <a:ea typeface="Cambria Math" pitchFamily="18" charset="0"/>
                            <a:cs typeface="Times New Roman" pitchFamily="18" charset="0"/>
                          </a:rPr>
                          <m:t>𝐶</m:t>
                        </m:r>
                      </m:e>
                      <m:sub>
                        <m:r>
                          <a:rPr lang="cs-CZ" i="1">
                            <a:latin typeface="Cambria Math" pitchFamily="18" charset="0"/>
                            <a:ea typeface="Cambria Math" pitchFamily="18" charset="0"/>
                            <a:cs typeface="Times New Roman" pitchFamily="18" charset="0"/>
                          </a:rPr>
                          <m:t>3</m:t>
                        </m:r>
                      </m:sub>
                    </m:sSub>
                    <m:d>
                      <m:dPr>
                        <m:ctrlPr>
                          <a:rPr lang="cs-CZ" i="1">
                            <a:latin typeface="Cambria Math"/>
                            <a:ea typeface="Cambria Math" pitchFamily="18" charset="0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i="1">
                            <a:latin typeface="Cambria Math" pitchFamily="18" charset="0"/>
                            <a:ea typeface="Cambria Math" pitchFamily="18" charset="0"/>
                            <a:cs typeface="Times New Roman" pitchFamily="18" charset="0"/>
                          </a:rPr>
                          <m:t>𝑛</m:t>
                        </m:r>
                        <m:r>
                          <a:rPr lang="cs-CZ" i="1">
                            <a:latin typeface="Cambria Math" pitchFamily="18" charset="0"/>
                            <a:ea typeface="Cambria Math" pitchFamily="18" charset="0"/>
                            <a:cs typeface="Times New Roman" pitchFamily="18" charset="0"/>
                          </a:rPr>
                          <m:t>+1</m:t>
                        </m:r>
                      </m:e>
                    </m:d>
                    <m:r>
                      <a:rPr lang="cs-CZ" i="1">
                        <a:latin typeface="Cambria Math" pitchFamily="18" charset="0"/>
                        <a:ea typeface="Cambria Math" pitchFamily="18" charset="0"/>
                        <a:cs typeface="Times New Roman" pitchFamily="18" charset="0"/>
                      </a:rPr>
                      <m:t>=</m:t>
                    </m:r>
                    <m:sSub>
                      <m:sSubPr>
                        <m:ctrlPr>
                          <a:rPr lang="cs-CZ" i="1">
                            <a:latin typeface="Cambria Math"/>
                            <a:ea typeface="Cambria Math" pitchFamily="18" charset="0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i="1">
                            <a:latin typeface="Cambria Math" pitchFamily="18" charset="0"/>
                            <a:ea typeface="Cambria Math" pitchFamily="18" charset="0"/>
                            <a:cs typeface="Times New Roman" pitchFamily="18" charset="0"/>
                          </a:rPr>
                          <m:t>𝐶</m:t>
                        </m:r>
                      </m:e>
                      <m:sub>
                        <m:r>
                          <a:rPr lang="cs-CZ" i="1">
                            <a:latin typeface="Cambria Math" pitchFamily="18" charset="0"/>
                            <a:ea typeface="Cambria Math" pitchFamily="18" charset="0"/>
                            <a:cs typeface="Times New Roman" pitchFamily="18" charset="0"/>
                          </a:rPr>
                          <m:t>3</m:t>
                        </m:r>
                      </m:sub>
                    </m:sSub>
                    <m:d>
                      <m:dPr>
                        <m:ctrlPr>
                          <a:rPr lang="cs-CZ" i="1">
                            <a:latin typeface="Cambria Math"/>
                            <a:ea typeface="Cambria Math" pitchFamily="18" charset="0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i="1">
                            <a:latin typeface="Cambria Math" pitchFamily="18" charset="0"/>
                            <a:ea typeface="Cambria Math" pitchFamily="18" charset="0"/>
                            <a:cs typeface="Times New Roman" pitchFamily="18" charset="0"/>
                          </a:rPr>
                          <m:t>𝑛</m:t>
                        </m:r>
                      </m:e>
                    </m:d>
                    <m:r>
                      <a:rPr lang="cs-CZ" i="1">
                        <a:latin typeface="Cambria Math" pitchFamily="18" charset="0"/>
                        <a:ea typeface="Cambria Math" pitchFamily="18" charset="0"/>
                        <a:cs typeface="Times New Roman" pitchFamily="18" charset="0"/>
                      </a:rPr>
                      <m:t>+21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052034"/>
                <a:ext cx="8354091" cy="369332"/>
              </a:xfrm>
              <a:prstGeom prst="rect">
                <a:avLst/>
              </a:prstGeom>
              <a:blipFill rotWithShape="1">
                <a:blip r:embed="rId3"/>
                <a:stretch>
                  <a:fillRect l="-584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330004" y="4293096"/>
                <a:ext cx="8354091" cy="165006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Dosadíme do vzorce pro výpočet kořenů kvadratické rovnice.</a:t>
                </a:r>
              </a:p>
              <a:p>
                <a:pPr algn="just"/>
                <a:endParaRPr lang="cs-CZ" sz="8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𝑛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1,2</m:t>
                          </m:r>
                        </m:sub>
                      </m:sSub>
                      <m:r>
                        <a:rPr lang="cs-CZ" b="0" i="1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−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  <a:cs typeface="Times New Roman" pitchFamily="18" charset="0"/>
                                </a:rPr>
                                <m:t>−3</m:t>
                              </m:r>
                            </m:e>
                          </m:d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</m:ctrlPr>
                                </m:sSupPr>
                                <m:e>
                                  <m:d>
                                    <m:dPr>
                                      <m:ctrlPr>
                                        <a:rPr lang="cs-CZ" b="0" i="1" smtClean="0">
                                          <a:latin typeface="Cambria Math"/>
                                          <a:ea typeface="Cambria Math"/>
                                          <a:cs typeface="Times New Roman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cs-CZ" b="0" i="1" smtClean="0">
                                          <a:latin typeface="Cambria Math"/>
                                          <a:ea typeface="Cambria Math"/>
                                          <a:cs typeface="Times New Roman" pitchFamily="18" charset="0"/>
                                        </a:rPr>
                                        <m:t>−3</m:t>
                                      </m:r>
                                    </m:e>
                                  </m:d>
                                </m:e>
                                <m:sup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−4∙3∙(−126)</m:t>
                              </m:r>
                            </m:e>
                          </m:rad>
                        </m:num>
                        <m:den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2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∙3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1521</m:t>
                              </m:r>
                            </m:e>
                          </m:rad>
                        </m:num>
                        <m:den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6</m:t>
                          </m:r>
                        </m:den>
                      </m:f>
                      <m:r>
                        <a:rPr lang="cs-CZ" b="0" i="0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3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±39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6</m:t>
                          </m:r>
                        </m:den>
                      </m:f>
                    </m:oMath>
                  </m:oMathPara>
                </a14:m>
                <a:endParaRPr lang="cs-CZ" b="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dirty="0" smtClean="0">
                    <a:cs typeface="Times New Roman" pitchFamily="18" charset="0"/>
                  </a:rPr>
                  <a:t>	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sub>
                    </m:sSub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=7</m:t>
                    </m:r>
                  </m:oMath>
                </a14:m>
                <a:endParaRPr lang="cs-CZ" b="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dirty="0" smtClean="0">
                    <a:cs typeface="Times New Roman" pitchFamily="18" charset="0"/>
                  </a:rPr>
                  <a:t>	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b>
                    </m:sSub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=−6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0004" y="4293096"/>
                <a:ext cx="8354091" cy="1650067"/>
              </a:xfrm>
              <a:prstGeom prst="rect">
                <a:avLst/>
              </a:prstGeom>
              <a:blipFill rotWithShape="1">
                <a:blip r:embed="rId4"/>
                <a:stretch>
                  <a:fillRect l="-584" t="-184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871200" y="1185992"/>
                <a:ext cx="7880897" cy="94609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ea typeface="Cambria Math" pitchFamily="18" charset="0"/>
                    <a:cs typeface="Times New Roman" pitchFamily="18" charset="0"/>
                  </a:rPr>
                  <a:t>				</a:t>
                </a:r>
              </a:p>
              <a:p>
                <a:pPr algn="just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 pitchFamily="18" charset="0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 pitchFamily="18" charset="0"/>
                              <a:ea typeface="Cambria Math" pitchFamily="18" charset="0"/>
                              <a:cs typeface="Times New Roman" pitchFamily="18" charset="0"/>
                            </a:rPr>
                            <m:t>(</m:t>
                          </m:r>
                          <m:r>
                            <a:rPr lang="cs-CZ" b="0" i="1" smtClean="0">
                              <a:latin typeface="Cambria Math" pitchFamily="18" charset="0"/>
                              <a:ea typeface="Cambria Math" pitchFamily="18" charset="0"/>
                              <a:cs typeface="Times New Roman" pitchFamily="18" charset="0"/>
                            </a:rPr>
                            <m:t>𝑛</m:t>
                          </m:r>
                          <m:r>
                            <a:rPr lang="cs-CZ" b="0" i="1" smtClean="0">
                              <a:latin typeface="Cambria Math" pitchFamily="18" charset="0"/>
                              <a:ea typeface="Cambria Math" pitchFamily="18" charset="0"/>
                              <a:cs typeface="Times New Roman" pitchFamily="18" charset="0"/>
                            </a:rPr>
                            <m:t>+1)!</m:t>
                          </m:r>
                        </m:num>
                        <m:den>
                          <m:r>
                            <a:rPr lang="cs-CZ" b="0" i="1" smtClean="0">
                              <a:latin typeface="Cambria Math" pitchFamily="18" charset="0"/>
                              <a:ea typeface="Cambria Math" pitchFamily="18" charset="0"/>
                              <a:cs typeface="Times New Roman" pitchFamily="18" charset="0"/>
                            </a:rPr>
                            <m:t>3!(</m:t>
                          </m:r>
                          <m:r>
                            <a:rPr lang="cs-CZ" b="0" i="1" smtClean="0">
                              <a:latin typeface="Cambria Math" pitchFamily="18" charset="0"/>
                              <a:ea typeface="Cambria Math" pitchFamily="18" charset="0"/>
                              <a:cs typeface="Times New Roman" pitchFamily="18" charset="0"/>
                            </a:rPr>
                            <m:t>𝑛</m:t>
                          </m:r>
                          <m:r>
                            <a:rPr lang="cs-CZ" b="0" i="1" smtClean="0">
                              <a:latin typeface="Cambria Math" pitchFamily="18" charset="0"/>
                              <a:ea typeface="Cambria Math" pitchFamily="18" charset="0"/>
                              <a:cs typeface="Times New Roman" pitchFamily="18" charset="0"/>
                            </a:rPr>
                            <m:t>+1−3)!</m:t>
                          </m:r>
                        </m:den>
                      </m:f>
                      <m:r>
                        <a:rPr lang="cs-CZ" b="0" i="1" smtClean="0">
                          <a:latin typeface="Cambria Math" pitchFamily="18" charset="0"/>
                          <a:ea typeface="Cambria Math" pitchFamily="18" charset="0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 pitchFamily="18" charset="0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 pitchFamily="18" charset="0"/>
                              <a:ea typeface="Cambria Math" pitchFamily="18" charset="0"/>
                              <a:cs typeface="Times New Roman" pitchFamily="18" charset="0"/>
                            </a:rPr>
                            <m:t>𝑛</m:t>
                          </m:r>
                          <m:r>
                            <a:rPr lang="cs-CZ" b="0" i="1" smtClean="0">
                              <a:latin typeface="Cambria Math" pitchFamily="18" charset="0"/>
                              <a:ea typeface="Cambria Math" pitchFamily="18" charset="0"/>
                              <a:cs typeface="Times New Roman" pitchFamily="18" charset="0"/>
                            </a:rPr>
                            <m:t>!</m:t>
                          </m:r>
                        </m:num>
                        <m:den>
                          <m:r>
                            <a:rPr lang="cs-CZ" b="0" i="1" smtClean="0">
                              <a:latin typeface="Cambria Math" pitchFamily="18" charset="0"/>
                              <a:ea typeface="Cambria Math" pitchFamily="18" charset="0"/>
                              <a:cs typeface="Times New Roman" pitchFamily="18" charset="0"/>
                            </a:rPr>
                            <m:t>3!(</m:t>
                          </m:r>
                          <m:r>
                            <a:rPr lang="cs-CZ" b="0" i="1" smtClean="0">
                              <a:latin typeface="Cambria Math" pitchFamily="18" charset="0"/>
                              <a:ea typeface="Cambria Math" pitchFamily="18" charset="0"/>
                              <a:cs typeface="Times New Roman" pitchFamily="18" charset="0"/>
                            </a:rPr>
                            <m:t>𝑛</m:t>
                          </m:r>
                          <m:r>
                            <a:rPr lang="cs-CZ" b="0" i="1" smtClean="0">
                              <a:latin typeface="Cambria Math" pitchFamily="18" charset="0"/>
                              <a:ea typeface="Cambria Math" pitchFamily="18" charset="0"/>
                              <a:cs typeface="Times New Roman" pitchFamily="18" charset="0"/>
                            </a:rPr>
                            <m:t>−3)!</m:t>
                          </m:r>
                        </m:den>
                      </m:f>
                      <m:r>
                        <a:rPr lang="cs-CZ" b="0" i="1" smtClean="0">
                          <a:latin typeface="Cambria Math" pitchFamily="18" charset="0"/>
                          <a:ea typeface="Cambria Math" pitchFamily="18" charset="0"/>
                          <a:cs typeface="Times New Roman" pitchFamily="18" charset="0"/>
                        </a:rPr>
                        <m:t>+21</m:t>
                      </m:r>
                    </m:oMath>
                  </m:oMathPara>
                </a14:m>
                <a:endParaRPr lang="cs-CZ" b="0" dirty="0" smtClean="0">
                  <a:latin typeface="Cambria Math" pitchFamily="18" charset="0"/>
                  <a:ea typeface="Cambria Math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71200" y="1185992"/>
                <a:ext cx="7880897" cy="946093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1763688" y="6124654"/>
                <a:ext cx="692040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Je dáno 7 prvků.		(-6 není řešením, neboť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𝑛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∈</m:t>
                    </m:r>
                    <m:r>
                      <a:rPr lang="cs-CZ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𝑁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)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63688" y="6124654"/>
                <a:ext cx="6920407" cy="369332"/>
              </a:xfrm>
              <a:prstGeom prst="rect">
                <a:avLst/>
              </a:prstGeom>
              <a:blipFill rotWithShape="1">
                <a:blip r:embed="rId6"/>
                <a:stretch>
                  <a:fillRect l="-704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908680" y="2780928"/>
                <a:ext cx="8322934" cy="178702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  <m:t>𝑛</m:t>
                              </m:r>
                              <m: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  <m:t>−2</m:t>
                              </m:r>
                            </m:e>
                          </m:d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!</m:t>
                          </m:r>
                          <m:d>
                            <m:dPr>
                              <m:ctrlP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  <m:t>𝑛</m:t>
                              </m:r>
                              <m: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  <m:t>−1</m:t>
                              </m:r>
                            </m:e>
                          </m:d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𝑛</m:t>
                          </m:r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(</m:t>
                          </m:r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𝑛</m:t>
                          </m:r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+1)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(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𝑛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−2)!</m:t>
                          </m:r>
                        </m:den>
                      </m:f>
                      <m:r>
                        <a:rPr lang="cs-CZ" i="1">
                          <a:latin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  <m:t>𝑛</m:t>
                              </m:r>
                              <m:r>
                                <a:rPr lang="cs-CZ" i="1">
                                  <a:latin typeface="Cambria Math"/>
                                  <a:cs typeface="Times New Roman" pitchFamily="18" charset="0"/>
                                </a:rPr>
                                <m:t>−3</m:t>
                              </m:r>
                            </m:e>
                          </m:d>
                          <m:r>
                            <a:rPr lang="cs-CZ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!</m:t>
                          </m:r>
                          <m:d>
                            <m:dPr>
                              <m:ctrlPr>
                                <a:rPr lang="cs-CZ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𝑛</m:t>
                              </m:r>
                              <m:r>
                                <a:rPr lang="cs-CZ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−2</m:t>
                              </m:r>
                            </m:e>
                          </m:d>
                          <m:d>
                            <m:dPr>
                              <m:ctrlPr>
                                <a:rPr lang="cs-CZ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𝑛</m:t>
                              </m:r>
                              <m:r>
                                <a:rPr lang="cs-CZ" i="1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−1</m:t>
                              </m:r>
                            </m:e>
                          </m:d>
                          <m:r>
                            <a:rPr lang="cs-CZ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𝑛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(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𝑛</m:t>
                          </m:r>
                          <m:r>
                            <a:rPr lang="cs-CZ" i="1"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−3)!</m:t>
                          </m:r>
                        </m:den>
                      </m:f>
                      <m:r>
                        <a:rPr lang="cs-CZ" i="1">
                          <a:latin typeface="Cambria Math"/>
                          <a:cs typeface="Times New Roman" pitchFamily="18" charset="0"/>
                        </a:rPr>
                        <m:t>+126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  	  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−1</m:t>
                        </m:r>
                      </m:e>
                    </m:d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𝑛</m:t>
                    </m:r>
                    <m:d>
                      <m:d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+1</m:t>
                        </m:r>
                      </m:e>
                    </m:d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−2</m:t>
                        </m:r>
                      </m:e>
                    </m:d>
                    <m:d>
                      <m:d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−1</m:t>
                        </m:r>
                      </m:e>
                    </m:d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𝑛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+126</m:t>
                    </m:r>
                  </m:oMath>
                </a14:m>
                <a:endParaRPr lang="cs-CZ" i="1" dirty="0">
                  <a:latin typeface="Cambria Math"/>
                  <a:cs typeface="Times New Roman" pitchFamily="18" charset="0"/>
                </a:endParaRPr>
              </a:p>
              <a:p>
                <a:pPr algn="just"/>
                <a:r>
                  <a:rPr lang="cs-CZ" dirty="0">
                    <a:cs typeface="Times New Roman" pitchFamily="18" charset="0"/>
                  </a:rPr>
                  <a:t>	</a:t>
                </a:r>
                <a:r>
                  <a:rPr lang="cs-CZ" dirty="0" smtClean="0">
                    <a:cs typeface="Times New Roman" pitchFamily="18" charset="0"/>
                  </a:rPr>
                  <a:t>            </a:t>
                </a:r>
                <a:r>
                  <a:rPr lang="cs-CZ" dirty="0">
                    <a:cs typeface="Times New Roman" pitchFamily="18" charset="0"/>
                  </a:rPr>
                  <a:t>	        </a:t>
                </a:r>
                <a:r>
                  <a:rPr lang="cs-CZ" dirty="0" smtClean="0">
                    <a:cs typeface="Times New Roman" pitchFamily="18" charset="0"/>
                  </a:rPr>
                  <a:t>      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</m:e>
                      <m:sup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3</m:t>
                        </m:r>
                      </m:sup>
                    </m:sSup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𝑛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</m:e>
                      <m:sup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3</m:t>
                        </m:r>
                      </m:sup>
                    </m:sSup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−3</m:t>
                    </m:r>
                    <m:sSup>
                      <m:sSup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</m:e>
                      <m:sup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+2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𝑛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+126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dirty="0">
                    <a:cs typeface="Times New Roman" pitchFamily="18" charset="0"/>
                  </a:rPr>
                  <a:t>	 </a:t>
                </a:r>
                <a:r>
                  <a:rPr lang="cs-CZ" dirty="0" smtClean="0">
                    <a:cs typeface="Times New Roman" pitchFamily="18" charset="0"/>
                  </a:rPr>
                  <a:t>	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3</m:t>
                        </m:r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𝑛</m:t>
                        </m:r>
                      </m:e>
                      <m:sup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−3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𝑛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−126=0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08680" y="2780928"/>
                <a:ext cx="8322934" cy="1787028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806678" y="2111481"/>
                <a:ext cx="8424936" cy="94609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>
                              <a:latin typeface="Cambria Math"/>
                              <a:ea typeface="Cambria Math" pitchFamily="18" charset="0"/>
                              <a:cs typeface="Times New Roman" pitchFamily="18" charset="0"/>
                            </a:rPr>
                          </m:ctrlPr>
                        </m:fPr>
                        <m:num>
                          <m:d>
                            <m:dPr>
                              <m:ctrlPr>
                                <a:rPr lang="cs-CZ" i="1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 pitchFamily="18" charset="0"/>
                                  <a:ea typeface="Cambria Math" pitchFamily="18" charset="0"/>
                                  <a:cs typeface="Times New Roman" pitchFamily="18" charset="0"/>
                                </a:rPr>
                                <m:t>𝑛</m:t>
                              </m:r>
                              <m:r>
                                <a:rPr lang="cs-CZ" i="1">
                                  <a:latin typeface="Cambria Math" pitchFamily="18" charset="0"/>
                                  <a:ea typeface="Cambria Math" pitchFamily="18" charset="0"/>
                                  <a:cs typeface="Times New Roman" pitchFamily="18" charset="0"/>
                                </a:rPr>
                                <m:t>+1</m:t>
                              </m:r>
                            </m:e>
                          </m:d>
                          <m:r>
                            <a:rPr lang="cs-CZ" i="1">
                              <a:latin typeface="Cambria Math" pitchFamily="18" charset="0"/>
                              <a:ea typeface="Cambria Math" pitchFamily="18" charset="0"/>
                              <a:cs typeface="Times New Roman" pitchFamily="18" charset="0"/>
                            </a:rPr>
                            <m:t>!</m:t>
                          </m:r>
                        </m:num>
                        <m:den>
                          <m:r>
                            <a:rPr lang="cs-CZ" i="1">
                              <a:latin typeface="Cambria Math" pitchFamily="18" charset="0"/>
                              <a:ea typeface="Cambria Math" pitchFamily="18" charset="0"/>
                              <a:cs typeface="Times New Roman" pitchFamily="18" charset="0"/>
                            </a:rPr>
                            <m:t>6</m:t>
                          </m:r>
                          <m:d>
                            <m:dPr>
                              <m:ctrlPr>
                                <a:rPr lang="cs-CZ" i="1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 pitchFamily="18" charset="0"/>
                                  <a:ea typeface="Cambria Math" pitchFamily="18" charset="0"/>
                                  <a:cs typeface="Times New Roman" pitchFamily="18" charset="0"/>
                                </a:rPr>
                                <m:t>𝑛</m:t>
                              </m:r>
                              <m:r>
                                <a:rPr lang="cs-CZ" i="1">
                                  <a:latin typeface="Cambria Math" pitchFamily="18" charset="0"/>
                                  <a:ea typeface="Cambria Math" pitchFamily="18" charset="0"/>
                                  <a:cs typeface="Times New Roman" pitchFamily="18" charset="0"/>
                                </a:rPr>
                                <m:t>−2</m:t>
                              </m:r>
                            </m:e>
                          </m:d>
                          <m:r>
                            <a:rPr lang="cs-CZ" i="1">
                              <a:latin typeface="Cambria Math" pitchFamily="18" charset="0"/>
                              <a:ea typeface="Cambria Math" pitchFamily="18" charset="0"/>
                              <a:cs typeface="Times New Roman" pitchFamily="18" charset="0"/>
                            </a:rPr>
                            <m:t>!</m:t>
                          </m:r>
                        </m:den>
                      </m:f>
                      <m:r>
                        <a:rPr lang="cs-CZ" i="1">
                          <a:latin typeface="Cambria Math" pitchFamily="18" charset="0"/>
                          <a:ea typeface="Cambria Math" pitchFamily="18" charset="0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  <a:ea typeface="Cambria Math" pitchFamily="18" charset="0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 pitchFamily="18" charset="0"/>
                              <a:ea typeface="Cambria Math" pitchFamily="18" charset="0"/>
                              <a:cs typeface="Times New Roman" pitchFamily="18" charset="0"/>
                            </a:rPr>
                            <m:t>𝑛</m:t>
                          </m:r>
                          <m:r>
                            <a:rPr lang="cs-CZ" i="1">
                              <a:latin typeface="Cambria Math" pitchFamily="18" charset="0"/>
                              <a:ea typeface="Cambria Math" pitchFamily="18" charset="0"/>
                              <a:cs typeface="Times New Roman" pitchFamily="18" charset="0"/>
                            </a:rPr>
                            <m:t>!</m:t>
                          </m:r>
                        </m:num>
                        <m:den>
                          <m:r>
                            <a:rPr lang="cs-CZ" i="1">
                              <a:latin typeface="Cambria Math" pitchFamily="18" charset="0"/>
                              <a:ea typeface="Cambria Math" pitchFamily="18" charset="0"/>
                              <a:cs typeface="Times New Roman" pitchFamily="18" charset="0"/>
                            </a:rPr>
                            <m:t>6</m:t>
                          </m:r>
                          <m:d>
                            <m:dPr>
                              <m:ctrlPr>
                                <a:rPr lang="cs-CZ" i="1">
                                  <a:latin typeface="Cambria Math"/>
                                  <a:ea typeface="Cambria Math" pitchFamily="18" charset="0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i="1">
                                  <a:latin typeface="Cambria Math" pitchFamily="18" charset="0"/>
                                  <a:ea typeface="Cambria Math" pitchFamily="18" charset="0"/>
                                  <a:cs typeface="Times New Roman" pitchFamily="18" charset="0"/>
                                </a:rPr>
                                <m:t>𝑛</m:t>
                              </m:r>
                              <m:r>
                                <a:rPr lang="cs-CZ" i="1">
                                  <a:latin typeface="Cambria Math" pitchFamily="18" charset="0"/>
                                  <a:ea typeface="Cambria Math" pitchFamily="18" charset="0"/>
                                  <a:cs typeface="Times New Roman" pitchFamily="18" charset="0"/>
                                </a:rPr>
                                <m:t>−3</m:t>
                              </m:r>
                            </m:e>
                          </m:d>
                          <m:r>
                            <a:rPr lang="cs-CZ" i="1">
                              <a:latin typeface="Cambria Math" pitchFamily="18" charset="0"/>
                              <a:ea typeface="Cambria Math" pitchFamily="18" charset="0"/>
                              <a:cs typeface="Times New Roman" pitchFamily="18" charset="0"/>
                            </a:rPr>
                            <m:t>!</m:t>
                          </m:r>
                        </m:den>
                      </m:f>
                      <m:r>
                        <a:rPr lang="cs-CZ" i="1">
                          <a:latin typeface="Cambria Math" pitchFamily="18" charset="0"/>
                          <a:ea typeface="Cambria Math" pitchFamily="18" charset="0"/>
                          <a:cs typeface="Times New Roman" pitchFamily="18" charset="0"/>
                        </a:rPr>
                        <m:t>+21</m:t>
                      </m:r>
                    </m:oMath>
                  </m:oMathPara>
                </a14:m>
                <a:endParaRPr lang="cs-CZ" dirty="0">
                  <a:latin typeface="Cambria Math" pitchFamily="18" charset="0"/>
                  <a:ea typeface="Cambria Math" pitchFamily="18" charset="0"/>
                  <a:cs typeface="Times New Roman" pitchFamily="18" charset="0"/>
                </a:endParaRP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6678" y="2111481"/>
                <a:ext cx="8424936" cy="946093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6510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/>
      <p:bldP spid="13" grpId="0"/>
      <p:bldP spid="16" grpId="0"/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Kombinatorika - Kombinace.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řeší jednoduché příklady na Kombinace. Určují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k-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prvkové podmnožiny. Pracují s kombinačním číslem.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 algn="just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RNDr. Oldřich Petránek a kol.: Matematika pro SOŠ a studijní obory SOU, 4. část,        5. vydání 1996,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80-7196-040-3</a:t>
            </a: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František Jirásek, DrSc. a kol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Sbírka úloh z matematiky pro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SOŠ a studijní obory SOU,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část,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vydání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2000,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Prometheus, 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80-7196-012-8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62817" y="1422495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1771</TotalTime>
  <Words>440</Words>
  <Application>Microsoft Office PowerPoint</Application>
  <PresentationFormat>Předvádění na obrazovce (4:3)</PresentationFormat>
  <Paragraphs>70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Prucek Stanislav</dc:creator>
  <cp:lastModifiedBy>SOŠ Litovel</cp:lastModifiedBy>
  <cp:revision>145</cp:revision>
  <dcterms:created xsi:type="dcterms:W3CDTF">2013-01-11T17:11:37Z</dcterms:created>
  <dcterms:modified xsi:type="dcterms:W3CDTF">2014-09-23T11:26:05Z</dcterms:modified>
</cp:coreProperties>
</file>