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82" r:id="rId5"/>
    <p:sldId id="284" r:id="rId6"/>
    <p:sldId id="274" r:id="rId7"/>
    <p:sldId id="285" r:id="rId8"/>
    <p:sldId id="283" r:id="rId9"/>
    <p:sldId id="27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Číslicová technika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1354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25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III/2-11-10_Logický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obvod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Janyška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Digitální technika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Logický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obvod</a:t>
            </a:r>
          </a:p>
        </p:txBody>
      </p:sp>
      <p:sp>
        <p:nvSpPr>
          <p:cNvPr id="3" name="Obdélník 2"/>
          <p:cNvSpPr/>
          <p:nvPr/>
        </p:nvSpPr>
        <p:spPr>
          <a:xfrm>
            <a:off x="734963" y="1268760"/>
            <a:ext cx="7848872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Činnost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moderních digitálních zařízení (počítačů, mikropočítačů, 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mikrokontrolérů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a dalších) je založená 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na </a:t>
            </a:r>
            <a:r>
              <a:rPr lang="cs-CZ" sz="2400" dirty="0" err="1" smtClean="0">
                <a:solidFill>
                  <a:schemeClr val="bg1"/>
                </a:solidFill>
                <a:latin typeface="Times New Roman"/>
                <a:ea typeface="Times New Roman"/>
              </a:rPr>
              <a:t>binární-dvojkové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 soustavě, pracující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s pouhými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dvěma </a:t>
            </a:r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hodnotami čísel.</a:t>
            </a:r>
            <a:endParaRPr lang="cs-CZ" sz="2400" dirty="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00910" y="4221088"/>
            <a:ext cx="78488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Pracují tedy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 logickými proměnnými, které mohou nabývat pouze dvou hodnot – logická 0 a logická 1, a logickými funkcemi, jejichž vstupem i výsledkem může být rovněž pouze log. 0 nebo log. 1.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4355976" y="2996952"/>
            <a:ext cx="4320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Logický obvod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22267" y="1241177"/>
            <a:ext cx="796683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Logické proměnné jsou v číslicové technice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tedy reprezentovány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napěťovými úrovněmi (označovanými jako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úroveň L,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která odpovídá logické nule, 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úroveň H,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která odpovídá logické jedničce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22269" y="3013502"/>
            <a:ext cx="7966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Logické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funkce se pak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tvoří pomocí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logických členů, které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nazýváme hradla.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2268" y="4005064"/>
            <a:ext cx="7966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hradel se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skládají složitější logické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obvody, které  tvoří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funkční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bloky.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2266" y="5013176"/>
            <a:ext cx="796683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 jsou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základem všech digitálních obvodů (např.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mikroprocesorů).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652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Logické </a:t>
            </a:r>
            <a:r>
              <a:rPr lang="cs-CZ" sz="2400" b="1" dirty="0">
                <a:solidFill>
                  <a:srgbClr val="0070C0"/>
                </a:solidFill>
                <a:latin typeface="Times New Roman"/>
                <a:ea typeface="Times New Roman"/>
              </a:rPr>
              <a:t>obvody jsou obvody, které slouží k realizaci logických </a:t>
            </a:r>
            <a:r>
              <a:rPr lang="cs-CZ" sz="2400" b="1" dirty="0" smtClean="0">
                <a:solidFill>
                  <a:srgbClr val="0070C0"/>
                </a:solidFill>
                <a:latin typeface="Times New Roman"/>
                <a:ea typeface="Times New Roman"/>
              </a:rPr>
              <a:t>funkcí. 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139952" y="1958395"/>
            <a:ext cx="44644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Logické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obvody dělíme podle funkce do dvou základních skupin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kombinační logické obvody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sekvenční logické obvody.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3324225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39552" y="422108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 kombinačních logických obvodů závisí stav výstupů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pouze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na aktuální kombinaci vstupních stavů. Nedochází zde k žádnému paměťovému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efektu.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01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89612" y="83671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Sekvenční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logické obvody . 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3000" y="2332196"/>
          <a:ext cx="6400800" cy="274320"/>
        </p:xfrm>
        <a:graphic>
          <a:graphicData uri="http://schemas.openxmlformats.org/drawingml/2006/table">
            <a:tbl>
              <a:tblPr/>
              <a:tblGrid>
                <a:gridCol w="704088"/>
                <a:gridCol w="569671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489612" y="1484784"/>
            <a:ext cx="81148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Sekvenční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logické obvody obsahují paměťové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členy. Dochází k tomu, že stav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jejich výstupů závisí nejen na okamžitých hodnotách vstupů, ale též na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předchozích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stavech obvodu.</a:t>
            </a:r>
          </a:p>
        </p:txBody>
      </p:sp>
      <p:sp>
        <p:nvSpPr>
          <p:cNvPr id="2" name="Obdélník 1"/>
          <p:cNvSpPr/>
          <p:nvPr/>
        </p:nvSpPr>
        <p:spPr>
          <a:xfrm>
            <a:off x="489612" y="2690336"/>
            <a:ext cx="8114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Sekvenční logické obvody jsou zpravidla složitější než logické obvody 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kombinační.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612" y="3521333"/>
            <a:ext cx="4752528" cy="29097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242140" y="4191358"/>
            <a:ext cx="336230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SLO je v podstatě sestaven z KLO, který má ve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struktuře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zavedenou zpětnou vazbu.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6707270" y="3356992"/>
            <a:ext cx="43204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55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56736" y="476672"/>
            <a:ext cx="811483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Integrované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logické obvody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0824" y="2348880"/>
            <a:ext cx="81148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Výrazným způsobem dominují takové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jejichž funkci lze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naprogramovat 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– mikroprocesor.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6191" y="1357317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realizaci logických obvodů používáme speciální integrované obvody s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předdefinovanými funkcemi.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824" y="3238663"/>
            <a:ext cx="4277469" cy="3286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5400000">
            <a:off x="5400092" y="2770611"/>
            <a:ext cx="360040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225514" y="3457819"/>
            <a:ext cx="316291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Výkonnost mikroprocesoru ovlivňují nejvíce dvě hlediska -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architektura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mikroprocesoru a tzv.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taktovací frekvence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procesoru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2905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191" y="476672"/>
            <a:ext cx="8140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Integrované logické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obvody pracují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pouze se dvěma logickými signály 0 a 1, které jsou zde reprezentovány definovanými napěťovými úrovněmi.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6190" y="1628800"/>
            <a:ext cx="81402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Většinou se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používá tzv.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pozitivní logika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, kdy je log.1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odpovídá vyšší napěťové úrovni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než log.0, tedy U(1) &gt; U(0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7452" y="2488805"/>
            <a:ext cx="4240572" cy="230832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 logických obvodů označujeme úroveň odpovídající log.1 písmenem H (od slova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high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– vysoký) a úroveň odpovídající log. 0 písmenem L (od slova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low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– nízký).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47451" y="4797129"/>
            <a:ext cx="424057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Vstupní napětí menší než 0,8V bude vyhodnoceno jako úroveň L, napětí větší než 2V jako úroveň H.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88805"/>
            <a:ext cx="3152182" cy="3964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33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799288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rgbClr val="FF0000"/>
                </a:solidFill>
                <a:latin typeface="Times New Roman"/>
                <a:ea typeface="Times New Roman"/>
              </a:rPr>
              <a:t>Integrovaný obvod</a:t>
            </a:r>
            <a:r>
              <a:rPr lang="cs-CZ" sz="2400" dirty="0" smtClean="0">
                <a:latin typeface="Times New Roman"/>
                <a:ea typeface="Times New Roman"/>
              </a:rPr>
              <a:t> </a:t>
            </a:r>
            <a:r>
              <a:rPr lang="cs-CZ" sz="2400" dirty="0">
                <a:latin typeface="Times New Roman"/>
                <a:ea typeface="Times New Roman"/>
              </a:rPr>
              <a:t>je pak zapouzdřen do (většinou plastového) pouzdra. Některé náročnější součástky (například výkonné mikroprocesory) mají ovšem pouzdra ze speciální keramické hmoty často kombinované s kovovými destičkami kvůli odvodu tepla ze součástky, jiné součástky </a:t>
            </a:r>
            <a:r>
              <a:rPr lang="cs-CZ" sz="2400" dirty="0" smtClean="0">
                <a:latin typeface="Times New Roman"/>
                <a:ea typeface="Times New Roman"/>
              </a:rPr>
              <a:t>mají </a:t>
            </a:r>
            <a:r>
              <a:rPr lang="cs-CZ" sz="2400" dirty="0">
                <a:latin typeface="Times New Roman"/>
                <a:ea typeface="Times New Roman"/>
              </a:rPr>
              <a:t>části pouzder skleněné, takže je vidět na vlastní křemíkovou destičku</a:t>
            </a:r>
            <a:r>
              <a:rPr lang="cs-CZ" sz="2400" dirty="0"/>
              <a:t>.</a:t>
            </a:r>
            <a:endParaRPr lang="cs-CZ" sz="2400" dirty="0">
              <a:effectLst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87" y="3750674"/>
            <a:ext cx="2503761" cy="227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852" y="3752166"/>
            <a:ext cx="3369596" cy="2269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11561" y="2828836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/>
                <a:ea typeface="Times New Roman"/>
              </a:rPr>
              <a:t>Ke </a:t>
            </a:r>
            <a:r>
              <a:rPr lang="cs-CZ" sz="2400" dirty="0">
                <a:latin typeface="Times New Roman"/>
                <a:ea typeface="Times New Roman"/>
              </a:rPr>
              <a:t>kontaktům přivařeny miniaturní zlaté nebo měděné drátky, které jsou vyvedeny na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vývody</a:t>
            </a:r>
            <a:r>
              <a:rPr lang="cs-CZ" sz="2400" dirty="0">
                <a:latin typeface="Times New Roman"/>
                <a:ea typeface="Times New Roman"/>
              </a:rPr>
              <a:t> (nožičky) IO.</a:t>
            </a:r>
          </a:p>
        </p:txBody>
      </p:sp>
      <p:sp>
        <p:nvSpPr>
          <p:cNvPr id="7" name="Šipka dolů 6"/>
          <p:cNvSpPr/>
          <p:nvPr/>
        </p:nvSpPr>
        <p:spPr>
          <a:xfrm rot="19346607">
            <a:off x="4167091" y="496842"/>
            <a:ext cx="216024" cy="44211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2888206">
            <a:off x="3585550" y="3359841"/>
            <a:ext cx="216024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68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číslicovou techniku. Žáci na základě studia vytváří číslicové el. obvody zaměřené na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zabezpečovací systémy.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2458</TotalTime>
  <Words>556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174</cp:revision>
  <dcterms:created xsi:type="dcterms:W3CDTF">2013-03-27T08:46:28Z</dcterms:created>
  <dcterms:modified xsi:type="dcterms:W3CDTF">2013-06-24T08:22:05Z</dcterms:modified>
</cp:coreProperties>
</file>