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83" r:id="rId4"/>
    <p:sldId id="286" r:id="rId5"/>
    <p:sldId id="289" r:id="rId6"/>
    <p:sldId id="287" r:id="rId7"/>
    <p:sldId id="26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CF2F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5">
                <a:lumMod val="60000"/>
                <a:lumOff val="40000"/>
              </a:schemeClr>
            </a:gs>
            <a:gs pos="5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7" Type="http://schemas.openxmlformats.org/officeDocument/2006/relationships/image" Target="../media/image10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059832" y="3429000"/>
            <a:ext cx="5328592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MATEMATIKA</a:t>
            </a:r>
          </a:p>
          <a:p>
            <a:endParaRPr lang="cs-CZ" sz="2800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           Úhel dvou vektorů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00000" y="836712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71097" y="404664"/>
            <a:ext cx="8352928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materiálu:  III-2-10-08_Uhel-dvou-vektoru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Mgr. Stanislav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Prucek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Tematický okruh:  Matematika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září 2013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71097" y="4149080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			       </a:t>
            </a:r>
            <a:r>
              <a:rPr lang="cs-CZ" dirty="0">
                <a:latin typeface="Arial" pitchFamily="34" charset="0"/>
                <a:cs typeface="Arial" pitchFamily="34" charset="0"/>
              </a:rPr>
              <a:t>Mgr.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Stanislav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Prucek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8" name="Přímá spojnice 17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Picture 2" descr="G:\DUMY\LOGO SO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3695" y="1354057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0" name="Přímá spojnice 19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55068" y="5229200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Nadpis 1"/>
          <p:cNvSpPr txBox="1">
            <a:spLocks/>
          </p:cNvSpPr>
          <p:nvPr/>
        </p:nvSpPr>
        <p:spPr>
          <a:xfrm>
            <a:off x="360000" y="188640"/>
            <a:ext cx="8377808" cy="72008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0" tIns="45720" rIns="0" bIns="0" anchor="ctr" anchorCtr="1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600" b="1" dirty="0" smtClean="0">
                <a:latin typeface="Arial Black" pitchFamily="34" charset="0"/>
              </a:rPr>
              <a:t>ÚHEL DVOU VEKTORŮ</a:t>
            </a:r>
            <a:endParaRPr lang="cs-CZ" sz="1800" b="1" dirty="0">
              <a:latin typeface="Arial Black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9013" y="1124744"/>
            <a:ext cx="3799781" cy="23762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359999" y="3789040"/>
                <a:ext cx="8377808" cy="2456250"/>
              </a:xfrm>
              <a:prstGeom prst="rect">
                <a:avLst/>
              </a:prstGeom>
              <a:solidFill>
                <a:schemeClr val="bg1"/>
              </a:solidFill>
              <a:ln w="38100">
                <a:solidFill>
                  <a:srgbClr val="002060"/>
                </a:solidFill>
              </a:ln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Jsou-li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</m:ctrlPr>
                      </m:accPr>
                      <m:e>
                        <m: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  <m:t>𝒖</m:t>
                        </m:r>
                      </m:e>
                    </m:acc>
                    <m:r>
                      <a:rPr lang="cs-CZ" sz="2400" b="1" i="1">
                        <a:latin typeface="Cambria Math"/>
                        <a:cs typeface="Times New Roman" pitchFamily="18" charset="0"/>
                      </a:rPr>
                      <m:t>=(</m:t>
                    </m:r>
                    <m:sSub>
                      <m:sSubPr>
                        <m:ctrlP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  <m:t>𝒖</m:t>
                        </m:r>
                      </m:e>
                      <m:sub>
                        <m: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  <m:t>𝟏</m:t>
                        </m:r>
                      </m:sub>
                    </m:sSub>
                    <m:r>
                      <a:rPr lang="cs-CZ" sz="2400" b="1" i="1">
                        <a:latin typeface="Cambria Math"/>
                        <a:cs typeface="Times New Roman" pitchFamily="18" charset="0"/>
                      </a:rPr>
                      <m:t>; </m:t>
                    </m:r>
                    <m:sSub>
                      <m:sSubPr>
                        <m:ctrlP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  <m:t>𝒖</m:t>
                        </m:r>
                      </m:e>
                      <m:sub>
                        <m: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</m:sub>
                    </m:sSub>
                    <m:r>
                      <a:rPr lang="cs-CZ" sz="2400" b="1" i="1">
                        <a:latin typeface="Cambria Math"/>
                        <a:cs typeface="Times New Roman" pitchFamily="18" charset="0"/>
                      </a:rPr>
                      <m:t>)</m:t>
                    </m:r>
                  </m:oMath>
                </a14:m>
                <a:r>
                  <a:rPr lang="cs-CZ" sz="2400" dirty="0">
                    <a:latin typeface="Times New Roman" pitchFamily="18" charset="0"/>
                    <a:cs typeface="Times New Roman" pitchFamily="18" charset="0"/>
                  </a:rPr>
                  <a:t>,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</m:ctrlPr>
                      </m:accPr>
                      <m:e>
                        <m: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  <m:t>𝒗</m:t>
                        </m:r>
                      </m:e>
                    </m:acc>
                    <m:r>
                      <a:rPr lang="cs-CZ" sz="2400" b="1" i="1">
                        <a:latin typeface="Cambria Math"/>
                        <a:cs typeface="Times New Roman" pitchFamily="18" charset="0"/>
                      </a:rPr>
                      <m:t>=(</m:t>
                    </m:r>
                    <m:sSub>
                      <m:sSubPr>
                        <m:ctrlP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  <m:t>𝒗</m:t>
                        </m:r>
                      </m:e>
                      <m:sub>
                        <m: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  <m:t>𝟏</m:t>
                        </m:r>
                      </m:sub>
                    </m:sSub>
                    <m:r>
                      <a:rPr lang="cs-CZ" sz="2400" b="1" i="1">
                        <a:latin typeface="Cambria Math"/>
                        <a:cs typeface="Times New Roman" pitchFamily="18" charset="0"/>
                      </a:rPr>
                      <m:t>; </m:t>
                    </m:r>
                    <m:sSub>
                      <m:sSubPr>
                        <m:ctrlP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  <m:t>𝒗</m:t>
                        </m:r>
                      </m:e>
                      <m:sub>
                        <m: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</m:sub>
                    </m:sSub>
                    <m:r>
                      <a:rPr lang="cs-CZ" sz="2400" b="1" i="1">
                        <a:latin typeface="Cambria Math"/>
                        <a:cs typeface="Times New Roman" pitchFamily="18" charset="0"/>
                      </a:rPr>
                      <m:t>)</m:t>
                    </m:r>
                  </m:oMath>
                </a14:m>
                <a:r>
                  <a:rPr lang="cs-CZ" sz="2400" dirty="0"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dva nenulové vektory, pak  jejich úhel </a:t>
                </a:r>
                <a14:m>
                  <m:oMath xmlns:m="http://schemas.openxmlformats.org/officeDocument/2006/math">
                    <m:r>
                      <a:rPr lang="cs-CZ" sz="240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𝜑</m:t>
                    </m:r>
                    <m:r>
                      <a:rPr lang="cs-CZ" sz="24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 (0°≤</m:t>
                    </m:r>
                    <m:r>
                      <a:rPr lang="cs-CZ" sz="24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𝜑</m:t>
                    </m:r>
                    <m:r>
                      <a:rPr lang="cs-CZ" sz="24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≤180°)</m:t>
                    </m:r>
                  </m:oMath>
                </a14:m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 se vypočítá podle vzorce :</a:t>
                </a:r>
              </a:p>
              <a:p>
                <a:pPr algn="just"/>
                <a:endParaRPr lang="cs-CZ" sz="2400" b="1" dirty="0">
                  <a:latin typeface="Times New Roman" pitchFamily="18" charset="0"/>
                  <a:cs typeface="Times New Roman" pitchFamily="18" charset="0"/>
                </a:endParaRPr>
              </a:p>
              <a:p>
                <a:endParaRPr lang="cs-CZ" sz="1100" b="1" dirty="0" smtClean="0">
                  <a:cs typeface="Times New Roman" pitchFamily="18" charset="0"/>
                </a:endParaRPr>
              </a:p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smtClean="0">
                          <a:latin typeface="Cambria Math"/>
                          <a:cs typeface="Times New Roman" pitchFamily="18" charset="0"/>
                        </a:rPr>
                        <m:t>𝒄𝒐𝒔</m:t>
                      </m:r>
                      <m:r>
                        <a:rPr lang="cs-CZ" sz="2800" b="1" i="1" smtClean="0">
                          <a:latin typeface="Cambria Math"/>
                          <a:cs typeface="Times New Roman" pitchFamily="18" charset="0"/>
                        </a:rPr>
                        <m:t> </m:t>
                      </m:r>
                      <m:r>
                        <a:rPr lang="cs-CZ" sz="2800" b="1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𝝋</m:t>
                      </m:r>
                      <m:r>
                        <a:rPr lang="cs-CZ" sz="2800" b="1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=</m:t>
                      </m:r>
                      <m:f>
                        <m:fPr>
                          <m:ctrlPr>
                            <a:rPr lang="cs-CZ" sz="2800" b="1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cs-CZ" sz="2800" b="1" i="1" smtClean="0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</m:ctrlPr>
                            </m:sSubPr>
                            <m:e>
                              <m:r>
                                <a:rPr lang="cs-CZ" sz="2800" b="1" i="1" smtClean="0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𝒖</m:t>
                              </m:r>
                            </m:e>
                            <m:sub>
                              <m:r>
                                <a:rPr lang="cs-CZ" sz="2800" b="1" i="1" smtClean="0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𝟏</m:t>
                              </m:r>
                            </m:sub>
                          </m:sSub>
                          <m:sSub>
                            <m:sSubPr>
                              <m:ctrlPr>
                                <a:rPr lang="cs-CZ" sz="2800" b="1" i="1" smtClean="0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</m:ctrlPr>
                            </m:sSubPr>
                            <m:e>
                              <m:r>
                                <a:rPr lang="cs-CZ" sz="2800" b="1" i="1" smtClean="0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𝒗</m:t>
                              </m:r>
                            </m:e>
                            <m:sub>
                              <m:r>
                                <a:rPr lang="cs-CZ" sz="2800" b="1" i="1" smtClean="0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𝟏</m:t>
                              </m:r>
                            </m:sub>
                          </m:sSub>
                          <m:r>
                            <a:rPr lang="cs-CZ" sz="2800" b="1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+</m:t>
                          </m:r>
                          <m:sSub>
                            <m:sSubPr>
                              <m:ctrlPr>
                                <a:rPr lang="cs-CZ" sz="2800" b="1" i="1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</m:ctrlPr>
                            </m:sSubPr>
                            <m:e>
                              <m:r>
                                <a:rPr lang="cs-CZ" sz="2800" b="1" i="1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𝒖</m:t>
                              </m:r>
                            </m:e>
                            <m:sub>
                              <m:r>
                                <a:rPr lang="cs-CZ" sz="2800" b="1" i="1" smtClean="0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𝟐</m:t>
                              </m:r>
                            </m:sub>
                          </m:sSub>
                          <m:sSub>
                            <m:sSubPr>
                              <m:ctrlPr>
                                <a:rPr lang="cs-CZ" sz="2800" b="1" i="1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</m:ctrlPr>
                            </m:sSubPr>
                            <m:e>
                              <m:r>
                                <a:rPr lang="cs-CZ" sz="2800" b="1" i="1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𝒗</m:t>
                              </m:r>
                            </m:e>
                            <m:sub>
                              <m:r>
                                <a:rPr lang="cs-CZ" sz="2800" b="1" i="1" smtClean="0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𝟐</m:t>
                              </m:r>
                            </m:sub>
                          </m:sSub>
                        </m:num>
                        <m:den>
                          <m:d>
                            <m:dPr>
                              <m:begChr m:val="|"/>
                              <m:endChr m:val="|"/>
                              <m:ctrlPr>
                                <a:rPr lang="cs-CZ" sz="2800" b="1" i="1" smtClean="0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</m:ctrlPr>
                            </m:dPr>
                            <m:e>
                              <m:acc>
                                <m:accPr>
                                  <m:chr m:val="⃗"/>
                                  <m:ctrlPr>
                                    <a:rPr lang="cs-CZ" sz="2800" b="1" i="1" smtClean="0">
                                      <a:latin typeface="Cambria Math"/>
                                      <a:ea typeface="Cambria Math"/>
                                      <a:cs typeface="Times New Roman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cs-CZ" sz="2800" b="1" i="1" smtClean="0">
                                      <a:latin typeface="Cambria Math"/>
                                      <a:ea typeface="Cambria Math"/>
                                      <a:cs typeface="Times New Roman" pitchFamily="18" charset="0"/>
                                    </a:rPr>
                                    <m:t>𝒖</m:t>
                                  </m:r>
                                </m:e>
                              </m:acc>
                            </m:e>
                          </m:d>
                          <m:r>
                            <a:rPr lang="cs-CZ" sz="2800" b="1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∙</m:t>
                          </m:r>
                          <m:d>
                            <m:dPr>
                              <m:begChr m:val="|"/>
                              <m:endChr m:val="|"/>
                              <m:ctrlPr>
                                <a:rPr lang="cs-CZ" sz="2800" b="1" i="1" smtClean="0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</m:ctrlPr>
                            </m:dPr>
                            <m:e>
                              <m:acc>
                                <m:accPr>
                                  <m:chr m:val="⃗"/>
                                  <m:ctrlPr>
                                    <a:rPr lang="cs-CZ" sz="2800" b="1" i="1" smtClean="0">
                                      <a:latin typeface="Cambria Math"/>
                                      <a:ea typeface="Cambria Math"/>
                                      <a:cs typeface="Times New Roman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cs-CZ" sz="2800" b="1" i="1" smtClean="0">
                                      <a:latin typeface="Cambria Math"/>
                                      <a:ea typeface="Cambria Math"/>
                                      <a:cs typeface="Times New Roman" pitchFamily="18" charset="0"/>
                                    </a:rPr>
                                    <m:t>𝒗</m:t>
                                  </m:r>
                                </m:e>
                              </m:acc>
                            </m:e>
                          </m:d>
                        </m:den>
                      </m:f>
                      <m:r>
                        <a:rPr lang="cs-CZ" sz="2800" b="1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=</m:t>
                      </m:r>
                      <m:f>
                        <m:fPr>
                          <m:ctrlPr>
                            <a:rPr lang="cs-CZ" sz="2800" b="1" i="1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cs-CZ" sz="2800" b="1" i="1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</m:ctrlPr>
                            </m:sSubPr>
                            <m:e>
                              <m:r>
                                <a:rPr lang="cs-CZ" sz="2800" b="1" i="1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𝒖</m:t>
                              </m:r>
                            </m:e>
                            <m:sub>
                              <m:r>
                                <a:rPr lang="cs-CZ" sz="2800" b="1" i="1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𝟏</m:t>
                              </m:r>
                            </m:sub>
                          </m:sSub>
                          <m:sSub>
                            <m:sSubPr>
                              <m:ctrlPr>
                                <a:rPr lang="cs-CZ" sz="2800" b="1" i="1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</m:ctrlPr>
                            </m:sSubPr>
                            <m:e>
                              <m:r>
                                <a:rPr lang="cs-CZ" sz="2800" b="1" i="1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𝒗</m:t>
                              </m:r>
                            </m:e>
                            <m:sub>
                              <m:r>
                                <a:rPr lang="cs-CZ" sz="2800" b="1" i="1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𝟏</m:t>
                              </m:r>
                            </m:sub>
                          </m:sSub>
                          <m:r>
                            <a:rPr lang="cs-CZ" sz="2800" b="1" i="1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+</m:t>
                          </m:r>
                          <m:sSub>
                            <m:sSubPr>
                              <m:ctrlPr>
                                <a:rPr lang="cs-CZ" sz="2800" b="1" i="1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</m:ctrlPr>
                            </m:sSubPr>
                            <m:e>
                              <m:r>
                                <a:rPr lang="cs-CZ" sz="2800" b="1" i="1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𝒖</m:t>
                              </m:r>
                            </m:e>
                            <m:sub>
                              <m:r>
                                <a:rPr lang="cs-CZ" sz="2800" b="1" i="1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𝟐</m:t>
                              </m:r>
                            </m:sub>
                          </m:sSub>
                          <m:sSub>
                            <m:sSubPr>
                              <m:ctrlPr>
                                <a:rPr lang="cs-CZ" sz="2800" b="1" i="1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</m:ctrlPr>
                            </m:sSubPr>
                            <m:e>
                              <m:r>
                                <a:rPr lang="cs-CZ" sz="2800" b="1" i="1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𝒗</m:t>
                              </m:r>
                            </m:e>
                            <m:sub>
                              <m:r>
                                <a:rPr lang="cs-CZ" sz="2800" b="1" i="1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𝟐</m:t>
                              </m:r>
                            </m:sub>
                          </m:sSub>
                        </m:num>
                        <m:den>
                          <m:rad>
                            <m:radPr>
                              <m:degHide m:val="on"/>
                              <m:ctrlPr>
                                <a:rPr lang="cs-CZ" sz="2800" b="1" i="1">
                                  <a:latin typeface="Cambria Math"/>
                                  <a:cs typeface="Times New Roman" pitchFamily="18" charset="0"/>
                                </a:rPr>
                              </m:ctrlPr>
                            </m:radPr>
                            <m:deg/>
                            <m:e>
                              <m:sSup>
                                <m:sSupPr>
                                  <m:ctrlPr>
                                    <a:rPr lang="cs-CZ" sz="2800" b="1" i="1">
                                      <a:latin typeface="Cambria Math"/>
                                      <a:cs typeface="Times New Roman" pitchFamily="18" charset="0"/>
                                    </a:rPr>
                                  </m:ctrlPr>
                                </m:sSupPr>
                                <m:e>
                                  <m:sSub>
                                    <m:sSubPr>
                                      <m:ctrlPr>
                                        <a:rPr lang="cs-CZ" sz="2800" b="1" i="1">
                                          <a:latin typeface="Cambria Math"/>
                                          <a:cs typeface="Times New Roman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cs-CZ" sz="2800" b="1" i="1">
                                          <a:latin typeface="Cambria Math"/>
                                          <a:cs typeface="Times New Roman" pitchFamily="18" charset="0"/>
                                        </a:rPr>
                                        <m:t>𝒖</m:t>
                                      </m:r>
                                    </m:e>
                                    <m:sub>
                                      <m:r>
                                        <a:rPr lang="cs-CZ" sz="2800" b="1" i="1">
                                          <a:latin typeface="Cambria Math"/>
                                          <a:cs typeface="Times New Roman" pitchFamily="18" charset="0"/>
                                        </a:rPr>
                                        <m:t>𝟏</m:t>
                                      </m:r>
                                    </m:sub>
                                  </m:sSub>
                                </m:e>
                                <m:sup>
                                  <m:r>
                                    <a:rPr lang="cs-CZ" sz="2800" b="1" i="1">
                                      <a:latin typeface="Cambria Math"/>
                                      <a:cs typeface="Times New Roman" pitchFamily="18" charset="0"/>
                                    </a:rPr>
                                    <m:t>𝟐</m:t>
                                  </m:r>
                                </m:sup>
                              </m:sSup>
                              <m:r>
                                <a:rPr lang="cs-CZ" sz="2800" b="1" i="1">
                                  <a:latin typeface="Cambria Math"/>
                                  <a:cs typeface="Times New Roman" pitchFamily="18" charset="0"/>
                                </a:rPr>
                                <m:t>+</m:t>
                              </m:r>
                              <m:sSup>
                                <m:sSupPr>
                                  <m:ctrlPr>
                                    <a:rPr lang="cs-CZ" sz="2800" b="1" i="1" smtClean="0">
                                      <a:latin typeface="Cambria Math"/>
                                      <a:cs typeface="Times New Roman" pitchFamily="18" charset="0"/>
                                    </a:rPr>
                                  </m:ctrlPr>
                                </m:sSupPr>
                                <m:e>
                                  <m:sSub>
                                    <m:sSubPr>
                                      <m:ctrlPr>
                                        <a:rPr lang="cs-CZ" sz="2800" b="1" i="1">
                                          <a:latin typeface="Cambria Math"/>
                                          <a:cs typeface="Times New Roman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cs-CZ" sz="2800" b="1" i="1">
                                          <a:latin typeface="Cambria Math"/>
                                          <a:cs typeface="Times New Roman" pitchFamily="18" charset="0"/>
                                        </a:rPr>
                                        <m:t>𝒖</m:t>
                                      </m:r>
                                    </m:e>
                                    <m:sub>
                                      <m:r>
                                        <a:rPr lang="cs-CZ" sz="2800" b="1" i="1">
                                          <a:latin typeface="Cambria Math"/>
                                          <a:cs typeface="Times New Roman" pitchFamily="18" charset="0"/>
                                        </a:rPr>
                                        <m:t>𝟐</m:t>
                                      </m:r>
                                    </m:sub>
                                  </m:sSub>
                                </m:e>
                                <m:sup>
                                  <m:r>
                                    <a:rPr lang="cs-CZ" sz="2800" b="1" i="1">
                                      <a:latin typeface="Cambria Math"/>
                                      <a:cs typeface="Times New Roman" pitchFamily="18" charset="0"/>
                                    </a:rPr>
                                    <m:t>𝟐</m:t>
                                  </m:r>
                                </m:sup>
                              </m:sSup>
                            </m:e>
                          </m:rad>
                          <m:rad>
                            <m:radPr>
                              <m:degHide m:val="on"/>
                              <m:ctrlPr>
                                <a:rPr lang="cs-CZ" sz="2800" b="1" i="1">
                                  <a:latin typeface="Cambria Math"/>
                                  <a:cs typeface="Times New Roman" pitchFamily="18" charset="0"/>
                                </a:rPr>
                              </m:ctrlPr>
                            </m:radPr>
                            <m:deg/>
                            <m:e>
                              <m:sSup>
                                <m:sSupPr>
                                  <m:ctrlPr>
                                    <a:rPr lang="cs-CZ" sz="2800" b="1" i="1">
                                      <a:latin typeface="Cambria Math"/>
                                      <a:cs typeface="Times New Roman" pitchFamily="18" charset="0"/>
                                    </a:rPr>
                                  </m:ctrlPr>
                                </m:sSupPr>
                                <m:e>
                                  <m:sSub>
                                    <m:sSubPr>
                                      <m:ctrlPr>
                                        <a:rPr lang="cs-CZ" sz="2800" b="1" i="1">
                                          <a:latin typeface="Cambria Math"/>
                                          <a:cs typeface="Times New Roman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cs-CZ" sz="2800" b="1" i="1">
                                          <a:latin typeface="Cambria Math"/>
                                          <a:cs typeface="Times New Roman" pitchFamily="18" charset="0"/>
                                        </a:rPr>
                                        <m:t>𝒗</m:t>
                                      </m:r>
                                    </m:e>
                                    <m:sub>
                                      <m:r>
                                        <a:rPr lang="cs-CZ" sz="2800" b="1" i="1">
                                          <a:latin typeface="Cambria Math"/>
                                          <a:cs typeface="Times New Roman" pitchFamily="18" charset="0"/>
                                        </a:rPr>
                                        <m:t>𝟏</m:t>
                                      </m:r>
                                    </m:sub>
                                  </m:sSub>
                                </m:e>
                                <m:sup>
                                  <m:r>
                                    <a:rPr lang="cs-CZ" sz="2800" b="1" i="1">
                                      <a:latin typeface="Cambria Math"/>
                                      <a:cs typeface="Times New Roman" pitchFamily="18" charset="0"/>
                                    </a:rPr>
                                    <m:t>𝟐</m:t>
                                  </m:r>
                                </m:sup>
                              </m:sSup>
                              <m:r>
                                <a:rPr lang="cs-CZ" sz="2800" b="1" i="1">
                                  <a:latin typeface="Cambria Math"/>
                                  <a:cs typeface="Times New Roman" pitchFamily="18" charset="0"/>
                                </a:rPr>
                                <m:t>+</m:t>
                              </m:r>
                              <m:sSup>
                                <m:sSupPr>
                                  <m:ctrlPr>
                                    <a:rPr lang="cs-CZ" sz="2800" b="1" i="1">
                                      <a:latin typeface="Cambria Math"/>
                                      <a:cs typeface="Times New Roman" pitchFamily="18" charset="0"/>
                                    </a:rPr>
                                  </m:ctrlPr>
                                </m:sSupPr>
                                <m:e>
                                  <m:sSub>
                                    <m:sSubPr>
                                      <m:ctrlPr>
                                        <a:rPr lang="cs-CZ" sz="2800" b="1" i="1">
                                          <a:latin typeface="Cambria Math"/>
                                          <a:cs typeface="Times New Roman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cs-CZ" sz="2800" b="1" i="1">
                                          <a:latin typeface="Cambria Math"/>
                                          <a:cs typeface="Times New Roman" pitchFamily="18" charset="0"/>
                                        </a:rPr>
                                        <m:t>𝒗</m:t>
                                      </m:r>
                                    </m:e>
                                    <m:sub>
                                      <m:r>
                                        <a:rPr lang="cs-CZ" sz="2800" b="1" i="1">
                                          <a:latin typeface="Cambria Math"/>
                                          <a:cs typeface="Times New Roman" pitchFamily="18" charset="0"/>
                                        </a:rPr>
                                        <m:t>𝟐</m:t>
                                      </m:r>
                                    </m:sub>
                                  </m:sSub>
                                </m:e>
                                <m:sup>
                                  <m:r>
                                    <a:rPr lang="cs-CZ" sz="2800" b="1" i="1">
                                      <a:latin typeface="Cambria Math"/>
                                      <a:cs typeface="Times New Roman" pitchFamily="18" charset="0"/>
                                    </a:rPr>
                                    <m:t>𝟐</m:t>
                                  </m:r>
                                </m:sup>
                              </m:sSup>
                            </m:e>
                          </m:rad>
                        </m:den>
                      </m:f>
                    </m:oMath>
                  </m:oMathPara>
                </a14:m>
                <a:endParaRPr lang="cs-CZ" sz="2800" b="1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endParaRPr lang="cs-CZ" sz="800" b="1" dirty="0" smtClean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9999" y="3789040"/>
                <a:ext cx="8377808" cy="2456250"/>
              </a:xfrm>
              <a:prstGeom prst="rect">
                <a:avLst/>
              </a:prstGeom>
              <a:blipFill rotWithShape="1">
                <a:blip r:embed="rId3"/>
                <a:stretch>
                  <a:fillRect l="-870" t="-1225" r="-942"/>
                </a:stretch>
              </a:blipFill>
              <a:ln w="38100">
                <a:solidFill>
                  <a:srgbClr val="00206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9359120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ovéPole 1"/>
              <p:cNvSpPr txBox="1"/>
              <p:nvPr/>
            </p:nvSpPr>
            <p:spPr>
              <a:xfrm>
                <a:off x="1045034" y="262507"/>
                <a:ext cx="7655505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Určete vnitřní úhly trojúhelníku o vrcholech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𝐴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i="1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  <m:r>
                          <a:rPr lang="cs-CZ" i="1">
                            <a:latin typeface="Cambria Math"/>
                            <a:cs typeface="Times New Roman" pitchFamily="18" charset="0"/>
                          </a:rPr>
                          <m:t>;</m:t>
                        </m:r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 0</m:t>
                        </m:r>
                      </m:e>
                    </m:d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, 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𝐵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i="1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i="1">
                            <a:latin typeface="Cambria Math"/>
                            <a:cs typeface="Times New Roman" pitchFamily="18" charset="0"/>
                          </a:rPr>
                          <m:t>3;</m:t>
                        </m:r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 −2</m:t>
                        </m:r>
                      </m:e>
                    </m:d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,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𝐶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i="1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4</m:t>
                        </m:r>
                        <m:r>
                          <a:rPr lang="cs-CZ" i="1">
                            <a:latin typeface="Cambria Math"/>
                            <a:cs typeface="Times New Roman" pitchFamily="18" charset="0"/>
                          </a:rPr>
                          <m:t>;</m:t>
                        </m:r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 1</m:t>
                        </m:r>
                      </m:e>
                    </m:d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.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45034" y="262507"/>
                <a:ext cx="7655505" cy="646331"/>
              </a:xfrm>
              <a:prstGeom prst="rect">
                <a:avLst/>
              </a:prstGeom>
              <a:blipFill rotWithShape="1">
                <a:blip r:embed="rId2"/>
                <a:stretch>
                  <a:fillRect l="-637" t="-4717" b="-141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TextovéPole 2"/>
          <p:cNvSpPr txBox="1"/>
          <p:nvPr/>
        </p:nvSpPr>
        <p:spPr>
          <a:xfrm>
            <a:off x="360000" y="324063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Šipka doleva 3">
            <a:hlinkClick r:id="rId3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337939" y="1312892"/>
                <a:ext cx="7685085" cy="110799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I.  Pro výpočet úhlu 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𝛼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zvolíme dva vektory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 smtClean="0">
                            <a:latin typeface="Cambria Math"/>
                            <a:cs typeface="Times New Roman" pitchFamily="18" charset="0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𝑢</m:t>
                        </m:r>
                      </m:e>
                    </m:acc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𝐴𝐵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a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>
                            <a:latin typeface="Cambria Math"/>
                            <a:cs typeface="Times New Roman" pitchFamily="18" charset="0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𝑣</m:t>
                        </m:r>
                      </m:e>
                    </m:acc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𝐴𝐶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.</a:t>
                </a:r>
              </a:p>
              <a:p>
                <a:pPr algn="just"/>
                <a:endParaRPr lang="cs-CZ" sz="80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 smtClean="0">
                            <a:latin typeface="Cambria Math"/>
                            <a:cs typeface="Times New Roman" pitchFamily="18" charset="0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𝑢</m:t>
                        </m:r>
                      </m:e>
                    </m:acc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𝐵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−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𝐴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3−2; −2−0</m:t>
                        </m:r>
                      </m:e>
                    </m:d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1; −2</m:t>
                        </m:r>
                      </m:e>
                    </m:d>
                  </m:oMath>
                </a14:m>
                <a:endParaRPr lang="cs-CZ" b="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endParaRPr lang="cs-CZ" sz="40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 smtClean="0">
                            <a:latin typeface="Cambria Math"/>
                            <a:cs typeface="Times New Roman" pitchFamily="18" charset="0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𝑣</m:t>
                        </m:r>
                      </m:e>
                    </m:acc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𝐶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−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𝐴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4−2; 1−0</m:t>
                        </m:r>
                      </m:e>
                    </m:d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2; 1</m:t>
                        </m:r>
                      </m:e>
                    </m:d>
                  </m:oMath>
                </a14:m>
                <a:endParaRPr lang="cs-CZ" b="0" dirty="0" smtClean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7939" y="1312892"/>
                <a:ext cx="7685085" cy="1107996"/>
              </a:xfrm>
              <a:prstGeom prst="rect">
                <a:avLst/>
              </a:prstGeom>
              <a:blipFill rotWithShape="1">
                <a:blip r:embed="rId4"/>
                <a:stretch>
                  <a:fillRect l="-634" t="-714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841880" y="2564904"/>
                <a:ext cx="7685085" cy="101322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𝑐𝑜𝑠</m:t>
                      </m:r>
                      <m:r>
                        <a:rPr lang="cs-CZ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𝛼</m:t>
                      </m:r>
                      <m:r>
                        <a:rPr lang="cs-CZ" b="0" i="1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=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1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∙2</m:t>
                          </m:r>
                          <m:r>
                            <a:rPr lang="cs-CZ" b="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+</m:t>
                          </m:r>
                          <m:r>
                            <a:rPr lang="cs-CZ" b="0" i="1" smtClean="0">
                              <a:latin typeface="Cambria Math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(−2)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∙1</m:t>
                          </m:r>
                        </m:num>
                        <m:den>
                          <m:rad>
                            <m:radPr>
                              <m:degHide m:val="on"/>
                              <m:ctrlPr>
                                <a:rPr lang="cs-CZ" i="1">
                                  <a:latin typeface="Cambria Math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radPr>
                            <m:deg/>
                            <m:e>
                              <m:sSup>
                                <m:sSupPr>
                                  <m:ctrlPr>
                                    <a:rPr lang="cs-CZ" i="1">
                                      <a:latin typeface="Cambria Math"/>
                                      <a:ea typeface="Cambria Math" panose="02040503050406030204" pitchFamily="18" charset="0"/>
                                      <a:cs typeface="Times New Roman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cs-CZ" b="0" i="1" smtClean="0">
                                      <a:latin typeface="Cambria Math"/>
                                      <a:ea typeface="Cambria Math" panose="02040503050406030204" pitchFamily="18" charset="0"/>
                                      <a:cs typeface="Times New Roman" pitchFamily="18" charset="0"/>
                                    </a:rPr>
                                    <m:t>1</m:t>
                                  </m:r>
                                </m:e>
                                <m:sup>
                                  <m:r>
                                    <a:rPr lang="cs-CZ" b="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  <a:cs typeface="Times New Roman" pitchFamily="18" charset="0"/>
                                    </a:rPr>
                                    <m:t>2</m:t>
                                  </m:r>
                                </m:sup>
                              </m:sSup>
                              <m:r>
                                <a:rPr lang="cs-CZ" b="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  <m:t>+</m:t>
                              </m:r>
                              <m:sSup>
                                <m:sSupPr>
                                  <m:ctrlPr>
                                    <a:rPr lang="cs-CZ" i="1">
                                      <a:latin typeface="Cambria Math"/>
                                      <a:ea typeface="Cambria Math" panose="02040503050406030204" pitchFamily="18" charset="0"/>
                                      <a:cs typeface="Times New Roman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cs-CZ" b="0" i="1" smtClean="0">
                                      <a:latin typeface="Cambria Math"/>
                                      <a:ea typeface="Cambria Math" panose="02040503050406030204" pitchFamily="18" charset="0"/>
                                      <a:cs typeface="Times New Roman" pitchFamily="18" charset="0"/>
                                    </a:rPr>
                                    <m:t>(−2)</m:t>
                                  </m:r>
                                </m:e>
                                <m:sup>
                                  <m:r>
                                    <a:rPr lang="cs-CZ" b="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  <a:cs typeface="Times New Roman" pitchFamily="18" charset="0"/>
                                    </a:rPr>
                                    <m:t>2</m:t>
                                  </m:r>
                                </m:sup>
                              </m:sSup>
                            </m:e>
                          </m:rad>
                          <m:r>
                            <a:rPr lang="cs-CZ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∙</m:t>
                          </m:r>
                          <m:rad>
                            <m:radPr>
                              <m:degHide m:val="on"/>
                              <m:ctrlPr>
                                <a:rPr lang="cs-CZ" i="1">
                                  <a:latin typeface="Cambria Math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radPr>
                            <m:deg/>
                            <m:e>
                              <m:sSup>
                                <m:sSupPr>
                                  <m:ctrlPr>
                                    <a:rPr lang="cs-CZ" i="1">
                                      <a:latin typeface="Cambria Math"/>
                                      <a:ea typeface="Cambria Math" panose="02040503050406030204" pitchFamily="18" charset="0"/>
                                      <a:cs typeface="Times New Roman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cs-CZ" b="0" i="1" smtClean="0">
                                      <a:latin typeface="Cambria Math"/>
                                      <a:ea typeface="Cambria Math" panose="02040503050406030204" pitchFamily="18" charset="0"/>
                                      <a:cs typeface="Times New Roman" pitchFamily="18" charset="0"/>
                                    </a:rPr>
                                    <m:t>2</m:t>
                                  </m:r>
                                </m:e>
                                <m:sup>
                                  <m:r>
                                    <a:rPr lang="cs-CZ" b="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  <a:cs typeface="Times New Roman" pitchFamily="18" charset="0"/>
                                    </a:rPr>
                                    <m:t>2</m:t>
                                  </m:r>
                                </m:sup>
                              </m:sSup>
                              <m:r>
                                <a:rPr lang="cs-CZ" b="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  <m:t>+</m:t>
                              </m:r>
                              <m:sSup>
                                <m:sSupPr>
                                  <m:ctrlPr>
                                    <a:rPr lang="cs-CZ" i="1">
                                      <a:latin typeface="Cambria Math"/>
                                      <a:ea typeface="Cambria Math" panose="02040503050406030204" pitchFamily="18" charset="0"/>
                                      <a:cs typeface="Times New Roman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cs-CZ" b="0" i="1" smtClean="0">
                                      <a:latin typeface="Cambria Math"/>
                                      <a:ea typeface="Cambria Math" panose="02040503050406030204" pitchFamily="18" charset="0"/>
                                      <a:cs typeface="Times New Roman" pitchFamily="18" charset="0"/>
                                    </a:rPr>
                                    <m:t>1</m:t>
                                  </m:r>
                                </m:e>
                                <m:sup>
                                  <m:r>
                                    <a:rPr lang="cs-CZ" b="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  <a:cs typeface="Times New Roman" pitchFamily="18" charset="0"/>
                                    </a:rPr>
                                    <m:t>2</m:t>
                                  </m:r>
                                </m:sup>
                              </m:sSup>
                            </m:e>
                          </m:rad>
                        </m:den>
                      </m:f>
                      <m:r>
                        <a:rPr lang="cs-CZ" b="0" i="1" smtClean="0">
                          <a:latin typeface="Cambria Math"/>
                          <a:ea typeface="Cambria Math" panose="02040503050406030204" pitchFamily="18" charset="0"/>
                          <a:cs typeface="Times New Roman" pitchFamily="18" charset="0"/>
                        </a:rPr>
                        <m:t>=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0</m:t>
                          </m:r>
                        </m:num>
                        <m:den>
                          <m:rad>
                            <m:radPr>
                              <m:degHide m:val="on"/>
                              <m:ctrlPr>
                                <a:rPr lang="cs-CZ" i="1">
                                  <a:latin typeface="Cambria Math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  <m:t>5</m:t>
                              </m:r>
                            </m:e>
                          </m:rad>
                          <m:r>
                            <a:rPr lang="cs-CZ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∙</m:t>
                          </m:r>
                          <m:rad>
                            <m:radPr>
                              <m:degHide m:val="on"/>
                              <m:ctrlPr>
                                <a:rPr lang="cs-CZ" i="1">
                                  <a:latin typeface="Cambria Math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  <m:t>5</m:t>
                              </m:r>
                            </m:e>
                          </m:rad>
                        </m:den>
                      </m:f>
                      <m:r>
                        <a:rPr lang="cs-CZ" b="0" i="1" smtClean="0">
                          <a:latin typeface="Cambria Math"/>
                          <a:ea typeface="Cambria Math" panose="02040503050406030204" pitchFamily="18" charset="0"/>
                          <a:cs typeface="Times New Roman" pitchFamily="18" charset="0"/>
                        </a:rPr>
                        <m:t>=0</m:t>
                      </m:r>
                    </m:oMath>
                  </m:oMathPara>
                </a14:m>
                <a:endParaRPr lang="cs-CZ" i="1" dirty="0" smtClean="0">
                  <a:latin typeface="Cambria Math" panose="02040503050406030204" pitchFamily="18" charset="0"/>
                  <a:ea typeface="Cambria Math" panose="02040503050406030204" pitchFamily="18" charset="0"/>
                  <a:cs typeface="Times New Roman" pitchFamily="18" charset="0"/>
                </a:endParaRPr>
              </a:p>
              <a:p>
                <a:pPr algn="just"/>
                <a:r>
                  <a:rPr lang="cs-CZ" b="1" dirty="0" smtClean="0">
                    <a:ea typeface="Cambria Math"/>
                    <a:cs typeface="Times New Roman" pitchFamily="18" charset="0"/>
                  </a:rPr>
                  <a:t>       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𝜶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=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𝟗𝟎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°</m:t>
                    </m:r>
                  </m:oMath>
                </a14:m>
                <a:endParaRPr lang="cs-CZ" b="1" dirty="0" smtClean="0">
                  <a:latin typeface="Cambria Math" panose="02040503050406030204" pitchFamily="18" charset="0"/>
                  <a:ea typeface="Cambria Math" panose="02040503050406030204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41880" y="2564904"/>
                <a:ext cx="7685085" cy="1013226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340318" y="3833172"/>
                <a:ext cx="7685085" cy="110799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II. Pro výpočet úhlu 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𝛽</m:t>
                    </m:r>
                  </m:oMath>
                </a14:m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 z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volíme další dva vektory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 smtClean="0">
                            <a:latin typeface="Cambria Math"/>
                            <a:cs typeface="Times New Roman" pitchFamily="18" charset="0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𝑢</m:t>
                        </m:r>
                      </m:e>
                    </m:acc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𝐵𝐴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a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>
                            <a:latin typeface="Cambria Math"/>
                            <a:cs typeface="Times New Roman" pitchFamily="18" charset="0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𝑣</m:t>
                        </m:r>
                      </m:e>
                    </m:acc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𝐵𝐶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.</a:t>
                </a:r>
              </a:p>
              <a:p>
                <a:pPr algn="just"/>
                <a:endParaRPr lang="cs-CZ" sz="80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 smtClean="0">
                            <a:latin typeface="Cambria Math"/>
                            <a:cs typeface="Times New Roman" pitchFamily="18" charset="0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𝑢</m:t>
                        </m:r>
                      </m:e>
                    </m:acc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𝐴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−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𝐵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2−3; 0−(−2)</m:t>
                        </m:r>
                      </m:e>
                    </m:d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−1; 2</m:t>
                        </m:r>
                      </m:e>
                    </m:d>
                  </m:oMath>
                </a14:m>
                <a:endParaRPr lang="cs-CZ" b="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endParaRPr lang="cs-CZ" sz="40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 smtClean="0">
                            <a:latin typeface="Cambria Math"/>
                            <a:cs typeface="Times New Roman" pitchFamily="18" charset="0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𝑣</m:t>
                        </m:r>
                      </m:e>
                    </m:acc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𝐶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−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𝐵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4−3; 1−(−2)</m:t>
                        </m:r>
                      </m:e>
                    </m:d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1; 3</m:t>
                        </m:r>
                      </m:e>
                    </m:d>
                  </m:oMath>
                </a14:m>
                <a:endParaRPr lang="cs-CZ" b="0" dirty="0" smtClean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0318" y="3833172"/>
                <a:ext cx="7685085" cy="1107996"/>
              </a:xfrm>
              <a:prstGeom prst="rect">
                <a:avLst/>
              </a:prstGeom>
              <a:blipFill rotWithShape="1">
                <a:blip r:embed="rId6"/>
                <a:stretch>
                  <a:fillRect l="-714" t="-7143" b="-384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844259" y="5085184"/>
                <a:ext cx="7685085" cy="101322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𝑐𝑜𝑠</m:t>
                      </m:r>
                      <m:r>
                        <a:rPr lang="cs-CZ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𝛽</m:t>
                      </m:r>
                      <m:r>
                        <a:rPr lang="cs-CZ" b="0" i="1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itchFamily="18" charset="0"/>
                        </a:rPr>
                        <m:t>=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−1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∙1</m:t>
                          </m:r>
                          <m:r>
                            <a:rPr lang="cs-CZ" b="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+</m:t>
                          </m:r>
                          <m:r>
                            <a:rPr lang="cs-CZ" b="0" i="1" smtClean="0">
                              <a:latin typeface="Cambria Math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2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∙3</m:t>
                          </m:r>
                        </m:num>
                        <m:den>
                          <m:rad>
                            <m:radPr>
                              <m:degHide m:val="on"/>
                              <m:ctrlPr>
                                <a:rPr lang="cs-CZ" i="1">
                                  <a:latin typeface="Cambria Math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radPr>
                            <m:deg/>
                            <m:e>
                              <m:sSup>
                                <m:sSupPr>
                                  <m:ctrlPr>
                                    <a:rPr lang="cs-CZ" i="1">
                                      <a:latin typeface="Cambria Math"/>
                                      <a:ea typeface="Cambria Math" panose="02040503050406030204" pitchFamily="18" charset="0"/>
                                      <a:cs typeface="Times New Roman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cs-CZ" b="0" i="1" smtClean="0">
                                      <a:latin typeface="Cambria Math"/>
                                      <a:ea typeface="Cambria Math" panose="02040503050406030204" pitchFamily="18" charset="0"/>
                                      <a:cs typeface="Times New Roman" pitchFamily="18" charset="0"/>
                                    </a:rPr>
                                    <m:t>(−1)</m:t>
                                  </m:r>
                                </m:e>
                                <m:sup>
                                  <m:r>
                                    <a:rPr lang="cs-CZ" b="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  <a:cs typeface="Times New Roman" pitchFamily="18" charset="0"/>
                                    </a:rPr>
                                    <m:t>2</m:t>
                                  </m:r>
                                </m:sup>
                              </m:sSup>
                              <m:r>
                                <a:rPr lang="cs-CZ" b="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  <m:t>+</m:t>
                              </m:r>
                              <m:sSup>
                                <m:sSupPr>
                                  <m:ctrlPr>
                                    <a:rPr lang="cs-CZ" i="1">
                                      <a:latin typeface="Cambria Math"/>
                                      <a:ea typeface="Cambria Math" panose="02040503050406030204" pitchFamily="18" charset="0"/>
                                      <a:cs typeface="Times New Roman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cs-CZ" b="0" i="1" smtClean="0">
                                      <a:latin typeface="Cambria Math"/>
                                      <a:ea typeface="Cambria Math" panose="02040503050406030204" pitchFamily="18" charset="0"/>
                                      <a:cs typeface="Times New Roman" pitchFamily="18" charset="0"/>
                                    </a:rPr>
                                    <m:t>2</m:t>
                                  </m:r>
                                </m:e>
                                <m:sup>
                                  <m:r>
                                    <a:rPr lang="cs-CZ" b="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  <a:cs typeface="Times New Roman" pitchFamily="18" charset="0"/>
                                    </a:rPr>
                                    <m:t>2</m:t>
                                  </m:r>
                                </m:sup>
                              </m:sSup>
                            </m:e>
                          </m:rad>
                          <m:r>
                            <a:rPr lang="cs-CZ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∙</m:t>
                          </m:r>
                          <m:rad>
                            <m:radPr>
                              <m:degHide m:val="on"/>
                              <m:ctrlPr>
                                <a:rPr lang="cs-CZ" i="1">
                                  <a:latin typeface="Cambria Math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radPr>
                            <m:deg/>
                            <m:e>
                              <m:sSup>
                                <m:sSupPr>
                                  <m:ctrlPr>
                                    <a:rPr lang="cs-CZ" i="1">
                                      <a:latin typeface="Cambria Math"/>
                                      <a:ea typeface="Cambria Math" panose="02040503050406030204" pitchFamily="18" charset="0"/>
                                      <a:cs typeface="Times New Roman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cs-CZ" b="0" i="1" smtClean="0">
                                      <a:latin typeface="Cambria Math"/>
                                      <a:ea typeface="Cambria Math" panose="02040503050406030204" pitchFamily="18" charset="0"/>
                                      <a:cs typeface="Times New Roman" pitchFamily="18" charset="0"/>
                                    </a:rPr>
                                    <m:t>1</m:t>
                                  </m:r>
                                </m:e>
                                <m:sup>
                                  <m:r>
                                    <a:rPr lang="cs-CZ" b="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  <a:cs typeface="Times New Roman" pitchFamily="18" charset="0"/>
                                    </a:rPr>
                                    <m:t>2</m:t>
                                  </m:r>
                                </m:sup>
                              </m:sSup>
                              <m:r>
                                <a:rPr lang="cs-CZ" b="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  <m:t>+</m:t>
                              </m:r>
                              <m:sSup>
                                <m:sSupPr>
                                  <m:ctrlPr>
                                    <a:rPr lang="cs-CZ" i="1">
                                      <a:latin typeface="Cambria Math"/>
                                      <a:ea typeface="Cambria Math" panose="02040503050406030204" pitchFamily="18" charset="0"/>
                                      <a:cs typeface="Times New Roman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cs-CZ" b="0" i="1" smtClean="0">
                                      <a:latin typeface="Cambria Math"/>
                                      <a:ea typeface="Cambria Math" panose="02040503050406030204" pitchFamily="18" charset="0"/>
                                      <a:cs typeface="Times New Roman" pitchFamily="18" charset="0"/>
                                    </a:rPr>
                                    <m:t>3</m:t>
                                  </m:r>
                                </m:e>
                                <m:sup>
                                  <m:r>
                                    <a:rPr lang="cs-CZ" b="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  <a:cs typeface="Times New Roman" pitchFamily="18" charset="0"/>
                                    </a:rPr>
                                    <m:t>2</m:t>
                                  </m:r>
                                </m:sup>
                              </m:sSup>
                            </m:e>
                          </m:rad>
                        </m:den>
                      </m:f>
                      <m:r>
                        <a:rPr lang="cs-CZ" b="0" i="1" smtClean="0">
                          <a:latin typeface="Cambria Math"/>
                          <a:ea typeface="Cambria Math" panose="02040503050406030204" pitchFamily="18" charset="0"/>
                          <a:cs typeface="Times New Roman" pitchFamily="18" charset="0"/>
                        </a:rPr>
                        <m:t>=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5</m:t>
                          </m:r>
                        </m:num>
                        <m:den>
                          <m:rad>
                            <m:radPr>
                              <m:degHide m:val="on"/>
                              <m:ctrlPr>
                                <a:rPr lang="cs-CZ" i="1">
                                  <a:latin typeface="Cambria Math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  <m:t>5</m:t>
                              </m:r>
                            </m:e>
                          </m:rad>
                          <m:r>
                            <a:rPr lang="cs-CZ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∙</m:t>
                          </m:r>
                          <m:rad>
                            <m:radPr>
                              <m:degHide m:val="on"/>
                              <m:ctrlPr>
                                <a:rPr lang="cs-CZ" i="1">
                                  <a:latin typeface="Cambria Math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  <m:t>10</m:t>
                              </m:r>
                            </m:e>
                          </m:rad>
                        </m:den>
                      </m:f>
                      <m:r>
                        <a:rPr lang="cs-CZ" b="0" i="1" smtClean="0">
                          <a:latin typeface="Cambria Math"/>
                          <a:ea typeface="Cambria Math" panose="02040503050406030204" pitchFamily="18" charset="0"/>
                          <a:cs typeface="Times New Roman" pitchFamily="18" charset="0"/>
                        </a:rPr>
                        <m:t>=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5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5</m:t>
                          </m:r>
                          <m:rad>
                            <m:radPr>
                              <m:degHide m:val="on"/>
                              <m:ctrlPr>
                                <a:rPr lang="cs-CZ" i="1">
                                  <a:latin typeface="Cambria Math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  <m:t>2</m:t>
                              </m:r>
                            </m:e>
                          </m:rad>
                        </m:den>
                      </m:f>
                      <m:r>
                        <a:rPr lang="cs-CZ" b="0" i="1" smtClean="0">
                          <a:latin typeface="Cambria Math"/>
                          <a:ea typeface="Cambria Math" panose="02040503050406030204" pitchFamily="18" charset="0"/>
                          <a:cs typeface="Times New Roman" pitchFamily="18" charset="0"/>
                        </a:rPr>
                        <m:t>=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 panose="02040503050406030204" pitchFamily="18" charset="0"/>
                              <a:cs typeface="Times New Roman" pitchFamily="18" charset="0"/>
                            </a:rPr>
                            <m:t>1</m:t>
                          </m:r>
                        </m:num>
                        <m:den>
                          <m:rad>
                            <m:radPr>
                              <m:degHide m:val="on"/>
                              <m:ctrlPr>
                                <a:rPr lang="cs-CZ" i="1">
                                  <a:latin typeface="Cambria Math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i="1">
                                  <a:latin typeface="Cambria Math"/>
                                  <a:ea typeface="Cambria Math" panose="02040503050406030204" pitchFamily="18" charset="0"/>
                                  <a:cs typeface="Times New Roman" pitchFamily="18" charset="0"/>
                                </a:rPr>
                                <m:t>2</m:t>
                              </m:r>
                            </m:e>
                          </m:rad>
                        </m:den>
                      </m:f>
                    </m:oMath>
                  </m:oMathPara>
                </a14:m>
                <a:endParaRPr lang="cs-CZ" i="1" dirty="0" smtClean="0">
                  <a:latin typeface="Cambria Math" panose="02040503050406030204" pitchFamily="18" charset="0"/>
                  <a:ea typeface="Cambria Math" panose="02040503050406030204" pitchFamily="18" charset="0"/>
                  <a:cs typeface="Times New Roman" pitchFamily="18" charset="0"/>
                </a:endParaRPr>
              </a:p>
              <a:p>
                <a:pPr algn="just"/>
                <a:r>
                  <a:rPr lang="cs-CZ" b="1" dirty="0" smtClean="0">
                    <a:ea typeface="Cambria Math"/>
                    <a:cs typeface="Times New Roman" pitchFamily="18" charset="0"/>
                  </a:rPr>
                  <a:t>       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𝜷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=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𝟒𝟓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°</m:t>
                    </m:r>
                  </m:oMath>
                </a14:m>
                <a:endParaRPr lang="cs-CZ" b="1" dirty="0" smtClean="0">
                  <a:latin typeface="Cambria Math" panose="02040503050406030204" pitchFamily="18" charset="0"/>
                  <a:ea typeface="Cambria Math" panose="02040503050406030204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44259" y="5085184"/>
                <a:ext cx="7685085" cy="1013226"/>
              </a:xfrm>
              <a:prstGeom prst="rect">
                <a:avLst/>
              </a:prstGeom>
              <a:blipFill rotWithShape="1">
                <a:blip r:embed="rId7"/>
                <a:stretch>
                  <a:fillRect b="-421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8240632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/>
      <p:bldP spid="15" grpId="0"/>
      <p:bldP spid="1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Šipka doleva 3">
            <a:hlinkClick r:id="rId2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332112" y="620688"/>
                <a:ext cx="7685085" cy="110799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III.  Pro výpočet úhlu 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𝛾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zvolíme další dva vektory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 smtClean="0">
                            <a:latin typeface="Cambria Math"/>
                            <a:cs typeface="Times New Roman" pitchFamily="18" charset="0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𝑢</m:t>
                        </m:r>
                      </m:e>
                    </m:acc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𝐶𝐴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a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>
                            <a:latin typeface="Cambria Math"/>
                            <a:cs typeface="Times New Roman" pitchFamily="18" charset="0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𝑣</m:t>
                        </m:r>
                      </m:e>
                    </m:acc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𝐶𝐵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.</a:t>
                </a:r>
              </a:p>
              <a:p>
                <a:pPr algn="just"/>
                <a:endParaRPr lang="cs-CZ" sz="80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 smtClean="0">
                            <a:latin typeface="Cambria Math"/>
                            <a:cs typeface="Times New Roman" pitchFamily="18" charset="0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𝑢</m:t>
                        </m:r>
                      </m:e>
                    </m:acc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𝐴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−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𝐶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1; 2</m:t>
                        </m:r>
                      </m:e>
                    </m:d>
                  </m:oMath>
                </a14:m>
                <a:endParaRPr lang="cs-CZ" b="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endParaRPr lang="cs-CZ" sz="40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 smtClean="0">
                            <a:latin typeface="Cambria Math"/>
                            <a:cs typeface="Times New Roman" pitchFamily="18" charset="0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𝑣</m:t>
                        </m:r>
                      </m:e>
                    </m:acc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𝐵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−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𝐶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3; 1</m:t>
                        </m:r>
                      </m:e>
                    </m:d>
                  </m:oMath>
                </a14:m>
                <a:endParaRPr lang="cs-CZ" b="0" dirty="0" smtClean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2112" y="620688"/>
                <a:ext cx="7685085" cy="1107996"/>
              </a:xfrm>
              <a:prstGeom prst="rect">
                <a:avLst/>
              </a:prstGeom>
              <a:blipFill rotWithShape="1">
                <a:blip r:embed="rId3"/>
                <a:stretch>
                  <a:fillRect l="-634" t="-714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1475656" y="1867184"/>
                <a:ext cx="7685085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Znáte jednodušší výpočet úhlu 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𝛾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?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75656" y="1867184"/>
                <a:ext cx="7685085" cy="369332"/>
              </a:xfrm>
              <a:prstGeom prst="rect">
                <a:avLst/>
              </a:prstGeom>
              <a:blipFill rotWithShape="1">
                <a:blip r:embed="rId4"/>
                <a:stretch>
                  <a:fillRect l="-634"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TextovéPole 9"/>
          <p:cNvSpPr txBox="1"/>
          <p:nvPr/>
        </p:nvSpPr>
        <p:spPr>
          <a:xfrm>
            <a:off x="855316" y="1790240"/>
            <a:ext cx="455056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855316" y="2564904"/>
                <a:ext cx="7685085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b="1" dirty="0" smtClean="0">
                    <a:ea typeface="Cambria Math"/>
                    <a:cs typeface="Times New Roman" pitchFamily="18" charset="0"/>
                  </a:rPr>
                  <a:t>      	 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𝜸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=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180°−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𝛼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−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𝛽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=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𝟒𝟓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°</m:t>
                    </m:r>
                  </m:oMath>
                </a14:m>
                <a:endParaRPr lang="cs-CZ" b="1" dirty="0" smtClean="0">
                  <a:latin typeface="Cambria Math" panose="02040503050406030204" pitchFamily="18" charset="0"/>
                  <a:ea typeface="Cambria Math" panose="02040503050406030204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55316" y="2564904"/>
                <a:ext cx="7685085" cy="369332"/>
              </a:xfrm>
              <a:prstGeom prst="rect">
                <a:avLst/>
              </a:prstGeom>
              <a:blipFill rotWithShape="1">
                <a:blip r:embed="rId5"/>
                <a:stretch>
                  <a:fillRect b="-13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33523" y="3068959"/>
            <a:ext cx="4328670" cy="30963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159341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 animBg="1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ovéPole 1"/>
              <p:cNvSpPr txBox="1"/>
              <p:nvPr/>
            </p:nvSpPr>
            <p:spPr>
              <a:xfrm>
                <a:off x="1045032" y="339451"/>
                <a:ext cx="7655505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Zjistěte velikost vektoru </a:t>
                </a:r>
                <a14:m>
                  <m:oMath xmlns:m="http://schemas.openxmlformats.org/officeDocument/2006/math">
                    <m:d>
                      <m:dPr>
                        <m:begChr m:val="|"/>
                        <m:endChr m:val="|"/>
                        <m:ctrlPr>
                          <a:rPr lang="cs-CZ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acc>
                          <m:accPr>
                            <m:chr m:val="⃗"/>
                            <m:ctrlPr>
                              <a:rPr lang="cs-CZ" i="1" smtClean="0">
                                <a:latin typeface="Cambria Math"/>
                                <a:cs typeface="Times New Roman" pitchFamily="18" charset="0"/>
                              </a:rPr>
                            </m:ctrlPr>
                          </m:accPr>
                          <m:e>
                            <m:r>
                              <a:rPr lang="cs-CZ" b="0" i="1" smtClean="0">
                                <a:latin typeface="Cambria Math"/>
                                <a:cs typeface="Times New Roman" pitchFamily="18" charset="0"/>
                              </a:rPr>
                              <m:t>𝑢</m:t>
                            </m:r>
                          </m:e>
                        </m:acc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+</m:t>
                        </m:r>
                        <m:acc>
                          <m:accPr>
                            <m:chr m:val="⃗"/>
                            <m:ctrlPr>
                              <a:rPr lang="cs-CZ" b="0" i="1" smtClean="0">
                                <a:latin typeface="Cambria Math"/>
                                <a:cs typeface="Times New Roman" pitchFamily="18" charset="0"/>
                              </a:rPr>
                            </m:ctrlPr>
                          </m:accPr>
                          <m:e>
                            <m:r>
                              <a:rPr lang="cs-CZ" b="0" i="1" smtClean="0">
                                <a:latin typeface="Cambria Math"/>
                                <a:cs typeface="Times New Roman" pitchFamily="18" charset="0"/>
                              </a:rPr>
                              <m:t>𝑣</m:t>
                            </m:r>
                          </m:e>
                        </m:acc>
                      </m:e>
                    </m:d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, jestliže </a:t>
                </a:r>
                <a14:m>
                  <m:oMath xmlns:m="http://schemas.openxmlformats.org/officeDocument/2006/math">
                    <m:d>
                      <m:dPr>
                        <m:begChr m:val="|"/>
                        <m:endChr m:val="|"/>
                        <m:ctrlPr>
                          <a:rPr lang="cs-CZ" i="1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acc>
                          <m:accPr>
                            <m:chr m:val="⃗"/>
                            <m:ctrlPr>
                              <a:rPr lang="cs-CZ" i="1">
                                <a:latin typeface="Cambria Math"/>
                                <a:cs typeface="Times New Roman" pitchFamily="18" charset="0"/>
                              </a:rPr>
                            </m:ctrlPr>
                          </m:accPr>
                          <m:e>
                            <m:r>
                              <a:rPr lang="cs-CZ" i="1">
                                <a:latin typeface="Cambria Math"/>
                                <a:cs typeface="Times New Roman" pitchFamily="18" charset="0"/>
                              </a:rPr>
                              <m:t>𝑢</m:t>
                            </m:r>
                          </m:e>
                        </m:acc>
                      </m:e>
                    </m:d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=5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, </a:t>
                </a:r>
                <a14:m>
                  <m:oMath xmlns:m="http://schemas.openxmlformats.org/officeDocument/2006/math">
                    <m:d>
                      <m:dPr>
                        <m:begChr m:val="|"/>
                        <m:endChr m:val="|"/>
                        <m:ctrlPr>
                          <a:rPr lang="cs-CZ" i="1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acc>
                          <m:accPr>
                            <m:chr m:val="⃗"/>
                            <m:ctrlPr>
                              <a:rPr lang="cs-CZ" i="1" smtClean="0">
                                <a:latin typeface="Cambria Math"/>
                                <a:cs typeface="Times New Roman" pitchFamily="18" charset="0"/>
                              </a:rPr>
                            </m:ctrlPr>
                          </m:accPr>
                          <m:e>
                            <m:r>
                              <a:rPr lang="cs-CZ" i="1">
                                <a:latin typeface="Cambria Math"/>
                                <a:cs typeface="Times New Roman" pitchFamily="18" charset="0"/>
                              </a:rPr>
                              <m:t>𝑣</m:t>
                            </m:r>
                          </m:e>
                        </m:acc>
                      </m:e>
                    </m:d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=3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a úhel mezi vektory 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 smtClean="0">
                            <a:latin typeface="Cambria Math"/>
                            <a:cs typeface="Times New Roman" pitchFamily="18" charset="0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𝑢</m:t>
                        </m:r>
                      </m:e>
                    </m:acc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,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 dirty="0" smtClean="0">
                            <a:latin typeface="Cambria Math"/>
                            <a:cs typeface="Times New Roman" pitchFamily="18" charset="0"/>
                          </a:rPr>
                        </m:ctrlPr>
                      </m:accPr>
                      <m:e>
                        <m:r>
                          <a:rPr lang="cs-CZ" b="0" i="1" dirty="0" smtClean="0">
                            <a:latin typeface="Cambria Math"/>
                            <a:cs typeface="Times New Roman" pitchFamily="18" charset="0"/>
                          </a:rPr>
                          <m:t>𝑣</m:t>
                        </m:r>
                      </m:e>
                    </m:acc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je roven 60°.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45032" y="339451"/>
                <a:ext cx="7655505" cy="646331"/>
              </a:xfrm>
              <a:prstGeom prst="rect">
                <a:avLst/>
              </a:prstGeom>
              <a:blipFill rotWithShape="1">
                <a:blip r:embed="rId2"/>
                <a:stretch>
                  <a:fillRect l="-637" t="-12264" b="-141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TextovéPole 2"/>
          <p:cNvSpPr txBox="1"/>
          <p:nvPr/>
        </p:nvSpPr>
        <p:spPr>
          <a:xfrm>
            <a:off x="359998" y="401007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Šipka doleva 3">
            <a:hlinkClick r:id="rId3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360003" y="4762019"/>
                <a:ext cx="8340539" cy="144558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b="1" dirty="0" smtClean="0"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d>
                          <m:dPr>
                            <m:begChr m:val="|"/>
                            <m:endChr m:val="|"/>
                            <m:ctrlPr>
                              <a:rPr lang="cs-CZ" i="1">
                                <a:latin typeface="Cambria Math"/>
                                <a:cs typeface="Times New Roman" pitchFamily="18" charset="0"/>
                              </a:rPr>
                            </m:ctrlPr>
                          </m:dPr>
                          <m:e>
                            <m:acc>
                              <m:accPr>
                                <m:chr m:val="⃗"/>
                                <m:ctrlPr>
                                  <a:rPr lang="cs-CZ" i="1">
                                    <a:latin typeface="Cambria Math"/>
                                    <a:cs typeface="Times New Roman" pitchFamily="18" charset="0"/>
                                  </a:rPr>
                                </m:ctrlPr>
                              </m:accPr>
                              <m:e>
                                <m:r>
                                  <a:rPr lang="cs-CZ" i="1">
                                    <a:latin typeface="Cambria Math"/>
                                    <a:cs typeface="Times New Roman" pitchFamily="18" charset="0"/>
                                  </a:rPr>
                                  <m:t>𝑢</m:t>
                                </m:r>
                              </m:e>
                            </m:acc>
                            <m:r>
                              <a:rPr lang="cs-CZ" i="1">
                                <a:latin typeface="Cambria Math"/>
                                <a:cs typeface="Times New Roman" pitchFamily="18" charset="0"/>
                              </a:rPr>
                              <m:t>+</m:t>
                            </m:r>
                            <m:acc>
                              <m:accPr>
                                <m:chr m:val="⃗"/>
                                <m:ctrlPr>
                                  <a:rPr lang="cs-CZ" i="1">
                                    <a:latin typeface="Cambria Math"/>
                                    <a:cs typeface="Times New Roman" pitchFamily="18" charset="0"/>
                                  </a:rPr>
                                </m:ctrlPr>
                              </m:accPr>
                              <m:e>
                                <m:r>
                                  <a:rPr lang="cs-CZ" i="1">
                                    <a:latin typeface="Cambria Math"/>
                                    <a:cs typeface="Times New Roman" pitchFamily="18" charset="0"/>
                                  </a:rPr>
                                  <m:t>𝑣</m:t>
                                </m:r>
                              </m:e>
                            </m:acc>
                          </m:e>
                        </m:d>
                      </m:e>
                      <m:sup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5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+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3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−2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∙5∙3∙</m:t>
                    </m:r>
                    <m:func>
                      <m:funcPr>
                        <m:ctrlPr>
                          <a:rPr lang="cs-CZ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cs-CZ" b="0" i="0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cos</m:t>
                        </m:r>
                      </m:fName>
                      <m:e>
                        <m:r>
                          <a:rPr lang="cs-CZ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120°</m:t>
                        </m:r>
                      </m:e>
                    </m:func>
                  </m:oMath>
                </a14:m>
                <a:endParaRPr lang="cs-CZ" b="1" dirty="0" smtClean="0">
                  <a:cs typeface="Times New Roman" pitchFamily="18" charset="0"/>
                </a:endParaRPr>
              </a:p>
              <a:p>
                <a:r>
                  <a:rPr lang="cs-CZ" b="1" dirty="0"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d>
                          <m:dPr>
                            <m:begChr m:val="|"/>
                            <m:endChr m:val="|"/>
                            <m:ctrlPr>
                              <a:rPr lang="cs-CZ" i="1">
                                <a:latin typeface="Cambria Math"/>
                                <a:cs typeface="Times New Roman" pitchFamily="18" charset="0"/>
                              </a:rPr>
                            </m:ctrlPr>
                          </m:dPr>
                          <m:e>
                            <m:acc>
                              <m:accPr>
                                <m:chr m:val="⃗"/>
                                <m:ctrlPr>
                                  <a:rPr lang="cs-CZ" i="1">
                                    <a:latin typeface="Cambria Math"/>
                                    <a:cs typeface="Times New Roman" pitchFamily="18" charset="0"/>
                                  </a:rPr>
                                </m:ctrlPr>
                              </m:accPr>
                              <m:e>
                                <m:r>
                                  <a:rPr lang="cs-CZ" i="1">
                                    <a:latin typeface="Cambria Math"/>
                                    <a:cs typeface="Times New Roman" pitchFamily="18" charset="0"/>
                                  </a:rPr>
                                  <m:t>𝑢</m:t>
                                </m:r>
                              </m:e>
                            </m:acc>
                            <m:r>
                              <a:rPr lang="cs-CZ" i="1">
                                <a:latin typeface="Cambria Math"/>
                                <a:cs typeface="Times New Roman" pitchFamily="18" charset="0"/>
                              </a:rPr>
                              <m:t>+</m:t>
                            </m:r>
                            <m:acc>
                              <m:accPr>
                                <m:chr m:val="⃗"/>
                                <m:ctrlPr>
                                  <a:rPr lang="cs-CZ" i="1">
                                    <a:latin typeface="Cambria Math"/>
                                    <a:cs typeface="Times New Roman" pitchFamily="18" charset="0"/>
                                  </a:rPr>
                                </m:ctrlPr>
                              </m:accPr>
                              <m:e>
                                <m:r>
                                  <a:rPr lang="cs-CZ" i="1">
                                    <a:latin typeface="Cambria Math"/>
                                    <a:cs typeface="Times New Roman" pitchFamily="18" charset="0"/>
                                  </a:rPr>
                                  <m:t>𝑣</m:t>
                                </m:r>
                              </m:e>
                            </m:acc>
                          </m:e>
                        </m:d>
                      </m:e>
                      <m:sup>
                        <m:r>
                          <a:rPr lang="cs-CZ" i="1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p>
                    </m:sSup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25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+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9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−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30</m:t>
                    </m:r>
                    <m:r>
                      <a:rPr lang="cs-CZ" i="1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d>
                      <m:dPr>
                        <m:ctrlPr>
                          <a:rPr lang="cs-CZ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−</m:t>
                        </m:r>
                        <m:f>
                          <m:fPr>
                            <m:ctrlPr>
                              <a:rPr lang="cs-CZ" b="0" i="1" smtClean="0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</m:ctrlPr>
                          </m:fPr>
                          <m:num>
                            <m:r>
                              <a:rPr lang="cs-CZ" b="0" i="1" smtClean="0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  <m:t>1</m:t>
                            </m:r>
                          </m:num>
                          <m:den>
                            <m:r>
                              <a:rPr lang="cs-CZ" b="0" i="1" smtClean="0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  <m:t>2</m:t>
                            </m:r>
                          </m:den>
                        </m:f>
                      </m:e>
                    </m:d>
                  </m:oMath>
                </a14:m>
                <a:endParaRPr lang="cs-CZ" b="1" dirty="0" smtClean="0">
                  <a:cs typeface="Times New Roman" pitchFamily="18" charset="0"/>
                </a:endParaRPr>
              </a:p>
              <a:p>
                <a:r>
                  <a:rPr lang="cs-CZ" b="1" dirty="0"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d>
                          <m:dPr>
                            <m:begChr m:val="|"/>
                            <m:endChr m:val="|"/>
                            <m:ctrlPr>
                              <a:rPr lang="cs-CZ" i="1">
                                <a:latin typeface="Cambria Math"/>
                                <a:cs typeface="Times New Roman" pitchFamily="18" charset="0"/>
                              </a:rPr>
                            </m:ctrlPr>
                          </m:dPr>
                          <m:e>
                            <m:acc>
                              <m:accPr>
                                <m:chr m:val="⃗"/>
                                <m:ctrlPr>
                                  <a:rPr lang="cs-CZ" i="1">
                                    <a:latin typeface="Cambria Math"/>
                                    <a:cs typeface="Times New Roman" pitchFamily="18" charset="0"/>
                                  </a:rPr>
                                </m:ctrlPr>
                              </m:accPr>
                              <m:e>
                                <m:r>
                                  <a:rPr lang="cs-CZ" i="1">
                                    <a:latin typeface="Cambria Math"/>
                                    <a:cs typeface="Times New Roman" pitchFamily="18" charset="0"/>
                                  </a:rPr>
                                  <m:t>𝑢</m:t>
                                </m:r>
                              </m:e>
                            </m:acc>
                            <m:r>
                              <a:rPr lang="cs-CZ" i="1">
                                <a:latin typeface="Cambria Math"/>
                                <a:cs typeface="Times New Roman" pitchFamily="18" charset="0"/>
                              </a:rPr>
                              <m:t>+</m:t>
                            </m:r>
                            <m:acc>
                              <m:accPr>
                                <m:chr m:val="⃗"/>
                                <m:ctrlPr>
                                  <a:rPr lang="cs-CZ" i="1">
                                    <a:latin typeface="Cambria Math"/>
                                    <a:cs typeface="Times New Roman" pitchFamily="18" charset="0"/>
                                  </a:rPr>
                                </m:ctrlPr>
                              </m:accPr>
                              <m:e>
                                <m:r>
                                  <a:rPr lang="cs-CZ" i="1">
                                    <a:latin typeface="Cambria Math"/>
                                    <a:cs typeface="Times New Roman" pitchFamily="18" charset="0"/>
                                  </a:rPr>
                                  <m:t>𝑣</m:t>
                                </m:r>
                              </m:e>
                            </m:acc>
                          </m:e>
                        </m:d>
                      </m:e>
                      <m:sup>
                        <m:r>
                          <a:rPr lang="cs-CZ" i="1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p>
                    </m:sSup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49</m:t>
                    </m:r>
                  </m:oMath>
                </a14:m>
                <a:endParaRPr lang="cs-CZ" b="1" dirty="0" smtClean="0">
                  <a:cs typeface="Times New Roman" pitchFamily="18" charset="0"/>
                </a:endParaRPr>
              </a:p>
              <a:p>
                <a:endParaRPr lang="cs-CZ" sz="500" b="1" dirty="0" smtClean="0">
                  <a:cs typeface="Times New Roman" pitchFamily="18" charset="0"/>
                </a:endParaRPr>
              </a:p>
              <a:p>
                <a:r>
                  <a:rPr lang="cs-CZ" dirty="0" smtClean="0"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r>
                      <a:rPr lang="cs-CZ" sz="2000" b="0" i="0" smtClean="0">
                        <a:latin typeface="Cambria Math"/>
                        <a:cs typeface="Times New Roman" pitchFamily="18" charset="0"/>
                      </a:rPr>
                      <m:t> </m:t>
                    </m:r>
                    <m:d>
                      <m:dPr>
                        <m:begChr m:val="|"/>
                        <m:endChr m:val="|"/>
                        <m:ctrlPr>
                          <a:rPr lang="cs-CZ" sz="2000" b="1" i="1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acc>
                          <m:accPr>
                            <m:chr m:val="⃗"/>
                            <m:ctrlPr>
                              <a:rPr lang="cs-CZ" sz="2000" b="1" i="1">
                                <a:latin typeface="Cambria Math"/>
                                <a:cs typeface="Times New Roman" pitchFamily="18" charset="0"/>
                              </a:rPr>
                            </m:ctrlPr>
                          </m:accPr>
                          <m:e>
                            <m:r>
                              <a:rPr lang="cs-CZ" sz="2000" b="1" i="1">
                                <a:latin typeface="Cambria Math"/>
                                <a:cs typeface="Times New Roman" pitchFamily="18" charset="0"/>
                              </a:rPr>
                              <m:t>𝒖</m:t>
                            </m:r>
                          </m:e>
                        </m:acc>
                        <m:r>
                          <a:rPr lang="cs-CZ" sz="2000" b="1" i="1">
                            <a:latin typeface="Cambria Math"/>
                            <a:cs typeface="Times New Roman" pitchFamily="18" charset="0"/>
                          </a:rPr>
                          <m:t>+</m:t>
                        </m:r>
                        <m:acc>
                          <m:accPr>
                            <m:chr m:val="⃗"/>
                            <m:ctrlPr>
                              <a:rPr lang="cs-CZ" sz="2000" b="1" i="1">
                                <a:latin typeface="Cambria Math"/>
                                <a:cs typeface="Times New Roman" pitchFamily="18" charset="0"/>
                              </a:rPr>
                            </m:ctrlPr>
                          </m:accPr>
                          <m:e>
                            <m:r>
                              <a:rPr lang="cs-CZ" sz="2000" b="1" i="1">
                                <a:latin typeface="Cambria Math"/>
                                <a:cs typeface="Times New Roman" pitchFamily="18" charset="0"/>
                              </a:rPr>
                              <m:t>𝒗</m:t>
                            </m:r>
                          </m:e>
                        </m:acc>
                      </m:e>
                    </m:d>
                    <m:r>
                      <a:rPr lang="cs-CZ" sz="2000" b="1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000" b="1" i="1" smtClean="0">
                        <a:latin typeface="Cambria Math"/>
                        <a:cs typeface="Times New Roman" pitchFamily="18" charset="0"/>
                      </a:rPr>
                      <m:t>𝟕</m:t>
                    </m:r>
                  </m:oMath>
                </a14:m>
                <a:endParaRPr lang="cs-CZ" sz="2000" b="1" dirty="0" smtClean="0"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3" y="4762019"/>
                <a:ext cx="8340539" cy="1445589"/>
              </a:xfrm>
              <a:prstGeom prst="rect">
                <a:avLst/>
              </a:prstGeom>
              <a:blipFill rotWithShape="1">
                <a:blip r:embed="rId4"/>
                <a:stretch>
                  <a:fillRect t="-590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8431" y="1200522"/>
            <a:ext cx="6543675" cy="287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359998" y="4257963"/>
                <a:ext cx="7685085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dirty="0" smtClean="0">
                    <a:latin typeface="Times New Roman" panose="02020603050405020304" pitchFamily="18" charset="0"/>
                    <a:ea typeface="Cambria Math"/>
                    <a:cs typeface="Times New Roman" panose="02020603050405020304" pitchFamily="18" charset="0"/>
                  </a:rPr>
                  <a:t>	Pro výpočet </a:t>
                </a:r>
                <a14:m>
                  <m:oMath xmlns:m="http://schemas.openxmlformats.org/officeDocument/2006/math">
                    <m:d>
                      <m:dPr>
                        <m:begChr m:val="|"/>
                        <m:endChr m:val="|"/>
                        <m:ctrlPr>
                          <a:rPr lang="cs-CZ" i="1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acc>
                          <m:accPr>
                            <m:chr m:val="⃗"/>
                            <m:ctrlPr>
                              <a:rPr lang="cs-CZ" i="1">
                                <a:latin typeface="Cambria Math"/>
                                <a:cs typeface="Times New Roman" pitchFamily="18" charset="0"/>
                              </a:rPr>
                            </m:ctrlPr>
                          </m:accPr>
                          <m:e>
                            <m:r>
                              <a:rPr lang="cs-CZ" i="1">
                                <a:latin typeface="Cambria Math"/>
                                <a:cs typeface="Times New Roman" pitchFamily="18" charset="0"/>
                              </a:rPr>
                              <m:t>𝑢</m:t>
                            </m:r>
                          </m:e>
                        </m:acc>
                        <m:r>
                          <a:rPr lang="cs-CZ" i="1">
                            <a:latin typeface="Cambria Math"/>
                            <a:cs typeface="Times New Roman" pitchFamily="18" charset="0"/>
                          </a:rPr>
                          <m:t>+</m:t>
                        </m:r>
                        <m:acc>
                          <m:accPr>
                            <m:chr m:val="⃗"/>
                            <m:ctrlPr>
                              <a:rPr lang="cs-CZ" i="1">
                                <a:latin typeface="Cambria Math"/>
                                <a:cs typeface="Times New Roman" pitchFamily="18" charset="0"/>
                              </a:rPr>
                            </m:ctrlPr>
                          </m:accPr>
                          <m:e>
                            <m:r>
                              <a:rPr lang="cs-CZ" i="1">
                                <a:latin typeface="Cambria Math"/>
                                <a:cs typeface="Times New Roman" pitchFamily="18" charset="0"/>
                              </a:rPr>
                              <m:t>𝑣</m:t>
                            </m:r>
                          </m:e>
                        </m:acc>
                      </m:e>
                    </m:d>
                  </m:oMath>
                </a14:m>
                <a:r>
                  <a:rPr lang="cs-CZ" dirty="0" smtClean="0">
                    <a:latin typeface="Times New Roman" panose="02020603050405020304" pitchFamily="18" charset="0"/>
                    <a:ea typeface="Cambria Math"/>
                    <a:cs typeface="Times New Roman" panose="02020603050405020304" pitchFamily="18" charset="0"/>
                  </a:rPr>
                  <a:t> použijeme </a:t>
                </a:r>
                <a:r>
                  <a:rPr lang="cs-CZ" dirty="0" err="1" smtClean="0">
                    <a:latin typeface="Times New Roman" panose="02020603050405020304" pitchFamily="18" charset="0"/>
                    <a:ea typeface="Cambria Math"/>
                    <a:cs typeface="Times New Roman" panose="02020603050405020304" pitchFamily="18" charset="0"/>
                  </a:rPr>
                  <a:t>Kosínovu</a:t>
                </a:r>
                <a:r>
                  <a:rPr lang="cs-CZ" dirty="0" smtClean="0">
                    <a:latin typeface="Times New Roman" panose="02020603050405020304" pitchFamily="18" charset="0"/>
                    <a:ea typeface="Cambria Math"/>
                    <a:cs typeface="Times New Roman" panose="02020603050405020304" pitchFamily="18" charset="0"/>
                  </a:rPr>
                  <a:t> větu, kde 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  <a:cs typeface="Times New Roman" panose="02020603050405020304" pitchFamily="18" charset="0"/>
                      </a:rPr>
                      <m:t>𝛽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anose="02020603050405020304" pitchFamily="18" charset="0"/>
                      </a:rPr>
                      <m:t>=120°</m:t>
                    </m:r>
                  </m:oMath>
                </a14:m>
                <a:r>
                  <a:rPr lang="cs-CZ" dirty="0" smtClean="0">
                    <a:latin typeface="Times New Roman" panose="02020603050405020304" pitchFamily="18" charset="0"/>
                    <a:ea typeface="Cambria Math"/>
                    <a:cs typeface="Times New Roman" panose="02020603050405020304" pitchFamily="18" charset="0"/>
                  </a:rPr>
                  <a:t>. </a:t>
                </a:r>
                <a:endParaRPr lang="cs-CZ" dirty="0" smtClean="0">
                  <a:latin typeface="Times New Roman" panose="02020603050405020304" pitchFamily="18" charset="0"/>
                  <a:ea typeface="Cambria Math" panose="020405030504060302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9998" y="4257963"/>
                <a:ext cx="7685085" cy="369332"/>
              </a:xfrm>
              <a:prstGeom prst="rect">
                <a:avLst/>
              </a:prstGeom>
              <a:blipFill rotWithShape="1">
                <a:blip r:embed="rId6"/>
                <a:stretch>
                  <a:fillRect t="-21311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3821556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62817" y="260648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352928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pPr algn="just"/>
            <a:r>
              <a:rPr lang="cs-CZ" dirty="0">
                <a:latin typeface="Times New Roman" pitchFamily="18" charset="0"/>
                <a:cs typeface="Times New Roman" pitchFamily="18" charset="0"/>
              </a:rPr>
              <a:t>Tato prezentace slouží k výkladu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Úhel dvou vektorů.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Žáci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znají vzorec pro výpočet úhlu dvou vektorů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v rovině,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řeší příklady na dané téma.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 dirty="0">
                <a:latin typeface="Times New Roman" pitchFamily="18" charset="0"/>
                <a:cs typeface="Times New Roman" pitchFamily="18" charset="0"/>
              </a:rPr>
              <a:t>zdroje:</a:t>
            </a:r>
          </a:p>
          <a:p>
            <a:pPr algn="just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Dr. Jana Kolouchová a kol.: Matematika pro SOŠ a studijní obory SOU, 5. část,             1. vydání 1987, SPN</a:t>
            </a:r>
          </a:p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Doc. RNDr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František Jirásek, DrSc. a kol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Sbírka úloh z matematiky pro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SOŠ a studijní obory SOU,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část,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3.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vydání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2000,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Prometheus, ISBN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80-7196-012-8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2801" y="5420638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			       </a:t>
            </a:r>
            <a:r>
              <a:rPr lang="cs-CZ" dirty="0">
                <a:latin typeface="Arial" pitchFamily="34" charset="0"/>
                <a:cs typeface="Arial" pitchFamily="34" charset="0"/>
              </a:rPr>
              <a:t>Mgr.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Stanislav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Prucek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262817" y="537321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62817" y="141277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Šipka doleva 11">
            <a:hlinkClick r:id="rId2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89396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2342</TotalTime>
  <Words>446</Words>
  <Application>Microsoft Office PowerPoint</Application>
  <PresentationFormat>Předvádění na obrazovce (4:3)</PresentationFormat>
  <Paragraphs>62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Prucek Stanislav</dc:creator>
  <cp:lastModifiedBy>NB3</cp:lastModifiedBy>
  <cp:revision>172</cp:revision>
  <dcterms:created xsi:type="dcterms:W3CDTF">2013-01-11T17:11:37Z</dcterms:created>
  <dcterms:modified xsi:type="dcterms:W3CDTF">2014-09-23T15:52:34Z</dcterms:modified>
</cp:coreProperties>
</file>