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0" r:id="rId5"/>
    <p:sldId id="291" r:id="rId6"/>
    <p:sldId id="286" r:id="rId7"/>
    <p:sldId id="289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Odchylka dvou 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 přímek v rovině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III-2-10-19_Odchylka-dvou-primek-v-rovine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říjen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2013 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188640"/>
            <a:ext cx="8377808" cy="122413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ODCHYLKA DVOU PŘÍMEK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V ROVINĚ</a:t>
            </a:r>
            <a:endParaRPr lang="cs-CZ" sz="1800" b="1" dirty="0"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604" y="2031672"/>
            <a:ext cx="6548599" cy="4239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59999" y="3284984"/>
                <a:ext cx="8377808" cy="252915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Odchylka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𝜑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(0°≤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𝜑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≤90°)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dvou přímek se směrovými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se vypočítá podle vzorce :</a:t>
                </a: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100" b="1" dirty="0" smtClean="0"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Times New Roman" pitchFamily="18" charset="0"/>
                        </a:rPr>
                        <m:t>𝒄𝒐𝒔</m:t>
                      </m:r>
                      <m:r>
                        <a:rPr lang="cs-CZ" sz="2800" b="1" i="1" smtClean="0">
                          <a:latin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𝝋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𝒖</m:t>
                                  </m:r>
                                </m:e>
                              </m:acc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acc>
                                <m:accPr>
                                  <m:chr m:val="⃗"/>
                                  <m:ctrlP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𝒗</m:t>
                                  </m:r>
                                </m:e>
                              </m:acc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𝒖</m:t>
                                  </m:r>
                                </m:e>
                              </m:acc>
                            </m:e>
                          </m:d>
                          <m:r>
                            <a:rPr lang="cs-CZ" sz="28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𝒗</m:t>
                                  </m:r>
                                </m:e>
                              </m:acc>
                            </m:e>
                          </m:d>
                        </m:den>
                      </m:f>
                      <m:r>
                        <a:rPr lang="cs-CZ" sz="28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𝒖</m:t>
                                  </m:r>
                                </m:e>
                                <m:sub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𝒗</m:t>
                                  </m:r>
                                </m:e>
                                <m:sub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𝒖</m:t>
                                  </m:r>
                                </m:e>
                                <m:sub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𝒗</m:t>
                                  </m:r>
                                </m:e>
                                <m:sub>
                                  <m: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𝒖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sz="2800" b="1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𝒖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  <m:rad>
                            <m:radPr>
                              <m:degHide m:val="on"/>
                              <m:ctrlP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𝒗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𝒗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284984"/>
                <a:ext cx="8377808" cy="2529154"/>
              </a:xfrm>
              <a:prstGeom prst="rect">
                <a:avLst/>
              </a:prstGeom>
              <a:blipFill rotWithShape="1">
                <a:blip r:embed="rId2"/>
                <a:stretch>
                  <a:fillRect l="-870" t="-118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9999" y="332656"/>
                <a:ext cx="8377808" cy="240065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Mějme dány dvě přímky:</a:t>
                </a:r>
              </a:p>
              <a:p>
                <a:pPr algn="just"/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: 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400" b="1" dirty="0" smtClean="0">
                    <a:cs typeface="Times New Roman" pitchFamily="18" charset="0"/>
                  </a:rPr>
                  <a:t>		</a:t>
                </a:r>
              </a:p>
              <a:p>
                <a:r>
                  <a:rPr lang="cs-CZ" sz="2400" b="1" dirty="0"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 	   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latin typeface="Cambria Math"/>
                        <a:cs typeface="Times New Roman" pitchFamily="18" charset="0"/>
                      </a:rPr>
                      <m:t>           </m:t>
                    </m:r>
                    <m:acc>
                      <m:accPr>
                        <m:chr m:val="⃗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1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: 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endParaRPr lang="cs-CZ" sz="2400" b="1" dirty="0"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 	   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           </m:t>
                    </m:r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32656"/>
                <a:ext cx="8377808" cy="2400657"/>
              </a:xfrm>
              <a:prstGeom prst="rect">
                <a:avLst/>
              </a:prstGeom>
              <a:blipFill rotWithShape="1">
                <a:blip r:embed="rId3"/>
                <a:stretch>
                  <a:fillRect l="-870" t="-1253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61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692696"/>
                <a:ext cx="8377808" cy="148207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Mějme dány dvě přímky:</a:t>
                </a:r>
              </a:p>
              <a:p>
                <a:pPr algn="just"/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: 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 	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sz="2400" b="1" dirty="0"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cs typeface="Times New Roman" pitchFamily="18" charset="0"/>
                  </a:rPr>
                  <a:t>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𝒒</m:t>
                            </m:r>
                          </m:sub>
                        </m:sSub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92696"/>
                <a:ext cx="8377808" cy="1482072"/>
              </a:xfrm>
              <a:prstGeom prst="rect">
                <a:avLst/>
              </a:prstGeom>
              <a:blipFill rotWithShape="1">
                <a:blip r:embed="rId2"/>
                <a:stretch>
                  <a:fillRect l="-870" t="-2008" b="-40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59999" y="3068960"/>
                <a:ext cx="8377808" cy="262866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Odchylka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𝜑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(0°≤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𝜑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≤90°)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dvou přímek s normálovými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𝒒</m:t>
                            </m:r>
                          </m:sub>
                        </m:sSub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se vypočítá podle vzorce :</a:t>
                </a:r>
              </a:p>
              <a:p>
                <a:pPr algn="just"/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050" b="1" dirty="0"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>
                          <a:latin typeface="Cambria Math"/>
                          <a:cs typeface="Times New Roman" pitchFamily="18" charset="0"/>
                        </a:rPr>
                        <m:t>𝒄𝒐𝒔</m:t>
                      </m:r>
                      <m:r>
                        <a:rPr lang="cs-CZ" sz="2400" b="1" i="1">
                          <a:latin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sz="24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𝝋</m:t>
                      </m:r>
                      <m:r>
                        <a:rPr lang="cs-CZ" sz="24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4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sSub>
                                    <m:sSubPr>
                                      <m:ctrlP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𝒏</m:t>
                                      </m:r>
                                    </m:e>
                                    <m:sub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𝒑</m:t>
                                      </m:r>
                                    </m:sub>
                                  </m:sSub>
                                </m:e>
                              </m:acc>
                              <m:r>
                                <a:rPr lang="cs-CZ" sz="24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acc>
                                <m:accPr>
                                  <m:chr m:val="⃗"/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sSub>
                                    <m:sSubPr>
                                      <m:ctrlP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𝒏</m:t>
                                      </m:r>
                                    </m:e>
                                    <m:sub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𝒒</m:t>
                                      </m:r>
                                    </m:sub>
                                  </m:sSub>
                                </m:e>
                              </m:acc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4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sSub>
                                    <m:sSubPr>
                                      <m:ctrlP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𝒏</m:t>
                                      </m:r>
                                    </m:e>
                                    <m:sub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𝒑</m:t>
                                      </m:r>
                                    </m:sub>
                                  </m:sSub>
                                </m:e>
                              </m:acc>
                            </m:e>
                          </m:d>
                          <m:r>
                            <a:rPr lang="cs-CZ" sz="24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sz="24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sSub>
                                    <m:sSubPr>
                                      <m:ctrlP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𝒏</m:t>
                                      </m:r>
                                    </m:e>
                                    <m:sub>
                                      <m:r>
                                        <a:rPr lang="cs-CZ" sz="2400" b="1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𝒒</m:t>
                                      </m:r>
                                    </m:sub>
                                  </m:sSub>
                                </m:e>
                              </m:acc>
                            </m:e>
                          </m:d>
                        </m:den>
                      </m:f>
                      <m:r>
                        <a:rPr lang="cs-CZ" sz="24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𝒂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𝒂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24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𝒃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𝒃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4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4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𝒂</m:t>
                                      </m:r>
                                    </m:e>
                                    <m:sub>
                                      <m:r>
                                        <a:rPr lang="cs-CZ" sz="24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4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𝒃</m:t>
                                      </m:r>
                                    </m:e>
                                    <m:sub>
                                      <m:r>
                                        <a:rPr lang="cs-CZ" sz="2400" b="1" i="1" smtClean="0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  <m:rad>
                            <m:radPr>
                              <m:degHide m:val="on"/>
                              <m:ctrlPr>
                                <a:rPr lang="cs-CZ" sz="24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4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𝒂</m:t>
                                      </m:r>
                                    </m:e>
                                    <m:sub>
                                      <m:r>
                                        <a:rPr lang="cs-CZ" sz="2400" b="1" i="1" smtClean="0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4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b="1" i="1" smtClean="0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𝒃</m:t>
                                      </m:r>
                                    </m:e>
                                    <m:sub>
                                      <m:r>
                                        <a:rPr lang="cs-CZ" sz="24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4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cs-CZ" sz="2800" b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  <a:p>
                <a:pPr algn="just"/>
                <a:endParaRPr lang="cs-CZ" sz="400" b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068960"/>
                <a:ext cx="8377808" cy="2628668"/>
              </a:xfrm>
              <a:prstGeom prst="rect">
                <a:avLst/>
              </a:prstGeom>
              <a:blipFill rotWithShape="1">
                <a:blip r:embed="rId3"/>
                <a:stretch>
                  <a:fillRect l="-870" t="-1142" r="-43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70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5034" y="369355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odchylku přímky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od obou os soustavy souřadnic..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 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=3+3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  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5+2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5034" y="369355"/>
                <a:ext cx="7655505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637" t="-3311" b="-2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43091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7939" y="1419740"/>
                <a:ext cx="768508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I.  Směrový vektor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(3; 2)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osy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např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(1; 0)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939" y="1419740"/>
                <a:ext cx="7685085" cy="492443"/>
              </a:xfrm>
              <a:prstGeom prst="rect">
                <a:avLst/>
              </a:prstGeom>
              <a:blipFill rotWithShape="1">
                <a:blip r:embed="rId4"/>
                <a:stretch>
                  <a:fillRect l="-634" t="-160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06678" y="2167696"/>
                <a:ext cx="7685085" cy="1281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𝑐𝑜𝑠</m:t>
                      </m:r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𝛼</m:t>
                      </m:r>
                      <m:r>
                        <a:rPr lang="cs-CZ" b="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∙1+2∙0</m:t>
                              </m:r>
                            </m:e>
                          </m: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1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0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13</m:t>
                              </m:r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1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3</m:t>
                          </m:r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13</m:t>
                          </m:r>
                        </m:den>
                      </m:f>
                    </m:oMath>
                  </m:oMathPara>
                </a14:m>
                <a:endParaRPr lang="cs-CZ" i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b="1" dirty="0" smtClean="0">
                    <a:ea typeface="Cambria Math"/>
                    <a:cs typeface="Times New Roman" pitchFamily="18" charset="0"/>
                  </a:rPr>
                  <a:t>       </a:t>
                </a:r>
                <a:endParaRPr lang="cs-CZ" b="1" dirty="0">
                  <a:ea typeface="Cambria Math"/>
                  <a:cs typeface="Times New Roman" pitchFamily="18" charset="0"/>
                </a:endParaRPr>
              </a:p>
              <a:p>
                <a:pPr algn="just"/>
                <a:r>
                  <a:rPr lang="cs-CZ" b="1" dirty="0" smtClean="0">
                    <a:ea typeface="Cambria Math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′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′′</m:t>
                    </m:r>
                  </m:oMath>
                </a14:m>
                <a:endParaRPr lang="cs-CZ" b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678" y="2167696"/>
                <a:ext cx="7685085" cy="12818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0318" y="3833172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II.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Směrový vektor přímky </a:t>
                </a:r>
                <a:r>
                  <a:rPr lang="cs-CZ" b="1" i="1" dirty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je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=(3; 2)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a osy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je např.: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1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318" y="3833172"/>
                <a:ext cx="7685085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71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06676" y="4581128"/>
                <a:ext cx="7685085" cy="1281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𝑐𝑜𝑠</m:t>
                      </m:r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𝛽</m:t>
                      </m:r>
                      <m:r>
                        <a:rPr lang="cs-CZ" b="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∙0+2∙1</m:t>
                              </m:r>
                            </m:e>
                          </m: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0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1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13</m:t>
                              </m:r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1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13</m:t>
                          </m:r>
                        </m:den>
                      </m:f>
                    </m:oMath>
                  </m:oMathPara>
                </a14:m>
                <a:endParaRPr lang="cs-CZ" i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  <a:p>
                <a:endParaRPr lang="cs-CZ" i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b="1" dirty="0" smtClean="0">
                    <a:ea typeface="Cambria Math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𝜷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𝟓𝟔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𝟖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′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𝟑𝟔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′′</m:t>
                    </m:r>
                  </m:oMath>
                </a14:m>
                <a:endParaRPr lang="cs-CZ" b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676" y="4581128"/>
                <a:ext cx="7685085" cy="1281826"/>
              </a:xfrm>
              <a:prstGeom prst="rect">
                <a:avLst/>
              </a:prstGeom>
              <a:blipFill rotWithShape="1">
                <a:blip r:embed="rId7"/>
                <a:stretch>
                  <a:fillRect b="-28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406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317" y="1129144"/>
            <a:ext cx="5894581" cy="4680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593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Odchylka dvou přímek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vzorce pro výpočet odchylky dvou přímek v rovině, 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2431</TotalTime>
  <Words>513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179</cp:revision>
  <dcterms:created xsi:type="dcterms:W3CDTF">2013-01-11T17:11:37Z</dcterms:created>
  <dcterms:modified xsi:type="dcterms:W3CDTF">2014-09-23T15:59:12Z</dcterms:modified>
</cp:coreProperties>
</file>