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403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2" autoAdjust="0"/>
    <p:restoredTop sz="94574" autoAdjust="0"/>
  </p:normalViewPr>
  <p:slideViewPr>
    <p:cSldViewPr>
      <p:cViewPr varScale="1">
        <p:scale>
          <a:sx n="83" d="100"/>
          <a:sy n="83" d="100"/>
        </p:scale>
        <p:origin x="-75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E11F71-2F3E-4488-A31A-6A34483A7497}" type="doc">
      <dgm:prSet loTypeId="urn:microsoft.com/office/officeart/2008/layout/VerticalCurvedList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C8A2A767-4968-46DD-99BA-0FF650E93FB3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Název:   VY_32_INOVACE_1A_15 / Odčítání do 20 II.</a:t>
          </a:r>
          <a:endParaRPr lang="cs-CZ" dirty="0">
            <a:solidFill>
              <a:schemeClr val="bg1"/>
            </a:solidFill>
          </a:endParaRPr>
        </a:p>
      </dgm:t>
    </dgm:pt>
    <dgm:pt modelId="{A0FA620E-677A-489A-BB53-1557B7B869C1}" type="parTrans" cxnId="{CF47E6F8-A962-4196-9119-4488981EB6C9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1022190-E279-49F6-A468-8687EFAB4D9C}" type="sibTrans" cxnId="{CF47E6F8-A962-4196-9119-4488981EB6C9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A719758F-B736-4D26-84E9-1E4FD9D7963E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Ing. Petra </a:t>
          </a:r>
          <a:r>
            <a:rPr lang="cs-CZ" dirty="0" err="1" smtClean="0">
              <a:solidFill>
                <a:schemeClr val="bg1"/>
              </a:solidFill>
            </a:rPr>
            <a:t>Zábrahová</a:t>
          </a:r>
          <a:endParaRPr lang="cs-CZ" dirty="0">
            <a:solidFill>
              <a:schemeClr val="bg1"/>
            </a:solidFill>
          </a:endParaRPr>
        </a:p>
      </dgm:t>
    </dgm:pt>
    <dgm:pt modelId="{448B8D77-26AC-4959-8EF6-5B669337DA26}" type="parTrans" cxnId="{C32048AD-59E1-40C4-8B1C-03C00B34557A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D01743B7-1D6A-43F5-9600-EA4897891386}" type="sibTrans" cxnId="{C32048AD-59E1-40C4-8B1C-03C00B34557A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06C0E180-7594-4025-B5BC-1C2028959C01}">
      <dgm:prSet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Název školy: Základní škola a </a:t>
          </a:r>
          <a:r>
            <a:rPr lang="cs-CZ" smtClean="0">
              <a:solidFill>
                <a:schemeClr val="bg1"/>
              </a:solidFill>
            </a:rPr>
            <a:t>Mateřská škola, </a:t>
          </a:r>
          <a:r>
            <a:rPr lang="cs-CZ" b="0" dirty="0" smtClean="0">
              <a:solidFill>
                <a:schemeClr val="bg1"/>
              </a:solidFill>
            </a:rPr>
            <a:t>Dětenice, okres Jičín</a:t>
          </a:r>
          <a:endParaRPr lang="cs-CZ" b="0" dirty="0">
            <a:solidFill>
              <a:schemeClr val="bg1"/>
            </a:solidFill>
          </a:endParaRPr>
        </a:p>
      </dgm:t>
    </dgm:pt>
    <dgm:pt modelId="{A960D03A-9280-438E-8058-FC3858A83E65}" type="parTrans" cxnId="{806B496F-0C36-48D0-AB4A-B722346502DE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FB6BEEEE-6A29-4340-A7D2-BF2CA82D4458}" type="sibTrans" cxnId="{806B496F-0C36-48D0-AB4A-B722346502DE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591E5A54-6190-4427-B614-05C3EC8DFB50}">
      <dgm:prSet/>
      <dgm:spPr/>
      <dgm:t>
        <a:bodyPr/>
        <a:lstStyle/>
        <a:p>
          <a:r>
            <a:rPr lang="cs-CZ" b="0" smtClean="0">
              <a:solidFill>
                <a:schemeClr val="bg1"/>
              </a:solidFill>
            </a:rPr>
            <a:t>Číslo projektu</a:t>
          </a:r>
          <a:r>
            <a:rPr lang="cs-CZ" b="1" smtClean="0">
              <a:solidFill>
                <a:schemeClr val="bg1"/>
              </a:solidFill>
            </a:rPr>
            <a:t>: CZ.1.07/1.4.00/21.3770</a:t>
          </a:r>
          <a:endParaRPr lang="cs-CZ" dirty="0">
            <a:solidFill>
              <a:schemeClr val="bg1"/>
            </a:solidFill>
          </a:endParaRPr>
        </a:p>
      </dgm:t>
    </dgm:pt>
    <dgm:pt modelId="{70232C5C-CAD7-4CD4-A183-E4E027FC3B96}" type="parTrans" cxnId="{08391196-2D38-43E7-9211-47B1C56956D5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4400C322-E107-42DF-ACA6-7C5A0BAE6E82}" type="sibTrans" cxnId="{08391196-2D38-43E7-9211-47B1C56956D5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CF8E910E-F358-40B8-BC85-1C6F2A06FF61}">
      <dgm:prSet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Vytvořeno:</a:t>
          </a:r>
          <a:r>
            <a:rPr lang="cs-CZ" baseline="0" dirty="0" smtClean="0">
              <a:solidFill>
                <a:schemeClr val="bg1"/>
              </a:solidFill>
            </a:rPr>
            <a:t> 20. 8. 2013</a:t>
          </a:r>
          <a:endParaRPr lang="cs-CZ" dirty="0">
            <a:solidFill>
              <a:schemeClr val="bg1"/>
            </a:solidFill>
          </a:endParaRPr>
        </a:p>
      </dgm:t>
    </dgm:pt>
    <dgm:pt modelId="{8D5FA279-73B5-4D4C-AB69-8BD79DA1C8CD}" type="parTrans" cxnId="{B8257075-CCB8-4E09-8B26-B10C49F58785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A928B175-6FA0-4116-8AD4-D772478F913C}" type="sibTrans" cxnId="{B8257075-CCB8-4E09-8B26-B10C49F58785}">
      <dgm:prSet/>
      <dgm:spPr/>
      <dgm:t>
        <a:bodyPr/>
        <a:lstStyle/>
        <a:p>
          <a:endParaRPr lang="cs-CZ">
            <a:solidFill>
              <a:schemeClr val="bg1"/>
            </a:solidFill>
          </a:endParaRPr>
        </a:p>
      </dgm:t>
    </dgm:pt>
    <dgm:pt modelId="{8DB2D1C9-FBAE-40F2-9181-3984677381C4}" type="pres">
      <dgm:prSet presAssocID="{4BE11F71-2F3E-4488-A31A-6A34483A7497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5AC11D65-9A8E-489A-83A6-A5789153CFD3}" type="pres">
      <dgm:prSet presAssocID="{4BE11F71-2F3E-4488-A31A-6A34483A7497}" presName="Name1" presStyleCnt="0"/>
      <dgm:spPr/>
    </dgm:pt>
    <dgm:pt modelId="{5B926526-1B36-4730-BD4A-D810662F99CD}" type="pres">
      <dgm:prSet presAssocID="{4BE11F71-2F3E-4488-A31A-6A34483A7497}" presName="cycle" presStyleCnt="0"/>
      <dgm:spPr/>
    </dgm:pt>
    <dgm:pt modelId="{872ECEDE-3D28-42AD-997D-3E71CB5803F6}" type="pres">
      <dgm:prSet presAssocID="{4BE11F71-2F3E-4488-A31A-6A34483A7497}" presName="srcNode" presStyleLbl="node1" presStyleIdx="0" presStyleCnt="5"/>
      <dgm:spPr/>
    </dgm:pt>
    <dgm:pt modelId="{A060B01C-06F5-4C9C-84F3-08985E7CC7C9}" type="pres">
      <dgm:prSet presAssocID="{4BE11F71-2F3E-4488-A31A-6A34483A7497}" presName="conn" presStyleLbl="parChTrans1D2" presStyleIdx="0" presStyleCnt="1"/>
      <dgm:spPr/>
      <dgm:t>
        <a:bodyPr/>
        <a:lstStyle/>
        <a:p>
          <a:endParaRPr lang="cs-CZ"/>
        </a:p>
      </dgm:t>
    </dgm:pt>
    <dgm:pt modelId="{C3DA8CBE-F69F-470C-B459-F6530D93EBD4}" type="pres">
      <dgm:prSet presAssocID="{4BE11F71-2F3E-4488-A31A-6A34483A7497}" presName="extraNode" presStyleLbl="node1" presStyleIdx="0" presStyleCnt="5"/>
      <dgm:spPr/>
    </dgm:pt>
    <dgm:pt modelId="{A72141EE-C63F-497D-95CF-157A25B88420}" type="pres">
      <dgm:prSet presAssocID="{4BE11F71-2F3E-4488-A31A-6A34483A7497}" presName="dstNode" presStyleLbl="node1" presStyleIdx="0" presStyleCnt="5"/>
      <dgm:spPr/>
    </dgm:pt>
    <dgm:pt modelId="{5807C9B6-2CED-45D2-B90D-5C4019DC0AE1}" type="pres">
      <dgm:prSet presAssocID="{06C0E180-7594-4025-B5BC-1C2028959C01}" presName="text_1" presStyleLbl="node1" presStyleIdx="0" presStyleCnt="5" custLinFactNeighborX="466" custLinFactNeighborY="-43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5D39B5-D00A-43E8-ABA3-129DC6EC67F3}" type="pres">
      <dgm:prSet presAssocID="{06C0E180-7594-4025-B5BC-1C2028959C01}" presName="accent_1" presStyleCnt="0"/>
      <dgm:spPr/>
    </dgm:pt>
    <dgm:pt modelId="{5AD27BCF-AC2A-4A07-92AF-9276BAEAD91F}" type="pres">
      <dgm:prSet presAssocID="{06C0E180-7594-4025-B5BC-1C2028959C01}" presName="accentRepeatNode" presStyleLbl="solidFgAcc1" presStyleIdx="0" presStyleCnt="5"/>
      <dgm:spPr/>
    </dgm:pt>
    <dgm:pt modelId="{C45BCAD5-E036-482B-B75E-A54EEAB9F289}" type="pres">
      <dgm:prSet presAssocID="{C8A2A767-4968-46DD-99BA-0FF650E93FB3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D20182-E59D-4160-96D7-73F8348BFF8C}" type="pres">
      <dgm:prSet presAssocID="{C8A2A767-4968-46DD-99BA-0FF650E93FB3}" presName="accent_2" presStyleCnt="0"/>
      <dgm:spPr/>
    </dgm:pt>
    <dgm:pt modelId="{FBB0D49C-00BD-4D89-8FA4-826C77A005F5}" type="pres">
      <dgm:prSet presAssocID="{C8A2A767-4968-46DD-99BA-0FF650E93FB3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6B39A78-5FDB-4767-AFCD-FAAB5B9E2948}" type="pres">
      <dgm:prSet presAssocID="{A719758F-B736-4D26-84E9-1E4FD9D7963E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72FBF0-DF5D-4114-A9D3-3E0AD95FE896}" type="pres">
      <dgm:prSet presAssocID="{A719758F-B736-4D26-84E9-1E4FD9D7963E}" presName="accent_3" presStyleCnt="0"/>
      <dgm:spPr/>
    </dgm:pt>
    <dgm:pt modelId="{E462C1CD-ED8D-483C-AA4A-2A40D5D8EE3D}" type="pres">
      <dgm:prSet presAssocID="{A719758F-B736-4D26-84E9-1E4FD9D7963E}" presName="accentRepeatNode" presStyleLbl="solidFgAcc1" presStyleIdx="2" presStyleCnt="5"/>
      <dgm:spPr/>
    </dgm:pt>
    <dgm:pt modelId="{3A993321-78EF-47A9-9BDD-099DEDAD73D0}" type="pres">
      <dgm:prSet presAssocID="{591E5A54-6190-4427-B614-05C3EC8DFB50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64306-08DE-453B-8DFC-F392EAE0B080}" type="pres">
      <dgm:prSet presAssocID="{591E5A54-6190-4427-B614-05C3EC8DFB50}" presName="accent_4" presStyleCnt="0"/>
      <dgm:spPr/>
    </dgm:pt>
    <dgm:pt modelId="{6D11754E-4F27-4F0B-9F8B-061E420DD5D6}" type="pres">
      <dgm:prSet presAssocID="{591E5A54-6190-4427-B614-05C3EC8DFB50}" presName="accentRepeatNode" presStyleLbl="solidFgAcc1" presStyleIdx="3" presStyleCnt="5"/>
      <dgm:spPr/>
    </dgm:pt>
    <dgm:pt modelId="{DD1EAA52-1B50-462E-9723-F4DB2E14DA33}" type="pres">
      <dgm:prSet presAssocID="{CF8E910E-F358-40B8-BC85-1C6F2A06FF61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65F042-1341-4059-85C0-A1B5215C575C}" type="pres">
      <dgm:prSet presAssocID="{CF8E910E-F358-40B8-BC85-1C6F2A06FF61}" presName="accent_5" presStyleCnt="0"/>
      <dgm:spPr/>
    </dgm:pt>
    <dgm:pt modelId="{7D7B2A05-82C8-41A6-ACB1-AF8B88142933}" type="pres">
      <dgm:prSet presAssocID="{CF8E910E-F358-40B8-BC85-1C6F2A06FF61}" presName="accentRepeatNode" presStyleLbl="solidFgAcc1" presStyleIdx="4" presStyleCnt="5"/>
      <dgm:spPr/>
    </dgm:pt>
  </dgm:ptLst>
  <dgm:cxnLst>
    <dgm:cxn modelId="{4B5F7917-33C0-4079-88D5-4A60130B59D4}" type="presOf" srcId="{591E5A54-6190-4427-B614-05C3EC8DFB50}" destId="{3A993321-78EF-47A9-9BDD-099DEDAD73D0}" srcOrd="0" destOrd="0" presId="urn:microsoft.com/office/officeart/2008/layout/VerticalCurvedList"/>
    <dgm:cxn modelId="{5EF97C22-D3B1-475A-9147-FE86C6D60C5F}" type="presOf" srcId="{A719758F-B736-4D26-84E9-1E4FD9D7963E}" destId="{76B39A78-5FDB-4767-AFCD-FAAB5B9E2948}" srcOrd="0" destOrd="0" presId="urn:microsoft.com/office/officeart/2008/layout/VerticalCurvedList"/>
    <dgm:cxn modelId="{A8A58075-B8A5-46A8-81DC-CEAEC5F70CB7}" type="presOf" srcId="{C8A2A767-4968-46DD-99BA-0FF650E93FB3}" destId="{C45BCAD5-E036-482B-B75E-A54EEAB9F289}" srcOrd="0" destOrd="0" presId="urn:microsoft.com/office/officeart/2008/layout/VerticalCurvedList"/>
    <dgm:cxn modelId="{3EB25E9C-5719-4929-A720-0FD16BB3F0B6}" type="presOf" srcId="{FB6BEEEE-6A29-4340-A7D2-BF2CA82D4458}" destId="{A060B01C-06F5-4C9C-84F3-08985E7CC7C9}" srcOrd="0" destOrd="0" presId="urn:microsoft.com/office/officeart/2008/layout/VerticalCurvedList"/>
    <dgm:cxn modelId="{CF47E6F8-A962-4196-9119-4488981EB6C9}" srcId="{4BE11F71-2F3E-4488-A31A-6A34483A7497}" destId="{C8A2A767-4968-46DD-99BA-0FF650E93FB3}" srcOrd="1" destOrd="0" parTransId="{A0FA620E-677A-489A-BB53-1557B7B869C1}" sibTransId="{41022190-E279-49F6-A468-8687EFAB4D9C}"/>
    <dgm:cxn modelId="{20B224C3-172A-4075-B646-2B4C428F27F5}" type="presOf" srcId="{CF8E910E-F358-40B8-BC85-1C6F2A06FF61}" destId="{DD1EAA52-1B50-462E-9723-F4DB2E14DA33}" srcOrd="0" destOrd="0" presId="urn:microsoft.com/office/officeart/2008/layout/VerticalCurvedList"/>
    <dgm:cxn modelId="{B8257075-CCB8-4E09-8B26-B10C49F58785}" srcId="{4BE11F71-2F3E-4488-A31A-6A34483A7497}" destId="{CF8E910E-F358-40B8-BC85-1C6F2A06FF61}" srcOrd="4" destOrd="0" parTransId="{8D5FA279-73B5-4D4C-AB69-8BD79DA1C8CD}" sibTransId="{A928B175-6FA0-4116-8AD4-D772478F913C}"/>
    <dgm:cxn modelId="{390718D6-1067-42C4-B957-2832D7C7474F}" type="presOf" srcId="{4BE11F71-2F3E-4488-A31A-6A34483A7497}" destId="{8DB2D1C9-FBAE-40F2-9181-3984677381C4}" srcOrd="0" destOrd="0" presId="urn:microsoft.com/office/officeart/2008/layout/VerticalCurvedList"/>
    <dgm:cxn modelId="{806B496F-0C36-48D0-AB4A-B722346502DE}" srcId="{4BE11F71-2F3E-4488-A31A-6A34483A7497}" destId="{06C0E180-7594-4025-B5BC-1C2028959C01}" srcOrd="0" destOrd="0" parTransId="{A960D03A-9280-438E-8058-FC3858A83E65}" sibTransId="{FB6BEEEE-6A29-4340-A7D2-BF2CA82D4458}"/>
    <dgm:cxn modelId="{01506CE9-437D-4698-9B2D-2DFDA8FEE59A}" type="presOf" srcId="{06C0E180-7594-4025-B5BC-1C2028959C01}" destId="{5807C9B6-2CED-45D2-B90D-5C4019DC0AE1}" srcOrd="0" destOrd="0" presId="urn:microsoft.com/office/officeart/2008/layout/VerticalCurvedList"/>
    <dgm:cxn modelId="{C32048AD-59E1-40C4-8B1C-03C00B34557A}" srcId="{4BE11F71-2F3E-4488-A31A-6A34483A7497}" destId="{A719758F-B736-4D26-84E9-1E4FD9D7963E}" srcOrd="2" destOrd="0" parTransId="{448B8D77-26AC-4959-8EF6-5B669337DA26}" sibTransId="{D01743B7-1D6A-43F5-9600-EA4897891386}"/>
    <dgm:cxn modelId="{08391196-2D38-43E7-9211-47B1C56956D5}" srcId="{4BE11F71-2F3E-4488-A31A-6A34483A7497}" destId="{591E5A54-6190-4427-B614-05C3EC8DFB50}" srcOrd="3" destOrd="0" parTransId="{70232C5C-CAD7-4CD4-A183-E4E027FC3B96}" sibTransId="{4400C322-E107-42DF-ACA6-7C5A0BAE6E82}"/>
    <dgm:cxn modelId="{BF883DE1-CA2C-4C03-BED8-ECEAF4AE654F}" type="presParOf" srcId="{8DB2D1C9-FBAE-40F2-9181-3984677381C4}" destId="{5AC11D65-9A8E-489A-83A6-A5789153CFD3}" srcOrd="0" destOrd="0" presId="urn:microsoft.com/office/officeart/2008/layout/VerticalCurvedList"/>
    <dgm:cxn modelId="{CCD6820E-E4C2-4369-8581-71DFC93337A7}" type="presParOf" srcId="{5AC11D65-9A8E-489A-83A6-A5789153CFD3}" destId="{5B926526-1B36-4730-BD4A-D810662F99CD}" srcOrd="0" destOrd="0" presId="urn:microsoft.com/office/officeart/2008/layout/VerticalCurvedList"/>
    <dgm:cxn modelId="{34A6FB5F-D189-4FA0-B59D-6EEC0D2B02D9}" type="presParOf" srcId="{5B926526-1B36-4730-BD4A-D810662F99CD}" destId="{872ECEDE-3D28-42AD-997D-3E71CB5803F6}" srcOrd="0" destOrd="0" presId="urn:microsoft.com/office/officeart/2008/layout/VerticalCurvedList"/>
    <dgm:cxn modelId="{F7AAF285-5894-492E-8B99-9A0F441836E4}" type="presParOf" srcId="{5B926526-1B36-4730-BD4A-D810662F99CD}" destId="{A060B01C-06F5-4C9C-84F3-08985E7CC7C9}" srcOrd="1" destOrd="0" presId="urn:microsoft.com/office/officeart/2008/layout/VerticalCurvedList"/>
    <dgm:cxn modelId="{C9894E84-E042-4F22-A94A-9D732AC1BAF6}" type="presParOf" srcId="{5B926526-1B36-4730-BD4A-D810662F99CD}" destId="{C3DA8CBE-F69F-470C-B459-F6530D93EBD4}" srcOrd="2" destOrd="0" presId="urn:microsoft.com/office/officeart/2008/layout/VerticalCurvedList"/>
    <dgm:cxn modelId="{9E82DCE4-F09C-41FD-A3CD-5BFC9F848CAD}" type="presParOf" srcId="{5B926526-1B36-4730-BD4A-D810662F99CD}" destId="{A72141EE-C63F-497D-95CF-157A25B88420}" srcOrd="3" destOrd="0" presId="urn:microsoft.com/office/officeart/2008/layout/VerticalCurvedList"/>
    <dgm:cxn modelId="{F9A1420C-241E-491F-A7EF-96DC95389C7E}" type="presParOf" srcId="{5AC11D65-9A8E-489A-83A6-A5789153CFD3}" destId="{5807C9B6-2CED-45D2-B90D-5C4019DC0AE1}" srcOrd="1" destOrd="0" presId="urn:microsoft.com/office/officeart/2008/layout/VerticalCurvedList"/>
    <dgm:cxn modelId="{17B08A43-1690-4B67-880C-E978B7193E02}" type="presParOf" srcId="{5AC11D65-9A8E-489A-83A6-A5789153CFD3}" destId="{275D39B5-D00A-43E8-ABA3-129DC6EC67F3}" srcOrd="2" destOrd="0" presId="urn:microsoft.com/office/officeart/2008/layout/VerticalCurvedList"/>
    <dgm:cxn modelId="{57052F07-86F7-420D-9ABD-B2640E433314}" type="presParOf" srcId="{275D39B5-D00A-43E8-ABA3-129DC6EC67F3}" destId="{5AD27BCF-AC2A-4A07-92AF-9276BAEAD91F}" srcOrd="0" destOrd="0" presId="urn:microsoft.com/office/officeart/2008/layout/VerticalCurvedList"/>
    <dgm:cxn modelId="{7643B589-8822-4656-B517-F969CBE886FD}" type="presParOf" srcId="{5AC11D65-9A8E-489A-83A6-A5789153CFD3}" destId="{C45BCAD5-E036-482B-B75E-A54EEAB9F289}" srcOrd="3" destOrd="0" presId="urn:microsoft.com/office/officeart/2008/layout/VerticalCurvedList"/>
    <dgm:cxn modelId="{985149CE-DE69-419A-B55E-421A2D8AB7B8}" type="presParOf" srcId="{5AC11D65-9A8E-489A-83A6-A5789153CFD3}" destId="{68D20182-E59D-4160-96D7-73F8348BFF8C}" srcOrd="4" destOrd="0" presId="urn:microsoft.com/office/officeart/2008/layout/VerticalCurvedList"/>
    <dgm:cxn modelId="{F4210992-C003-444D-AD8A-7471F92674CF}" type="presParOf" srcId="{68D20182-E59D-4160-96D7-73F8348BFF8C}" destId="{FBB0D49C-00BD-4D89-8FA4-826C77A005F5}" srcOrd="0" destOrd="0" presId="urn:microsoft.com/office/officeart/2008/layout/VerticalCurvedList"/>
    <dgm:cxn modelId="{0FC5E082-E8CF-496D-90FD-727E38161CA0}" type="presParOf" srcId="{5AC11D65-9A8E-489A-83A6-A5789153CFD3}" destId="{76B39A78-5FDB-4767-AFCD-FAAB5B9E2948}" srcOrd="5" destOrd="0" presId="urn:microsoft.com/office/officeart/2008/layout/VerticalCurvedList"/>
    <dgm:cxn modelId="{2813525E-B218-4365-9026-18DCDEE53214}" type="presParOf" srcId="{5AC11D65-9A8E-489A-83A6-A5789153CFD3}" destId="{E272FBF0-DF5D-4114-A9D3-3E0AD95FE896}" srcOrd="6" destOrd="0" presId="urn:microsoft.com/office/officeart/2008/layout/VerticalCurvedList"/>
    <dgm:cxn modelId="{DD47B92E-6918-41D9-8447-40F3C60EECFD}" type="presParOf" srcId="{E272FBF0-DF5D-4114-A9D3-3E0AD95FE896}" destId="{E462C1CD-ED8D-483C-AA4A-2A40D5D8EE3D}" srcOrd="0" destOrd="0" presId="urn:microsoft.com/office/officeart/2008/layout/VerticalCurvedList"/>
    <dgm:cxn modelId="{D6FF67EE-6FD6-4D57-B774-81EFF3994CED}" type="presParOf" srcId="{5AC11D65-9A8E-489A-83A6-A5789153CFD3}" destId="{3A993321-78EF-47A9-9BDD-099DEDAD73D0}" srcOrd="7" destOrd="0" presId="urn:microsoft.com/office/officeart/2008/layout/VerticalCurvedList"/>
    <dgm:cxn modelId="{02C41CDD-C356-489E-AD87-E7743E442B41}" type="presParOf" srcId="{5AC11D65-9A8E-489A-83A6-A5789153CFD3}" destId="{19664306-08DE-453B-8DFC-F392EAE0B080}" srcOrd="8" destOrd="0" presId="urn:microsoft.com/office/officeart/2008/layout/VerticalCurvedList"/>
    <dgm:cxn modelId="{23303BC8-3CAA-4698-B930-D0F1AC37E886}" type="presParOf" srcId="{19664306-08DE-453B-8DFC-F392EAE0B080}" destId="{6D11754E-4F27-4F0B-9F8B-061E420DD5D6}" srcOrd="0" destOrd="0" presId="urn:microsoft.com/office/officeart/2008/layout/VerticalCurvedList"/>
    <dgm:cxn modelId="{BFC20C48-DE7C-4AB3-B1E5-0C07DBA9CDA5}" type="presParOf" srcId="{5AC11D65-9A8E-489A-83A6-A5789153CFD3}" destId="{DD1EAA52-1B50-462E-9723-F4DB2E14DA33}" srcOrd="9" destOrd="0" presId="urn:microsoft.com/office/officeart/2008/layout/VerticalCurvedList"/>
    <dgm:cxn modelId="{EE55562A-95E5-4D8B-875F-2C4F478E8F82}" type="presParOf" srcId="{5AC11D65-9A8E-489A-83A6-A5789153CFD3}" destId="{9A65F042-1341-4059-85C0-A1B5215C575C}" srcOrd="10" destOrd="0" presId="urn:microsoft.com/office/officeart/2008/layout/VerticalCurvedList"/>
    <dgm:cxn modelId="{A54A98D0-DC55-4F34-A77C-355BC31767A5}" type="presParOf" srcId="{9A65F042-1341-4059-85C0-A1B5215C575C}" destId="{7D7B2A05-82C8-41A6-ACB1-AF8B8814293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4B870-6B0D-47D4-9C38-C9061DD634B8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0F738-6240-453E-B35A-C652F45ED3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0B38E-1E35-4D89-B66B-DD70F3DB9F29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D608F-9463-4E7E-8691-F53FF84AC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B40D1-5827-42DC-86A0-3795231C7048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FC348-EFAB-4BDC-90E9-8942A1061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14694C-A428-4149-8A24-49724FDDC225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26877-E410-4A1B-A13E-965F42568D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DC38F-DC39-438E-A98D-5F9748E26BE0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1E34F-D0C2-4113-B686-C93829252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F0F95-7A94-44B7-8F67-AEF174EE2F90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12CD7-AEA2-42AB-B9D7-270DEC107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1D257-6547-4D30-81BC-CBDBE7E801D3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2889E-E90E-44DF-A09E-CDD21F414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870F3-891A-4A2E-A200-ADF577D5168F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BFD96-FD44-4C9B-8AB1-6CCCA00386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82E33-03C5-49EC-931E-44B5BFABD607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845CE-C11B-40E0-814B-E3F4DDB522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33A0F-B5BF-48AF-8024-E0AB0080F800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DF512-8AD0-4768-BFED-24805468D2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F2551-74FE-49AC-BB55-9EA8C63FDA23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6D0A1-12D0-462A-8B15-16BE204C6B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18"/>
          <p:cNvGrpSpPr>
            <a:grpSpLocks/>
          </p:cNvGrpSpPr>
          <p:nvPr/>
        </p:nvGrpSpPr>
        <p:grpSpPr bwMode="auto">
          <a:xfrm>
            <a:off x="6557963" y="66675"/>
            <a:ext cx="2574925" cy="6796088"/>
            <a:chOff x="6558164" y="66319"/>
            <a:chExt cx="2575511" cy="6797067"/>
          </a:xfrm>
        </p:grpSpPr>
        <p:grpSp>
          <p:nvGrpSpPr>
            <p:cNvPr id="1032" name="Group 62"/>
            <p:cNvGrpSpPr>
              <a:grpSpLocks/>
            </p:cNvGrpSpPr>
            <p:nvPr/>
          </p:nvGrpSpPr>
          <p:grpSpPr bwMode="auto"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1040" name="Group 44"/>
              <p:cNvGrpSpPr>
                <a:grpSpLocks/>
              </p:cNvGrpSpPr>
              <p:nvPr/>
            </p:nvGrpSpPr>
            <p:grpSpPr bwMode="auto"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1" name="Group 50"/>
              <p:cNvGrpSpPr>
                <a:grpSpLocks/>
              </p:cNvGrpSpPr>
              <p:nvPr/>
            </p:nvGrpSpPr>
            <p:grpSpPr bwMode="auto"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5453" y="3308461"/>
                  <a:ext cx="492237" cy="560469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4480" y="887175"/>
                  <a:ext cx="384263" cy="439800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2" name="Group 56"/>
              <p:cNvGrpSpPr>
                <a:grpSpLocks/>
              </p:cNvGrpSpPr>
              <p:nvPr/>
            </p:nvGrpSpPr>
            <p:grpSpPr bwMode="auto"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3118" y="4921594"/>
                  <a:ext cx="1032110" cy="1181270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868" y="155232"/>
                  <a:ext cx="722477" cy="825619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738" y="3830825"/>
                  <a:ext cx="639908" cy="728767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8524" y="1798532"/>
                  <a:ext cx="765349" cy="870075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/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971" y="6307681"/>
              <a:ext cx="976534" cy="5509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F3B2FD-1B68-4B40-BFEB-5FDC42B76B6D}" type="datetimeFigureOut">
              <a:rPr lang="cs-CZ"/>
              <a:pPr>
                <a:defRPr/>
              </a:pPr>
              <a:t>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DBBF94-4F1E-479E-A96F-8036361953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683568" y="1397000"/>
          <a:ext cx="7488832" cy="4768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6" name="Picture 4" descr="logo_link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411413" y="333375"/>
            <a:ext cx="4286250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50825" y="1412875"/>
            <a:ext cx="7458075" cy="526573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chemeClr val="bg1"/>
                </a:solidFill>
              </a:rPr>
              <a:t>Materiál je určen žákům 1 a 2 ročníku. Slouží ke zopakování učiva  odčítání do 20.</a:t>
            </a:r>
          </a:p>
          <a:p>
            <a:pPr>
              <a:buFont typeface="Wingdings" pitchFamily="2" charset="2"/>
              <a:buChar char="§"/>
            </a:pPr>
            <a:endParaRPr lang="cs-CZ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chemeClr val="bg1"/>
                </a:solidFill>
              </a:rPr>
              <a:t>Prezentace je určená pro matematickou rozcvičku na začátku hodiny nebo jako samostatná práce, kterou společně s vyučujícím vyhodnotí.</a:t>
            </a:r>
          </a:p>
          <a:p>
            <a:pPr>
              <a:buFont typeface="Wingdings" pitchFamily="2" charset="2"/>
              <a:buChar char="§"/>
            </a:pPr>
            <a:endParaRPr lang="cs-CZ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chemeClr val="bg1"/>
                </a:solidFill>
              </a:rPr>
              <a:t>Žáci si mohou zapisovat průběžné výsledky do sešitu nebo pracovního listu.</a:t>
            </a:r>
          </a:p>
          <a:p>
            <a:pPr>
              <a:buFont typeface="Wingdings" pitchFamily="2" charset="2"/>
              <a:buChar char="§"/>
            </a:pPr>
            <a:endParaRPr lang="cs-CZ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chemeClr val="bg1"/>
                </a:solidFill>
              </a:rPr>
              <a:t>Je určeno k samostatné práci, motivaci a práci s výpočetní technikou.</a:t>
            </a:r>
          </a:p>
        </p:txBody>
      </p:sp>
      <p:pic>
        <p:nvPicPr>
          <p:cNvPr id="14339" name="Picture 3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9650" y="1592263"/>
            <a:ext cx="161925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088" y="1773238"/>
          <a:ext cx="2881312" cy="4535487"/>
        </p:xfrm>
        <a:graphic>
          <a:graphicData uri="http://schemas.openxmlformats.org/drawingml/2006/table">
            <a:tbl>
              <a:tblPr/>
              <a:tblGrid>
                <a:gridCol w="1440160"/>
                <a:gridCol w="1440160"/>
              </a:tblGrid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Zahnutá šipka doleva 5"/>
          <p:cNvSpPr/>
          <p:nvPr/>
        </p:nvSpPr>
        <p:spPr>
          <a:xfrm rot="11874763">
            <a:off x="4525963" y="865188"/>
            <a:ext cx="708025" cy="154463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eva 7"/>
          <p:cNvSpPr/>
          <p:nvPr/>
        </p:nvSpPr>
        <p:spPr>
          <a:xfrm rot="20927562">
            <a:off x="3635375" y="879475"/>
            <a:ext cx="731838" cy="154463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1547813" y="584200"/>
            <a:ext cx="1295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</a:rPr>
              <a:t>-4</a:t>
            </a:r>
            <a:endParaRPr lang="cs-CZ" sz="3600" b="1" dirty="0">
              <a:solidFill>
                <a:schemeClr val="bg1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164138" y="1844675"/>
          <a:ext cx="2847975" cy="4492625"/>
        </p:xfrm>
        <a:graphic>
          <a:graphicData uri="http://schemas.openxmlformats.org/drawingml/2006/table">
            <a:tbl>
              <a:tblPr/>
              <a:tblGrid>
                <a:gridCol w="1424620"/>
                <a:gridCol w="1424620"/>
              </a:tblGrid>
              <a:tr h="7725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Zahnutá šipka doleva 10"/>
          <p:cNvSpPr/>
          <p:nvPr/>
        </p:nvSpPr>
        <p:spPr>
          <a:xfrm rot="20927562">
            <a:off x="8027988" y="1101725"/>
            <a:ext cx="730250" cy="154305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rot="11874763">
            <a:off x="212725" y="590550"/>
            <a:ext cx="708025" cy="154463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5940425" y="584200"/>
            <a:ext cx="1295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</a:rPr>
              <a:t>-6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15413" name="Picture 4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49613" y="4459288"/>
            <a:ext cx="161925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088" y="1773238"/>
          <a:ext cx="2881312" cy="4535487"/>
        </p:xfrm>
        <a:graphic>
          <a:graphicData uri="http://schemas.openxmlformats.org/drawingml/2006/table">
            <a:tbl>
              <a:tblPr/>
              <a:tblGrid>
                <a:gridCol w="1440160"/>
                <a:gridCol w="1440160"/>
              </a:tblGrid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11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0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4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1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15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Zahnutá šipka doleva 5"/>
          <p:cNvSpPr/>
          <p:nvPr/>
        </p:nvSpPr>
        <p:spPr>
          <a:xfrm rot="11874763">
            <a:off x="4525963" y="865188"/>
            <a:ext cx="708025" cy="154463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eva 7"/>
          <p:cNvSpPr/>
          <p:nvPr/>
        </p:nvSpPr>
        <p:spPr>
          <a:xfrm rot="20927562">
            <a:off x="3635375" y="879475"/>
            <a:ext cx="731838" cy="154463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1547813" y="584200"/>
            <a:ext cx="1295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</a:rPr>
              <a:t>-4</a:t>
            </a:r>
            <a:endParaRPr lang="cs-CZ" sz="3600" b="1" dirty="0">
              <a:solidFill>
                <a:schemeClr val="bg1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164138" y="1844675"/>
          <a:ext cx="2847975" cy="4492625"/>
        </p:xfrm>
        <a:graphic>
          <a:graphicData uri="http://schemas.openxmlformats.org/drawingml/2006/table">
            <a:tbl>
              <a:tblPr/>
              <a:tblGrid>
                <a:gridCol w="1424620"/>
                <a:gridCol w="1424620"/>
              </a:tblGrid>
              <a:tr h="7725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14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6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7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0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3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Zahnutá šipka doleva 10"/>
          <p:cNvSpPr/>
          <p:nvPr/>
        </p:nvSpPr>
        <p:spPr>
          <a:xfrm rot="20927562">
            <a:off x="8027988" y="1101725"/>
            <a:ext cx="730250" cy="154305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rot="11874763">
            <a:off x="212725" y="590550"/>
            <a:ext cx="708025" cy="154463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5940425" y="584200"/>
            <a:ext cx="1295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</a:rPr>
              <a:t>-6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16437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3933825"/>
            <a:ext cx="1827213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088" y="1773238"/>
          <a:ext cx="2881312" cy="4535487"/>
        </p:xfrm>
        <a:graphic>
          <a:graphicData uri="http://schemas.openxmlformats.org/drawingml/2006/table">
            <a:tbl>
              <a:tblPr/>
              <a:tblGrid>
                <a:gridCol w="1440160"/>
                <a:gridCol w="1440160"/>
              </a:tblGrid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Zahnutá šipka doleva 5"/>
          <p:cNvSpPr/>
          <p:nvPr/>
        </p:nvSpPr>
        <p:spPr>
          <a:xfrm rot="11874763">
            <a:off x="4525963" y="865188"/>
            <a:ext cx="708025" cy="154463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eva 7"/>
          <p:cNvSpPr/>
          <p:nvPr/>
        </p:nvSpPr>
        <p:spPr>
          <a:xfrm rot="20927562">
            <a:off x="3635375" y="879475"/>
            <a:ext cx="731838" cy="154463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1547813" y="584200"/>
            <a:ext cx="1295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</a:rPr>
              <a:t>-8</a:t>
            </a:r>
            <a:endParaRPr lang="cs-CZ" sz="3600" b="1" dirty="0">
              <a:solidFill>
                <a:schemeClr val="bg1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164138" y="1844675"/>
          <a:ext cx="2847975" cy="4492625"/>
        </p:xfrm>
        <a:graphic>
          <a:graphicData uri="http://schemas.openxmlformats.org/drawingml/2006/table">
            <a:tbl>
              <a:tblPr/>
              <a:tblGrid>
                <a:gridCol w="1424620"/>
                <a:gridCol w="1424620"/>
              </a:tblGrid>
              <a:tr h="7725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</a:t>
                      </a:r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Zahnutá šipka doleva 10"/>
          <p:cNvSpPr/>
          <p:nvPr/>
        </p:nvSpPr>
        <p:spPr>
          <a:xfrm rot="20927562">
            <a:off x="8027988" y="1101725"/>
            <a:ext cx="730250" cy="154305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rot="11874763">
            <a:off x="212725" y="590550"/>
            <a:ext cx="708025" cy="154463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5940425" y="584200"/>
            <a:ext cx="1295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</a:rPr>
              <a:t>-7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17461" name="Picture 4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49613" y="4459288"/>
            <a:ext cx="161925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088" y="1773238"/>
          <a:ext cx="2881312" cy="4535487"/>
        </p:xfrm>
        <a:graphic>
          <a:graphicData uri="http://schemas.openxmlformats.org/drawingml/2006/table">
            <a:tbl>
              <a:tblPr/>
              <a:tblGrid>
                <a:gridCol w="1440160"/>
                <a:gridCol w="1440160"/>
              </a:tblGrid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5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2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0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12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11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Zahnutá šipka doleva 5"/>
          <p:cNvSpPr/>
          <p:nvPr/>
        </p:nvSpPr>
        <p:spPr>
          <a:xfrm rot="11874763">
            <a:off x="4525963" y="865188"/>
            <a:ext cx="708025" cy="154463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eva 7"/>
          <p:cNvSpPr/>
          <p:nvPr/>
        </p:nvSpPr>
        <p:spPr>
          <a:xfrm rot="20927562">
            <a:off x="3635375" y="879475"/>
            <a:ext cx="731838" cy="154463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1547813" y="584200"/>
            <a:ext cx="1295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</a:rPr>
              <a:t>-8</a:t>
            </a:r>
            <a:endParaRPr lang="cs-CZ" sz="3600" b="1" dirty="0">
              <a:solidFill>
                <a:schemeClr val="bg1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164138" y="1844675"/>
          <a:ext cx="2847975" cy="4492625"/>
        </p:xfrm>
        <a:graphic>
          <a:graphicData uri="http://schemas.openxmlformats.org/drawingml/2006/table">
            <a:tbl>
              <a:tblPr/>
              <a:tblGrid>
                <a:gridCol w="1424620"/>
                <a:gridCol w="1424620"/>
              </a:tblGrid>
              <a:tr h="772555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5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11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6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3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</a:t>
                      </a:r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0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cs-CZ" sz="4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400" b="1" i="0" u="none" strike="noStrike" dirty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4400" b="1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</a:rPr>
                        <a:t>2</a:t>
                      </a:r>
                      <a:endParaRPr lang="cs-CZ" sz="44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Zahnutá šipka doleva 10"/>
          <p:cNvSpPr/>
          <p:nvPr/>
        </p:nvSpPr>
        <p:spPr>
          <a:xfrm rot="20927562">
            <a:off x="8027988" y="1101725"/>
            <a:ext cx="730250" cy="154305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rot="11874763">
            <a:off x="212725" y="590550"/>
            <a:ext cx="708025" cy="1544638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5940425" y="584200"/>
            <a:ext cx="1295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bg1"/>
                </a:solidFill>
              </a:rPr>
              <a:t>-7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18485" name="Picture 4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49613" y="4459288"/>
            <a:ext cx="161925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	</a:t>
            </a:r>
            <a:r>
              <a:rPr lang="cs-CZ" sz="2800" smtClean="0"/>
              <a:t>Tomáš a Honzík se vsadili, který z nich postaví za 1 den víc sněhuláků.</a:t>
            </a:r>
          </a:p>
        </p:txBody>
      </p:sp>
      <p:pic>
        <p:nvPicPr>
          <p:cNvPr id="19458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2565400"/>
            <a:ext cx="5175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2582863"/>
            <a:ext cx="51752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582863"/>
            <a:ext cx="51752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2568575"/>
            <a:ext cx="5175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49325" y="3159125"/>
            <a:ext cx="5175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2288" y="3159125"/>
            <a:ext cx="5175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41575" y="3159125"/>
            <a:ext cx="5175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2484438"/>
            <a:ext cx="51752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2517775"/>
            <a:ext cx="5175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50013" y="2517775"/>
            <a:ext cx="5175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2554288"/>
            <a:ext cx="51752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91250" y="3148013"/>
            <a:ext cx="51752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2" descr="C:\Users\Uživatel\AppData\Local\Microsoft\Windows\Temporary Internet Files\Content.IE5\HPSGEYRK\MC9000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34188" y="3186113"/>
            <a:ext cx="51752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1" name="TextovéPole 4"/>
          <p:cNvSpPr txBox="1">
            <a:spLocks noChangeArrowheads="1"/>
          </p:cNvSpPr>
          <p:nvPr/>
        </p:nvSpPr>
        <p:spPr bwMode="auto">
          <a:xfrm>
            <a:off x="1009650" y="1897063"/>
            <a:ext cx="1822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Verdana" pitchFamily="34" charset="0"/>
              </a:rPr>
              <a:t>TOMÁŠ</a:t>
            </a:r>
          </a:p>
        </p:txBody>
      </p:sp>
      <p:sp>
        <p:nvSpPr>
          <p:cNvPr id="19472" name="TextovéPole 18"/>
          <p:cNvSpPr txBox="1">
            <a:spLocks noChangeArrowheads="1"/>
          </p:cNvSpPr>
          <p:nvPr/>
        </p:nvSpPr>
        <p:spPr bwMode="auto">
          <a:xfrm>
            <a:off x="5529263" y="1897063"/>
            <a:ext cx="1822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Verdana" pitchFamily="34" charset="0"/>
              </a:rPr>
              <a:t>HONZÍK</a:t>
            </a:r>
          </a:p>
        </p:txBody>
      </p:sp>
      <p:sp>
        <p:nvSpPr>
          <p:cNvPr id="19473" name="TextovéPole 17"/>
          <p:cNvSpPr txBox="1">
            <a:spLocks noChangeArrowheads="1"/>
          </p:cNvSpPr>
          <p:nvPr/>
        </p:nvSpPr>
        <p:spPr bwMode="auto">
          <a:xfrm>
            <a:off x="2051050" y="4508500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Verdana" pitchFamily="34" charset="0"/>
            </a:endParaRPr>
          </a:p>
        </p:txBody>
      </p:sp>
      <p:sp>
        <p:nvSpPr>
          <p:cNvPr id="19474" name="TextovéPole 19"/>
          <p:cNvSpPr txBox="1">
            <a:spLocks noChangeArrowheads="1"/>
          </p:cNvSpPr>
          <p:nvPr/>
        </p:nvSpPr>
        <p:spPr bwMode="auto">
          <a:xfrm>
            <a:off x="203200" y="4076700"/>
            <a:ext cx="45132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1.Kolik sněhuláků měli dohromady?</a:t>
            </a:r>
          </a:p>
        </p:txBody>
      </p:sp>
      <p:pic>
        <p:nvPicPr>
          <p:cNvPr id="19475" name="Picture 4" descr="C:\Users\Uživatel\AppData\Local\Microsoft\Windows\Temporary Internet Files\Content.IE5\D4MQY7AL\MC9000533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27550" y="3724275"/>
            <a:ext cx="1279525" cy="106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876800" y="4027488"/>
            <a:ext cx="619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Verdana" pitchFamily="34" charset="0"/>
              </a:rPr>
              <a:t>13</a:t>
            </a:r>
          </a:p>
        </p:txBody>
      </p:sp>
      <p:sp>
        <p:nvSpPr>
          <p:cNvPr id="22" name="Obláček 21"/>
          <p:cNvSpPr/>
          <p:nvPr/>
        </p:nvSpPr>
        <p:spPr>
          <a:xfrm>
            <a:off x="6043613" y="3762375"/>
            <a:ext cx="2614612" cy="1057275"/>
          </a:xfrm>
          <a:prstGeom prst="cloudCallout">
            <a:avLst>
              <a:gd name="adj1" fmla="val -68135"/>
              <a:gd name="adj2" fmla="val -226"/>
            </a:avLst>
          </a:prstGeom>
          <a:solidFill>
            <a:srgbClr val="DC403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Jak bude znít odpověď?</a:t>
            </a:r>
            <a:endParaRPr lang="cs-CZ" dirty="0"/>
          </a:p>
        </p:txBody>
      </p:sp>
      <p:sp>
        <p:nvSpPr>
          <p:cNvPr id="19478" name="TextovéPole 25"/>
          <p:cNvSpPr txBox="1">
            <a:spLocks noChangeArrowheads="1"/>
          </p:cNvSpPr>
          <p:nvPr/>
        </p:nvSpPr>
        <p:spPr bwMode="auto">
          <a:xfrm>
            <a:off x="185738" y="4838700"/>
            <a:ext cx="45116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2. Během prázdnin jim 5 sněhuláků roztálo. Kolik sněhuláků měli po prázdninách ?</a:t>
            </a:r>
          </a:p>
        </p:txBody>
      </p:sp>
      <p:pic>
        <p:nvPicPr>
          <p:cNvPr id="19479" name="Picture 4" descr="C:\Users\Uživatel\AppData\Local\Microsoft\Windows\Temporary Internet Files\Content.IE5\D4MQY7AL\MC9000533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13200" y="5311775"/>
            <a:ext cx="1279525" cy="106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4343400" y="5611813"/>
            <a:ext cx="619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C00000"/>
                </a:solidFill>
                <a:latin typeface="Verdana" pitchFamily="34" charset="0"/>
              </a:rPr>
              <a:t>8</a:t>
            </a:r>
          </a:p>
        </p:txBody>
      </p:sp>
      <p:sp>
        <p:nvSpPr>
          <p:cNvPr id="29" name="Obláček 28"/>
          <p:cNvSpPr/>
          <p:nvPr/>
        </p:nvSpPr>
        <p:spPr>
          <a:xfrm>
            <a:off x="5784850" y="5326063"/>
            <a:ext cx="2614613" cy="1058862"/>
          </a:xfrm>
          <a:prstGeom prst="cloudCallout">
            <a:avLst>
              <a:gd name="adj1" fmla="val -68135"/>
              <a:gd name="adj2" fmla="val -226"/>
            </a:avLst>
          </a:prstGeom>
          <a:solidFill>
            <a:srgbClr val="DC403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Jak bude znít odpověď?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539750" y="260350"/>
            <a:ext cx="69119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	Anetka, Nikolka a Kačenka pomáhaly v družině paní učitelce vyrábět sněhové vločky. Měly za úkol vyrobit celkem 20 vloček. Během 1 dne však nestihly všech 20. Kolik vloček ještě zbývá?</a:t>
            </a:r>
          </a:p>
        </p:txBody>
      </p:sp>
      <p:pic>
        <p:nvPicPr>
          <p:cNvPr id="20482" name="Picture 2" descr="C:\Users\Uživatel\AppData\Local\Microsoft\Windows\Temporary Internet Files\Content.IE5\2F1PXY06\MC9000533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29225" y="1847850"/>
            <a:ext cx="550863" cy="54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 descr="C:\Users\Uživatel\AppData\Local\Microsoft\Windows\Temporary Internet Files\Content.IE5\DURC98K8\MC9000533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1013" y="2182813"/>
            <a:ext cx="619125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C:\Users\Uživatel\AppData\Local\Microsoft\Windows\Temporary Internet Files\Content.IE5\HPSGEYRK\MC9000533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32150" y="4598988"/>
            <a:ext cx="666750" cy="65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2" descr="C:\Users\Uživatel\AppData\Local\Microsoft\Windows\Temporary Internet Files\Content.IE5\2F1PXY06\MC9000533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95813" y="1862138"/>
            <a:ext cx="552450" cy="54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4" descr="C:\Users\Uživatel\AppData\Local\Microsoft\Windows\Temporary Internet Files\Content.IE5\HPSGEYRK\MC9000533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41775" y="4568825"/>
            <a:ext cx="666750" cy="65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2" descr="C:\Users\Uživatel\AppData\Local\Microsoft\Windows\Temporary Internet Files\Content.IE5\2F1PXY06\MC9000533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41888" y="2397125"/>
            <a:ext cx="550862" cy="54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3" descr="C:\Users\Uživatel\AppData\Local\Microsoft\Windows\Temporary Internet Files\Content.IE5\DURC98K8\MC9000533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00138" y="1684338"/>
            <a:ext cx="831850" cy="881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3" descr="C:\Users\Uživatel\AppData\Local\Microsoft\Windows\Temporary Internet Files\Content.IE5\DURC98K8\MC9000533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41425" y="2652713"/>
            <a:ext cx="665163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Picture 3" descr="C:\Users\Uživatel\AppData\Local\Microsoft\Windows\Temporary Internet Files\Content.IE5\DURC98K8\MC9000533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3188" y="3005138"/>
            <a:ext cx="1012825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Picture 3" descr="C:\Users\Uživatel\AppData\Local\Microsoft\Windows\Temporary Internet Files\Content.IE5\DURC98K8\MC90005336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31988" y="2230438"/>
            <a:ext cx="831850" cy="881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2" name="Picture 4" descr="C:\Users\Uživatel\AppData\Local\Microsoft\Windows\Temporary Internet Files\Content.IE5\HPSGEYRK\MC9000533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90925" y="3940175"/>
            <a:ext cx="666750" cy="65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3" name="Picture 4" descr="C:\Users\Uživatel\AppData\Local\Microsoft\Windows\Temporary Internet Files\Content.IE5\HPSGEYRK\MC9000533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63838" y="3911600"/>
            <a:ext cx="666750" cy="65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4" name="Picture 2" descr="C:\Users\Uživatel\AppData\Local\Microsoft\Windows\Temporary Internet Files\Content.IE5\2F1PXY06\MC9000533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1450" y="1625600"/>
            <a:ext cx="552450" cy="54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5" name="Picture 2" descr="C:\Users\Uživatel\AppData\Local\Microsoft\Windows\Temporary Internet Files\Content.IE5\2F1PXY06\MC9000533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13300" y="2944813"/>
            <a:ext cx="550863" cy="54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6" name="Picture 2" descr="C:\Users\Uživatel\AppData\Local\Microsoft\Windows\Temporary Internet Files\Content.IE5\2F1PXY06\MC9000533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30650" y="2290763"/>
            <a:ext cx="939800" cy="93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7" name="TextovéPole 2"/>
          <p:cNvSpPr txBox="1">
            <a:spLocks noChangeArrowheads="1"/>
          </p:cNvSpPr>
          <p:nvPr/>
        </p:nvSpPr>
        <p:spPr bwMode="auto">
          <a:xfrm>
            <a:off x="0" y="1625600"/>
            <a:ext cx="1330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Verdana" pitchFamily="34" charset="0"/>
              </a:rPr>
              <a:t>ANETKA</a:t>
            </a:r>
          </a:p>
        </p:txBody>
      </p:sp>
      <p:sp>
        <p:nvSpPr>
          <p:cNvPr id="20498" name="TextovéPole 18"/>
          <p:cNvSpPr txBox="1">
            <a:spLocks noChangeArrowheads="1"/>
          </p:cNvSpPr>
          <p:nvPr/>
        </p:nvSpPr>
        <p:spPr bwMode="auto">
          <a:xfrm>
            <a:off x="4498975" y="1420813"/>
            <a:ext cx="2089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Verdana" pitchFamily="34" charset="0"/>
              </a:rPr>
              <a:t>KAČENKA</a:t>
            </a:r>
          </a:p>
        </p:txBody>
      </p:sp>
      <p:sp>
        <p:nvSpPr>
          <p:cNvPr id="20499" name="TextovéPole 19"/>
          <p:cNvSpPr txBox="1">
            <a:spLocks noChangeArrowheads="1"/>
          </p:cNvSpPr>
          <p:nvPr/>
        </p:nvSpPr>
        <p:spPr bwMode="auto">
          <a:xfrm>
            <a:off x="2898775" y="3541713"/>
            <a:ext cx="16351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Verdana" pitchFamily="34" charset="0"/>
              </a:rPr>
              <a:t>NIKOLKA</a:t>
            </a:r>
          </a:p>
        </p:txBody>
      </p:sp>
      <p:sp>
        <p:nvSpPr>
          <p:cNvPr id="4" name="Obláček 3"/>
          <p:cNvSpPr/>
          <p:nvPr/>
        </p:nvSpPr>
        <p:spPr>
          <a:xfrm rot="417833">
            <a:off x="1306513" y="3606800"/>
            <a:ext cx="1130300" cy="612775"/>
          </a:xfrm>
          <a:prstGeom prst="cloudCallout">
            <a:avLst>
              <a:gd name="adj1" fmla="val -50164"/>
              <a:gd name="adj2" fmla="val -84676"/>
            </a:avLst>
          </a:prstGeom>
          <a:solidFill>
            <a:srgbClr val="DC403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bg1"/>
                </a:solidFill>
              </a:rPr>
              <a:t>5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2" name="Obláček 21"/>
          <p:cNvSpPr/>
          <p:nvPr/>
        </p:nvSpPr>
        <p:spPr>
          <a:xfrm rot="417833">
            <a:off x="5394325" y="2824163"/>
            <a:ext cx="1130300" cy="612775"/>
          </a:xfrm>
          <a:prstGeom prst="cloudCallout">
            <a:avLst>
              <a:gd name="adj1" fmla="val -50164"/>
              <a:gd name="adj2" fmla="val -84676"/>
            </a:avLst>
          </a:prstGeom>
          <a:solidFill>
            <a:srgbClr val="DC403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bg1"/>
                </a:solidFill>
              </a:rPr>
              <a:t>6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3" name="Obláček 22"/>
          <p:cNvSpPr/>
          <p:nvPr/>
        </p:nvSpPr>
        <p:spPr>
          <a:xfrm rot="417833">
            <a:off x="4532313" y="4249738"/>
            <a:ext cx="1130300" cy="612775"/>
          </a:xfrm>
          <a:prstGeom prst="cloudCallout">
            <a:avLst>
              <a:gd name="adj1" fmla="val -87878"/>
              <a:gd name="adj2" fmla="val 17229"/>
            </a:avLst>
          </a:prstGeom>
          <a:solidFill>
            <a:srgbClr val="DC403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bg1"/>
                </a:solidFill>
              </a:rPr>
              <a:t>4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20503" name="TextovéPole 4"/>
          <p:cNvSpPr txBox="1">
            <a:spLocks noChangeArrowheads="1"/>
          </p:cNvSpPr>
          <p:nvPr/>
        </p:nvSpPr>
        <p:spPr bwMode="auto">
          <a:xfrm>
            <a:off x="111125" y="5073650"/>
            <a:ext cx="29257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Zapiš příklad: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435100" y="5853113"/>
            <a:ext cx="760413" cy="6016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5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28600" y="5856288"/>
            <a:ext cx="760413" cy="6016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20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519363" y="5884863"/>
            <a:ext cx="760412" cy="6000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62363" y="5856288"/>
            <a:ext cx="760412" cy="6016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C00000"/>
                </a:solidFill>
              </a:rPr>
              <a:t>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218113" y="5484813"/>
            <a:ext cx="1417637" cy="1227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dirty="0">
                <a:solidFill>
                  <a:srgbClr val="C00000"/>
                </a:solidFill>
              </a:rPr>
              <a:t>5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21" name="Minus 20"/>
          <p:cNvSpPr/>
          <p:nvPr/>
        </p:nvSpPr>
        <p:spPr>
          <a:xfrm>
            <a:off x="1001713" y="5930900"/>
            <a:ext cx="401637" cy="452438"/>
          </a:xfrm>
          <a:prstGeom prst="mathMinu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Minus 30"/>
          <p:cNvSpPr/>
          <p:nvPr/>
        </p:nvSpPr>
        <p:spPr>
          <a:xfrm>
            <a:off x="2143125" y="5930900"/>
            <a:ext cx="401638" cy="452438"/>
          </a:xfrm>
          <a:prstGeom prst="mathMinu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Minus 31"/>
          <p:cNvSpPr/>
          <p:nvPr/>
        </p:nvSpPr>
        <p:spPr>
          <a:xfrm>
            <a:off x="3260725" y="5922963"/>
            <a:ext cx="401638" cy="452437"/>
          </a:xfrm>
          <a:prstGeom prst="mathMinu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Je rovno 23"/>
          <p:cNvSpPr/>
          <p:nvPr/>
        </p:nvSpPr>
        <p:spPr>
          <a:xfrm>
            <a:off x="4514850" y="5803900"/>
            <a:ext cx="627063" cy="695325"/>
          </a:xfrm>
          <a:prstGeom prst="mathEqua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Obláček 33"/>
          <p:cNvSpPr/>
          <p:nvPr/>
        </p:nvSpPr>
        <p:spPr>
          <a:xfrm>
            <a:off x="6300788" y="4070350"/>
            <a:ext cx="2614612" cy="1057275"/>
          </a:xfrm>
          <a:prstGeom prst="cloudCallout">
            <a:avLst>
              <a:gd name="adj1" fmla="val -63367"/>
              <a:gd name="adj2" fmla="val 84896"/>
            </a:avLst>
          </a:prstGeom>
          <a:solidFill>
            <a:srgbClr val="DC403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Jak bude znít odpověď?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2" grpId="0" animBg="1"/>
      <p:bldP spid="23" grpId="0" animBg="1"/>
      <p:bldP spid="18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773238"/>
            <a:ext cx="4176713" cy="1008062"/>
          </a:xfrm>
          <a:solidFill>
            <a:schemeClr val="bg2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buFont typeface="Wingdings 2" charset="2"/>
              <a:buChar char=""/>
              <a:defRPr/>
            </a:pPr>
            <a:endParaRPr lang="cs-CZ" dirty="0"/>
          </a:p>
          <a:p>
            <a:pPr fontAlgn="auto">
              <a:buFont typeface="Wingdings 2" charset="2"/>
              <a:buChar char=""/>
              <a:defRPr/>
            </a:pPr>
            <a:r>
              <a:rPr lang="cs-CZ" dirty="0"/>
              <a:t>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 smtClean="0"/>
          </a:p>
          <a:p>
            <a:pPr fontAlgn="auto">
              <a:buFont typeface="Wingdings 2" charset="2"/>
              <a:buChar char=""/>
              <a:defRPr/>
            </a:pPr>
            <a:endParaRPr lang="cs-CZ" dirty="0"/>
          </a:p>
          <a:p>
            <a:pPr fontAlgn="auto">
              <a:buFont typeface="Wingdings 2" charset="2"/>
              <a:buChar char="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109</TotalTime>
  <Words>230</Words>
  <Application>Microsoft Office PowerPoint</Application>
  <PresentationFormat>On-screen Show (4:3)</PresentationFormat>
  <Paragraphs>138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Verdana</vt:lpstr>
      <vt:lpstr>Arial</vt:lpstr>
      <vt:lpstr>Wingdings 2</vt:lpstr>
      <vt:lpstr>Calibri</vt:lpstr>
      <vt:lpstr>Wingdings</vt:lpstr>
      <vt:lpstr>Winter</vt:lpstr>
      <vt:lpstr>Winter</vt:lpstr>
      <vt:lpstr>Snímek 1</vt:lpstr>
      <vt:lpstr>ANOTACE</vt:lpstr>
      <vt:lpstr>Snímek 3</vt:lpstr>
      <vt:lpstr>Snímek 4</vt:lpstr>
      <vt:lpstr>Snímek 5</vt:lpstr>
      <vt:lpstr>Snímek 6</vt:lpstr>
      <vt:lpstr> Tomáš a Honzík se vsadili, který z nich postaví za 1 den víc sněhuláků.</vt:lpstr>
      <vt:lpstr>Snímek 8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Jan</cp:lastModifiedBy>
  <cp:revision>24</cp:revision>
  <dcterms:created xsi:type="dcterms:W3CDTF">2013-08-29T18:10:11Z</dcterms:created>
  <dcterms:modified xsi:type="dcterms:W3CDTF">2014-10-03T07:23:50Z</dcterms:modified>
</cp:coreProperties>
</file>