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6" r:id="rId2"/>
    <p:sldId id="277" r:id="rId3"/>
    <p:sldId id="256" r:id="rId4"/>
    <p:sldId id="269" r:id="rId5"/>
    <p:sldId id="270" r:id="rId6"/>
    <p:sldId id="271" r:id="rId7"/>
    <p:sldId id="278" r:id="rId8"/>
    <p:sldId id="27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BC50583-4DC9-40BE-8142-F5CFFFED5460}" type="datetimeFigureOut">
              <a:rPr lang="cs-CZ" smtClean="0"/>
              <a:pPr/>
              <a:t>18.12.2013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3C1616A-69C0-440A-88F7-6E5AA9808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1457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2716894" y="2316381"/>
            <a:ext cx="4019305" cy="160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 STŘEDNÍ ODBORNÉ UČILIŠTĚ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</a:t>
            </a:r>
            <a:b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rgbClr val="8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T.G. MASARYKA 4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49233" y="5634216"/>
            <a:ext cx="287450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400" dirty="0" smtClean="0">
                <a:solidFill>
                  <a:srgbClr val="FF0000"/>
                </a:solidFill>
                <a:latin typeface="Arial" pitchFamily="34" charset="0"/>
                <a:cs typeface="Times New Roman" pitchFamily="18" charset="0"/>
              </a:rPr>
              <a:t>Ekonomika podniku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4404" y="4076680"/>
            <a:ext cx="5224283" cy="90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5453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969000" cy="14573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27272" y="1645965"/>
            <a:ext cx="741682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/>
              <a:t>DIGITÁLNÍ UČEBNÍ MATERIÁL</a:t>
            </a:r>
            <a:endParaRPr lang="cs-CZ" dirty="0"/>
          </a:p>
          <a:p>
            <a:pPr algn="ctr"/>
            <a:r>
              <a:rPr lang="cs-CZ" b="1" dirty="0" err="1"/>
              <a:t>Č.projektu</a:t>
            </a:r>
            <a:r>
              <a:rPr lang="cs-CZ" b="1" dirty="0"/>
              <a:t> : </a:t>
            </a:r>
            <a:r>
              <a:rPr lang="cs-CZ" b="1" dirty="0" smtClean="0"/>
              <a:t>CZ.1.07/1.5.00/34.0921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dirty="0" smtClean="0"/>
              <a:t>Škola</a:t>
            </a:r>
            <a:r>
              <a:rPr lang="cs-CZ" b="1" dirty="0"/>
              <a:t>: </a:t>
            </a:r>
            <a:r>
              <a:rPr lang="cs-CZ" dirty="0"/>
              <a:t>	</a:t>
            </a:r>
            <a:r>
              <a:rPr lang="cs-CZ" dirty="0" smtClean="0"/>
              <a:t>Střední </a:t>
            </a:r>
            <a:r>
              <a:rPr lang="cs-CZ" dirty="0"/>
              <a:t>odborná škola a Střední odborné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</a:t>
            </a:r>
            <a:r>
              <a:rPr lang="cs-CZ" dirty="0" smtClean="0"/>
              <a:t>učiliště </a:t>
            </a:r>
            <a:r>
              <a:rPr lang="cs-CZ" dirty="0"/>
              <a:t>Městec Králové, T.G. Masaryka 4 </a:t>
            </a:r>
          </a:p>
          <a:p>
            <a:r>
              <a:rPr lang="cs-CZ" dirty="0"/>
              <a:t> </a:t>
            </a:r>
          </a:p>
          <a:p>
            <a:r>
              <a:rPr lang="cs-CZ" b="1" dirty="0"/>
              <a:t>Název materiálu: </a:t>
            </a:r>
            <a:r>
              <a:rPr lang="cs-CZ" dirty="0" smtClean="0"/>
              <a:t>VY_32_INOVACE_EK_183         </a:t>
            </a:r>
            <a:endParaRPr lang="cs-CZ" dirty="0"/>
          </a:p>
          <a:p>
            <a:r>
              <a:rPr lang="cs-CZ" b="1" dirty="0"/>
              <a:t>Autor: </a:t>
            </a:r>
            <a:r>
              <a:rPr lang="cs-CZ" dirty="0" smtClean="0"/>
              <a:t>Bc. Pavlína Kánská</a:t>
            </a:r>
            <a:endParaRPr lang="cs-CZ" dirty="0"/>
          </a:p>
          <a:p>
            <a:r>
              <a:rPr lang="cs-CZ" b="1" dirty="0" err="1"/>
              <a:t>Tématický</a:t>
            </a:r>
            <a:r>
              <a:rPr lang="cs-CZ" b="1" dirty="0"/>
              <a:t> okruh: </a:t>
            </a:r>
            <a:r>
              <a:rPr lang="cs-CZ" dirty="0" smtClean="0"/>
              <a:t>Ekonomika podniku</a:t>
            </a:r>
            <a:endParaRPr lang="cs-CZ" dirty="0"/>
          </a:p>
          <a:p>
            <a:r>
              <a:rPr lang="cs-CZ" b="1" dirty="0"/>
              <a:t>Ročník: </a:t>
            </a:r>
            <a:r>
              <a:rPr lang="cs-CZ" dirty="0"/>
              <a:t>1. a 2. Obor Podnikání</a:t>
            </a:r>
          </a:p>
          <a:p>
            <a:r>
              <a:rPr lang="cs-CZ" b="1" dirty="0"/>
              <a:t>Datum tvorby: </a:t>
            </a:r>
            <a:r>
              <a:rPr lang="cs-CZ" dirty="0" smtClean="0"/>
              <a:t>Září 2013</a:t>
            </a:r>
            <a:endParaRPr lang="cs-CZ" dirty="0"/>
          </a:p>
          <a:p>
            <a:r>
              <a:rPr lang="cs-CZ" b="1" dirty="0"/>
              <a:t>Anotace: </a:t>
            </a:r>
            <a:r>
              <a:rPr lang="cs-CZ" dirty="0"/>
              <a:t>Materiál slouží k </a:t>
            </a:r>
            <a:r>
              <a:rPr lang="cs-CZ" dirty="0" smtClean="0"/>
              <a:t>výkladu a následnému zkontrolování pochopení látky.</a:t>
            </a:r>
            <a:endParaRPr lang="cs-CZ" dirty="0"/>
          </a:p>
          <a:p>
            <a:r>
              <a:rPr lang="cs-CZ" b="1" dirty="0"/>
              <a:t>Metodický pokyn</a:t>
            </a:r>
            <a:r>
              <a:rPr lang="cs-CZ" b="1" dirty="0" smtClean="0"/>
              <a:t>: </a:t>
            </a:r>
            <a:r>
              <a:rPr lang="cs-CZ" dirty="0" smtClean="0"/>
              <a:t>Prezentace </a:t>
            </a:r>
            <a:r>
              <a:rPr lang="cs-CZ" dirty="0"/>
              <a:t>je určena jako výklad do </a:t>
            </a:r>
            <a:r>
              <a:rPr lang="cs-CZ" dirty="0" smtClean="0"/>
              <a:t>hodiny. Po výkladu následují kontrolní otázky.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8948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Ekonomika podniku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3</a:t>
            </a:r>
            <a:r>
              <a:rPr lang="cs-CZ" sz="3600" b="1" dirty="0" smtClean="0"/>
              <a:t>. Financování podniku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3600496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1047661"/>
            <a:ext cx="70567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Finance </a:t>
            </a:r>
            <a:r>
              <a:rPr lang="cs-CZ" sz="2400" b="1" dirty="0"/>
              <a:t>a peníze v podnikatelské </a:t>
            </a:r>
            <a:r>
              <a:rPr lang="cs-CZ" sz="2400" b="1" dirty="0" smtClean="0"/>
              <a:t>sféře</a:t>
            </a:r>
          </a:p>
          <a:p>
            <a:endParaRPr lang="cs-CZ" sz="2400" b="1" dirty="0"/>
          </a:p>
          <a:p>
            <a:pPr marL="285750" indent="-285750">
              <a:buFont typeface="Trebuchet MS" pitchFamily="34" charset="0"/>
              <a:buChar char="-"/>
            </a:pPr>
            <a:r>
              <a:rPr lang="cs-CZ" dirty="0" smtClean="0"/>
              <a:t>oběh </a:t>
            </a:r>
            <a:r>
              <a:rPr lang="cs-CZ" dirty="0"/>
              <a:t>peněžních prostředků podniku </a:t>
            </a:r>
            <a:r>
              <a:rPr lang="cs-CZ" dirty="0">
                <a:sym typeface="Wingdings"/>
              </a:rPr>
              <a:t></a:t>
            </a:r>
            <a:r>
              <a:rPr lang="cs-CZ" dirty="0" smtClean="0"/>
              <a:t> </a:t>
            </a:r>
            <a:r>
              <a:rPr lang="cs-CZ" dirty="0"/>
              <a:t>peněžní vztahy </a:t>
            </a:r>
            <a:r>
              <a:rPr lang="cs-CZ" dirty="0" smtClean="0"/>
              <a:t>podniku</a:t>
            </a:r>
          </a:p>
          <a:p>
            <a:endParaRPr lang="cs-CZ" dirty="0"/>
          </a:p>
          <a:p>
            <a:pPr marL="285750" indent="-285750">
              <a:buFont typeface="Trebuchet MS" pitchFamily="34" charset="0"/>
              <a:buChar char="-"/>
            </a:pPr>
            <a:r>
              <a:rPr lang="cs-CZ" dirty="0" smtClean="0"/>
              <a:t>vznikají </a:t>
            </a:r>
            <a:r>
              <a:rPr lang="cs-CZ" dirty="0"/>
              <a:t>při nákupu výrobních prostředků, zboží, zásob,… či prodeje </a:t>
            </a:r>
            <a:r>
              <a:rPr lang="cs-CZ" dirty="0" smtClean="0"/>
              <a:t>produktu</a:t>
            </a:r>
          </a:p>
          <a:p>
            <a:endParaRPr lang="cs-CZ" dirty="0"/>
          </a:p>
          <a:p>
            <a:pPr marL="285750" indent="-285750">
              <a:buFont typeface="Trebuchet MS" pitchFamily="34" charset="0"/>
              <a:buChar char="-"/>
            </a:pPr>
            <a:r>
              <a:rPr lang="cs-CZ" dirty="0" smtClean="0"/>
              <a:t>patří </a:t>
            </a:r>
            <a:r>
              <a:rPr lang="cs-CZ" dirty="0"/>
              <a:t>sem i finanční vztahy </a:t>
            </a:r>
            <a:r>
              <a:rPr lang="cs-CZ" dirty="0">
                <a:sym typeface="Wingdings"/>
              </a:rPr>
              <a:t></a:t>
            </a:r>
            <a:r>
              <a:rPr lang="cs-CZ" dirty="0" smtClean="0"/>
              <a:t> </a:t>
            </a:r>
            <a:r>
              <a:rPr lang="cs-CZ" dirty="0"/>
              <a:t>nároky, pohledávky, závazky</a:t>
            </a:r>
          </a:p>
        </p:txBody>
      </p:sp>
      <p:pic>
        <p:nvPicPr>
          <p:cNvPr id="1026" name="Picture 2" descr="C:\Users\Pavlína\AppData\Local\Microsoft\Windows\Temporary Internet Files\Content.IE5\UFAE2KBH\MP90042361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365104"/>
            <a:ext cx="1770655" cy="139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67123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980728"/>
            <a:ext cx="705678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Finanční řízení podniku</a:t>
            </a:r>
            <a:endParaRPr lang="cs-CZ" sz="2400" dirty="0"/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tato činnost je zahrnuta do vrcholového řízení podniku (top management</a:t>
            </a:r>
            <a:r>
              <a:rPr lang="cs-CZ" dirty="0" smtClean="0"/>
              <a:t>)</a:t>
            </a:r>
          </a:p>
          <a:p>
            <a:pPr lvl="0"/>
            <a:endParaRPr lang="cs-CZ" dirty="0"/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veškeré rozhodování v podniku má vliv na </a:t>
            </a:r>
            <a:r>
              <a:rPr lang="cs-CZ" b="1" dirty="0"/>
              <a:t>podnikové finance (hospodaření s penězi</a:t>
            </a:r>
            <a:r>
              <a:rPr lang="cs-CZ" b="1" dirty="0" smtClean="0"/>
              <a:t>)</a:t>
            </a:r>
          </a:p>
          <a:p>
            <a:pPr lvl="0"/>
            <a:endParaRPr lang="cs-CZ" dirty="0"/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důležitá činnost všech ekonomických subjektů zajišťující finanční stabilitu </a:t>
            </a:r>
            <a:r>
              <a:rPr lang="cs-CZ" dirty="0" smtClean="0"/>
              <a:t>podniku</a:t>
            </a:r>
          </a:p>
          <a:p>
            <a:pPr lvl="0"/>
            <a:endParaRPr lang="cs-CZ" dirty="0"/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pokud podnik vykazuje stabilitu, je (v krátkém i dlouhém období) výnosný </a:t>
            </a:r>
            <a:r>
              <a:rPr lang="cs-CZ" dirty="0">
                <a:sym typeface="Wingdings"/>
              </a:rPr>
              <a:t></a:t>
            </a:r>
            <a:r>
              <a:rPr lang="cs-CZ" dirty="0"/>
              <a:t> </a:t>
            </a:r>
            <a:r>
              <a:rPr lang="cs-CZ" dirty="0" smtClean="0"/>
              <a:t>rentabilní</a:t>
            </a:r>
          </a:p>
          <a:p>
            <a:pPr lvl="0"/>
            <a:endParaRPr lang="cs-CZ" dirty="0"/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optimální stav a struktura financí má vliv na prosperitu podniku a často ovlivňuje i vlastní existenci podniku</a:t>
            </a:r>
          </a:p>
        </p:txBody>
      </p:sp>
    </p:spTree>
    <p:extLst>
      <p:ext uri="{BB962C8B-B14F-4D97-AF65-F5344CB8AC3E}">
        <p14:creationId xmlns:p14="http://schemas.microsoft.com/office/powerpoint/2010/main" xmlns="" val="13490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609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		</a:t>
            </a:r>
            <a:endParaRPr kumimoji="0" lang="cs-CZ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52400" y="363379"/>
            <a:ext cx="110799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1115616" y="1166843"/>
            <a:ext cx="6984776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Finanční situace a stabilita </a:t>
            </a:r>
            <a:r>
              <a:rPr lang="cs-CZ" sz="2400" b="1" dirty="0" smtClean="0"/>
              <a:t>podniku</a:t>
            </a:r>
          </a:p>
          <a:p>
            <a:endParaRPr lang="cs-CZ" sz="2400" dirty="0"/>
          </a:p>
          <a:p>
            <a:pPr marL="285750" lvl="0" indent="-285750">
              <a:buFontTx/>
              <a:buChar char="-"/>
            </a:pPr>
            <a:r>
              <a:rPr lang="cs-CZ" dirty="0" smtClean="0"/>
              <a:t>používá </a:t>
            </a:r>
            <a:r>
              <a:rPr lang="cs-CZ" dirty="0"/>
              <a:t>se k hodnocení úrovně hospodaření podniku a k posuzování míry úspěšnosti finančního řízení </a:t>
            </a:r>
            <a:r>
              <a:rPr lang="cs-CZ" dirty="0" smtClean="0"/>
              <a:t>podniku</a:t>
            </a:r>
          </a:p>
          <a:p>
            <a:pPr lvl="0"/>
            <a:endParaRPr lang="cs-CZ" dirty="0"/>
          </a:p>
          <a:p>
            <a:r>
              <a:rPr lang="cs-CZ" b="1" dirty="0"/>
              <a:t>Ukazatele:</a:t>
            </a:r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množství financí, které má podnik k dispozici</a:t>
            </a:r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stupeň zadluženosti podniku</a:t>
            </a:r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kvalifikované plánování toku peněz</a:t>
            </a:r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likvidita podniku – schopnost rychle platit závazky</a:t>
            </a:r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stupeň pohotovosti vlastních finančních prostředků</a:t>
            </a:r>
          </a:p>
          <a:p>
            <a:pPr marL="285750" lvl="0" indent="-285750">
              <a:buFont typeface="Trebuchet MS" pitchFamily="34" charset="0"/>
              <a:buChar char="-"/>
            </a:pPr>
            <a:r>
              <a:rPr lang="cs-CZ" dirty="0"/>
              <a:t>finanční stabilita podniku – výnosnost, </a:t>
            </a:r>
            <a:r>
              <a:rPr lang="cs-CZ" dirty="0" smtClean="0"/>
              <a:t>rentabilita</a:t>
            </a:r>
          </a:p>
          <a:p>
            <a:pPr marL="285750" lvl="0" indent="-285750"/>
            <a:endParaRPr lang="cs-CZ" dirty="0" smtClean="0"/>
          </a:p>
          <a:p>
            <a:pPr marL="285750" lvl="0" indent="-285750"/>
            <a:endParaRPr lang="cs-CZ" dirty="0"/>
          </a:p>
          <a:p>
            <a:r>
              <a:rPr lang="cs-CZ" b="1" dirty="0"/>
              <a:t> 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16543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980728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Otázky:</a:t>
            </a:r>
          </a:p>
          <a:p>
            <a:pPr marL="342900" indent="-342900">
              <a:buAutoNum type="arabicPeriod"/>
            </a:pPr>
            <a:r>
              <a:rPr lang="cs-CZ" dirty="0" smtClean="0"/>
              <a:t>Kdo zabezpečuje finanční řízení podniku?</a:t>
            </a:r>
          </a:p>
          <a:p>
            <a:pPr marL="342900" indent="-342900">
              <a:buAutoNum type="arabicPeriod"/>
            </a:pPr>
            <a:r>
              <a:rPr lang="cs-CZ" dirty="0" smtClean="0"/>
              <a:t>Kdy můžeme podnik nazvat rentabilním?</a:t>
            </a:r>
          </a:p>
          <a:p>
            <a:pPr marL="342900" indent="-342900">
              <a:buAutoNum type="arabicPeriod"/>
            </a:pPr>
            <a:r>
              <a:rPr lang="cs-CZ" dirty="0" smtClean="0"/>
              <a:t>Vyjmenujte alespoň 4 ukazatele finanční stability podniku.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pPr marL="342900" indent="-342900">
              <a:buAutoNum type="arabicPeriod"/>
            </a:pP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5157192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Děkuji za pozornost.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15616" y="1196752"/>
            <a:ext cx="7344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Zdroje: </a:t>
            </a:r>
          </a:p>
          <a:p>
            <a:r>
              <a:rPr lang="cs-CZ" dirty="0"/>
              <a:t>ZLÁMAL, Jaroslav a Zdeněk MENDL. </a:t>
            </a:r>
            <a:r>
              <a:rPr lang="cs-CZ" i="1" dirty="0"/>
              <a:t>Ekonomie nejen k maturitě</a:t>
            </a:r>
            <a:r>
              <a:rPr lang="cs-CZ" dirty="0"/>
              <a:t>. Vyd. 2., </a:t>
            </a:r>
            <a:r>
              <a:rPr lang="cs-CZ" dirty="0" err="1"/>
              <a:t>aktualiz</a:t>
            </a:r>
            <a:r>
              <a:rPr lang="cs-CZ" dirty="0"/>
              <a:t>. Kralice na Hané: </a:t>
            </a:r>
            <a:r>
              <a:rPr lang="cs-CZ" dirty="0" err="1"/>
              <a:t>Computer</a:t>
            </a:r>
            <a:r>
              <a:rPr lang="cs-CZ" dirty="0"/>
              <a:t> Media, 2009, 136 s. ISBN 978-80-86686-99-8.</a:t>
            </a:r>
          </a:p>
        </p:txBody>
      </p:sp>
    </p:spTree>
    <p:extLst>
      <p:ext uri="{BB962C8B-B14F-4D97-AF65-F5344CB8AC3E}">
        <p14:creationId xmlns:p14="http://schemas.microsoft.com/office/powerpoint/2010/main" xmlns="" val="175326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29049</TotalTime>
  <Words>122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Arkýř</vt:lpstr>
      <vt:lpstr>Snímek 1</vt:lpstr>
      <vt:lpstr>Snímek 2</vt:lpstr>
      <vt:lpstr>Ekonomika podniku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Začínáme podnikat</dc:title>
  <dc:creator>Pavlína</dc:creator>
  <cp:lastModifiedBy>PC Učebna</cp:lastModifiedBy>
  <cp:revision>20</cp:revision>
  <dcterms:created xsi:type="dcterms:W3CDTF">2013-06-02T12:26:34Z</dcterms:created>
  <dcterms:modified xsi:type="dcterms:W3CDTF">2013-12-18T08:09:53Z</dcterms:modified>
</cp:coreProperties>
</file>