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74" r:id="rId2"/>
    <p:sldId id="275" r:id="rId3"/>
    <p:sldId id="256" r:id="rId4"/>
    <p:sldId id="269" r:id="rId5"/>
    <p:sldId id="270" r:id="rId6"/>
    <p:sldId id="271" r:id="rId7"/>
    <p:sldId id="272" r:id="rId8"/>
    <p:sldId id="273" r:id="rId9"/>
    <p:sldId id="27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336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DBC50583-4DC9-40BE-8142-F5CFFFED5460}" type="datetimeFigureOut">
              <a:rPr lang="cs-CZ" smtClean="0"/>
              <a:pPr/>
              <a:t>19.12.2013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33C1616A-69C0-440A-88F7-6E5AA98088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BC50583-4DC9-40BE-8142-F5CFFFED5460}" type="datetimeFigureOut">
              <a:rPr lang="cs-CZ" smtClean="0"/>
              <a:pPr/>
              <a:t>19.12.2013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3C1616A-69C0-440A-88F7-6E5AA980881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BC50583-4DC9-40BE-8142-F5CFFFED5460}" type="datetimeFigureOut">
              <a:rPr lang="cs-CZ" smtClean="0"/>
              <a:pPr/>
              <a:t>19.12.2013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33C1616A-69C0-440A-88F7-6E5AA98088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50583-4DC9-40BE-8142-F5CFFFED5460}" type="datetimeFigureOut">
              <a:rPr lang="cs-CZ" smtClean="0"/>
              <a:pPr/>
              <a:t>19.12.2013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C1616A-69C0-440A-88F7-6E5AA980881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50583-4DC9-40BE-8142-F5CFFFED5460}" type="datetimeFigureOut">
              <a:rPr lang="cs-CZ" smtClean="0"/>
              <a:pPr/>
              <a:t>19.12.2013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C1616A-69C0-440A-88F7-6E5AA980881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BC50583-4DC9-40BE-8142-F5CFFFED5460}" type="datetimeFigureOut">
              <a:rPr lang="cs-CZ" smtClean="0"/>
              <a:pPr/>
              <a:t>19.12.2013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3C1616A-69C0-440A-88F7-6E5AA980881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50583-4DC9-40BE-8142-F5CFFFED5460}" type="datetimeFigureOut">
              <a:rPr lang="cs-CZ" smtClean="0"/>
              <a:pPr/>
              <a:t>19.12.2013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C1616A-69C0-440A-88F7-6E5AA98088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BC50583-4DC9-40BE-8142-F5CFFFED5460}" type="datetimeFigureOut">
              <a:rPr lang="cs-CZ" smtClean="0"/>
              <a:pPr/>
              <a:t>19.12.2013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3C1616A-69C0-440A-88F7-6E5AA980881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BC50583-4DC9-40BE-8142-F5CFFFED5460}" type="datetimeFigureOut">
              <a:rPr lang="cs-CZ" smtClean="0"/>
              <a:pPr/>
              <a:t>19.12.2013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3C1616A-69C0-440A-88F7-6E5AA980881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50583-4DC9-40BE-8142-F5CFFFED5460}" type="datetimeFigureOut">
              <a:rPr lang="cs-CZ" smtClean="0"/>
              <a:pPr/>
              <a:t>19.12.2013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C1616A-69C0-440A-88F7-6E5AA98088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50583-4DC9-40BE-8142-F5CFFFED5460}" type="datetimeFigureOut">
              <a:rPr lang="cs-CZ" smtClean="0"/>
              <a:pPr/>
              <a:t>19.12.2013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C1616A-69C0-440A-88F7-6E5AA98088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DBC50583-4DC9-40BE-8142-F5CFFFED5460}" type="datetimeFigureOut">
              <a:rPr lang="cs-CZ" smtClean="0"/>
              <a:pPr/>
              <a:t>19.12.2013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33C1616A-69C0-440A-88F7-6E5AA980881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31457"/>
            <a:ext cx="5969000" cy="14573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5"/>
          <p:cNvSpPr>
            <a:spLocks noChangeArrowheads="1"/>
          </p:cNvSpPr>
          <p:nvPr/>
        </p:nvSpPr>
        <p:spPr bwMode="auto">
          <a:xfrm>
            <a:off x="2716894" y="2316381"/>
            <a:ext cx="4019305" cy="1600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STŘEDNÍ ODBORNÁ ŠKOLA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A STŘEDNÍ ODBORNÉ UČILIŠTĚ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MĚSTEC KRÁLOVÉ</a:t>
            </a:r>
            <a:b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</a:b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T.G. MASARYKA 4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Rectangle 6"/>
          <p:cNvSpPr>
            <a:spLocks noChangeArrowheads="1"/>
          </p:cNvSpPr>
          <p:nvPr/>
        </p:nvSpPr>
        <p:spPr bwMode="auto">
          <a:xfrm>
            <a:off x="3249233" y="5634216"/>
            <a:ext cx="2874506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cs typeface="Times New Roman" pitchFamily="18" charset="0"/>
              </a:rPr>
              <a:t>Ekonomika podniku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14404" y="4076680"/>
            <a:ext cx="5224283" cy="905258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6845219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88640"/>
            <a:ext cx="5969000" cy="14573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027272" y="1645965"/>
            <a:ext cx="7416824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/>
              <a:t>DIGITÁLNÍ UČEBNÍ MATERIÁL</a:t>
            </a:r>
            <a:endParaRPr lang="cs-CZ" dirty="0"/>
          </a:p>
          <a:p>
            <a:pPr algn="ctr"/>
            <a:r>
              <a:rPr lang="cs-CZ" b="1" dirty="0" err="1"/>
              <a:t>Č.projektu</a:t>
            </a:r>
            <a:r>
              <a:rPr lang="cs-CZ" b="1" dirty="0"/>
              <a:t> : </a:t>
            </a:r>
            <a:r>
              <a:rPr lang="cs-CZ" b="1" dirty="0" smtClean="0"/>
              <a:t>CZ.1.07/1.5.00/34.0921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b="1" dirty="0" smtClean="0"/>
              <a:t>Škola</a:t>
            </a:r>
            <a:r>
              <a:rPr lang="cs-CZ" b="1" dirty="0"/>
              <a:t>: </a:t>
            </a:r>
            <a:r>
              <a:rPr lang="cs-CZ" dirty="0"/>
              <a:t>	</a:t>
            </a:r>
            <a:r>
              <a:rPr lang="cs-CZ" dirty="0" smtClean="0"/>
              <a:t>Střední </a:t>
            </a:r>
            <a:r>
              <a:rPr lang="cs-CZ" dirty="0"/>
              <a:t>odborná škola a Střední odborné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	učiliště </a:t>
            </a:r>
            <a:r>
              <a:rPr lang="cs-CZ" dirty="0"/>
              <a:t>Městec Králové, T.G. Masaryka 4 </a:t>
            </a:r>
          </a:p>
          <a:p>
            <a:r>
              <a:rPr lang="cs-CZ" dirty="0"/>
              <a:t> </a:t>
            </a:r>
          </a:p>
          <a:p>
            <a:r>
              <a:rPr lang="cs-CZ" b="1" dirty="0"/>
              <a:t>Název materiálu: </a:t>
            </a:r>
            <a:r>
              <a:rPr lang="cs-CZ" dirty="0" smtClean="0"/>
              <a:t>VY_32_INOVACE_EK_186         </a:t>
            </a:r>
            <a:endParaRPr lang="cs-CZ" dirty="0"/>
          </a:p>
          <a:p>
            <a:r>
              <a:rPr lang="cs-CZ" b="1" dirty="0"/>
              <a:t>Autor: </a:t>
            </a:r>
            <a:r>
              <a:rPr lang="cs-CZ" dirty="0" smtClean="0"/>
              <a:t>Bc. Pavlína Kánská</a:t>
            </a:r>
            <a:endParaRPr lang="cs-CZ" dirty="0"/>
          </a:p>
          <a:p>
            <a:r>
              <a:rPr lang="cs-CZ" b="1" dirty="0" err="1"/>
              <a:t>Tématický</a:t>
            </a:r>
            <a:r>
              <a:rPr lang="cs-CZ" b="1" dirty="0"/>
              <a:t> okruh: </a:t>
            </a:r>
            <a:r>
              <a:rPr lang="cs-CZ" dirty="0" smtClean="0"/>
              <a:t>Ekonomika podniku</a:t>
            </a:r>
            <a:endParaRPr lang="cs-CZ" dirty="0"/>
          </a:p>
          <a:p>
            <a:r>
              <a:rPr lang="cs-CZ" b="1" dirty="0"/>
              <a:t>Ročník: </a:t>
            </a:r>
            <a:r>
              <a:rPr lang="cs-CZ" dirty="0"/>
              <a:t>1. a 2. Obor Podnikání</a:t>
            </a:r>
          </a:p>
          <a:p>
            <a:r>
              <a:rPr lang="cs-CZ" b="1" dirty="0"/>
              <a:t>Datum tvorby: </a:t>
            </a:r>
            <a:r>
              <a:rPr lang="cs-CZ" dirty="0" smtClean="0"/>
              <a:t>Září 2013</a:t>
            </a:r>
            <a:endParaRPr lang="cs-CZ" dirty="0"/>
          </a:p>
          <a:p>
            <a:r>
              <a:rPr lang="cs-CZ" b="1" dirty="0"/>
              <a:t>Anotace: </a:t>
            </a:r>
            <a:r>
              <a:rPr lang="cs-CZ" dirty="0"/>
              <a:t>Materiál slouží k </a:t>
            </a:r>
            <a:r>
              <a:rPr lang="cs-CZ" dirty="0" smtClean="0"/>
              <a:t>výkladu</a:t>
            </a:r>
            <a:endParaRPr lang="cs-CZ" dirty="0"/>
          </a:p>
          <a:p>
            <a:r>
              <a:rPr lang="cs-CZ" b="1" dirty="0"/>
              <a:t>Metodický pokyn</a:t>
            </a:r>
            <a:r>
              <a:rPr lang="cs-CZ" b="1" dirty="0" smtClean="0"/>
              <a:t>: </a:t>
            </a:r>
            <a:r>
              <a:rPr lang="cs-CZ" dirty="0" smtClean="0"/>
              <a:t>Prezentace </a:t>
            </a:r>
            <a:r>
              <a:rPr lang="cs-CZ" dirty="0"/>
              <a:t>je určena jako výklad do hodiny </a:t>
            </a:r>
            <a:r>
              <a:rPr lang="cs-CZ" dirty="0" smtClean="0"/>
              <a:t>a 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170670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Ekonomika podniku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3794" y="5052545"/>
            <a:ext cx="5906517" cy="882119"/>
          </a:xfrm>
        </p:spPr>
        <p:txBody>
          <a:bodyPr>
            <a:normAutofit/>
          </a:bodyPr>
          <a:lstStyle/>
          <a:p>
            <a:r>
              <a:rPr lang="cs-CZ" sz="3600" dirty="0" smtClean="0"/>
              <a:t>6</a:t>
            </a:r>
            <a:r>
              <a:rPr lang="cs-CZ" sz="3600" b="1" smtClean="0"/>
              <a:t>. </a:t>
            </a:r>
            <a:r>
              <a:rPr lang="cs-CZ" sz="3600" b="1" dirty="0" smtClean="0"/>
              <a:t>Plánování financí</a:t>
            </a:r>
            <a:endParaRPr lang="cs-CZ" sz="3600" b="1" dirty="0"/>
          </a:p>
        </p:txBody>
      </p:sp>
    </p:spTree>
    <p:extLst>
      <p:ext uri="{BB962C8B-B14F-4D97-AF65-F5344CB8AC3E}">
        <p14:creationId xmlns="" xmlns:p14="http://schemas.microsoft.com/office/powerpoint/2010/main" val="3600496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29772" y="692696"/>
            <a:ext cx="7128792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/>
              <a:t>Plánování financí</a:t>
            </a:r>
            <a:endParaRPr lang="cs-CZ" sz="2400" dirty="0"/>
          </a:p>
          <a:p>
            <a:r>
              <a:rPr lang="cs-CZ" dirty="0"/>
              <a:t> 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/>
              <a:t>základní činnost v průběhu </a:t>
            </a:r>
            <a:r>
              <a:rPr lang="cs-CZ" dirty="0" smtClean="0"/>
              <a:t>podnikání</a:t>
            </a:r>
          </a:p>
          <a:p>
            <a:pPr lvl="0"/>
            <a:endParaRPr lang="cs-CZ" dirty="0"/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/>
              <a:t>proces stanovení cílů a způsobů, jak těchto cílů </a:t>
            </a:r>
            <a:r>
              <a:rPr lang="cs-CZ" dirty="0" smtClean="0"/>
              <a:t>dosáhnout</a:t>
            </a:r>
          </a:p>
          <a:p>
            <a:pPr lvl="0"/>
            <a:endParaRPr lang="cs-CZ" dirty="0"/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/>
              <a:t>je nutné tyto cíle stanovovat </a:t>
            </a:r>
            <a:r>
              <a:rPr lang="cs-CZ" dirty="0" smtClean="0"/>
              <a:t>postupně</a:t>
            </a:r>
          </a:p>
          <a:p>
            <a:pPr lvl="0"/>
            <a:endParaRPr lang="cs-CZ" dirty="0"/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/>
              <a:t>pomáhá podnikateli vyhnout se chybám v budoucnosti</a:t>
            </a:r>
          </a:p>
        </p:txBody>
      </p:sp>
      <p:sp>
        <p:nvSpPr>
          <p:cNvPr id="7" name="Obdélník 6"/>
          <p:cNvSpPr/>
          <p:nvPr/>
        </p:nvSpPr>
        <p:spPr>
          <a:xfrm>
            <a:off x="1129772" y="4149080"/>
            <a:ext cx="6106524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/>
              <a:t>Finanční plán řeší:</a:t>
            </a:r>
            <a:endParaRPr lang="cs-CZ" sz="2000" dirty="0"/>
          </a:p>
          <a:p>
            <a:pPr lvl="0"/>
            <a:r>
              <a:rPr lang="cs-CZ" dirty="0"/>
              <a:t>co nakupovat – krátkodobí majetek</a:t>
            </a:r>
          </a:p>
          <a:p>
            <a:pPr lvl="0"/>
            <a:r>
              <a:rPr lang="cs-CZ" dirty="0"/>
              <a:t>co pořizovat – dlouhodobý majetek</a:t>
            </a:r>
          </a:p>
        </p:txBody>
      </p:sp>
    </p:spTree>
    <p:extLst>
      <p:ext uri="{BB962C8B-B14F-4D97-AF65-F5344CB8AC3E}">
        <p14:creationId xmlns="" xmlns:p14="http://schemas.microsoft.com/office/powerpoint/2010/main" val="576086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43608" y="980728"/>
            <a:ext cx="7200800" cy="498598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400" b="1" dirty="0"/>
              <a:t>Krátkodobé finanční </a:t>
            </a:r>
            <a:r>
              <a:rPr lang="cs-CZ" sz="2400" b="1" dirty="0" smtClean="0"/>
              <a:t>plány</a:t>
            </a:r>
          </a:p>
          <a:p>
            <a:pPr lvl="0"/>
            <a:endParaRPr lang="cs-CZ" sz="2400" dirty="0"/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/>
              <a:t>sestavovány s výhledem na měsíc nebo čtvrtletí, kdy mohou o finanční situaci rozhodnout týdny či jen </a:t>
            </a:r>
            <a:r>
              <a:rPr lang="cs-CZ" dirty="0" smtClean="0"/>
              <a:t>dny</a:t>
            </a:r>
          </a:p>
          <a:p>
            <a:pPr lvl="0"/>
            <a:endParaRPr lang="cs-CZ" dirty="0"/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/>
              <a:t>souvisí s každodenní hospodářskou činností </a:t>
            </a:r>
            <a:r>
              <a:rPr lang="cs-CZ" dirty="0" smtClean="0"/>
              <a:t>podniku</a:t>
            </a:r>
          </a:p>
          <a:p>
            <a:pPr lvl="0"/>
            <a:endParaRPr lang="cs-CZ" dirty="0"/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/>
              <a:t>zahrnují plány toku financí úzce spojených s jeho výrobní </a:t>
            </a:r>
            <a:r>
              <a:rPr lang="cs-CZ" dirty="0" smtClean="0"/>
              <a:t>činností</a:t>
            </a:r>
          </a:p>
          <a:p>
            <a:pPr lvl="0"/>
            <a:endParaRPr lang="cs-CZ" dirty="0"/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/>
              <a:t>jsou zaměřeny na vyrovnaný finanční tok a maximální využití peněžních </a:t>
            </a:r>
            <a:r>
              <a:rPr lang="cs-CZ" dirty="0" smtClean="0"/>
              <a:t>prostředků</a:t>
            </a:r>
          </a:p>
          <a:p>
            <a:pPr lvl="0"/>
            <a:endParaRPr lang="cs-CZ" dirty="0"/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/>
              <a:t>jsou ovlivněny velikostí </a:t>
            </a:r>
            <a:r>
              <a:rPr lang="cs-CZ" dirty="0" smtClean="0"/>
              <a:t>firmy</a:t>
            </a:r>
          </a:p>
          <a:p>
            <a:pPr lvl="0"/>
            <a:endParaRPr lang="cs-CZ" dirty="0"/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/>
              <a:t>lze využít i překlenovacích úvěrů, sezónních úvěrů a úvěrů na přechodný nedostatek prostředků</a:t>
            </a:r>
          </a:p>
        </p:txBody>
      </p:sp>
    </p:spTree>
    <p:extLst>
      <p:ext uri="{BB962C8B-B14F-4D97-AF65-F5344CB8AC3E}">
        <p14:creationId xmlns="" xmlns:p14="http://schemas.microsoft.com/office/powerpoint/2010/main" val="1639279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259632" y="836712"/>
            <a:ext cx="6624736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/>
              <a:t>Obsahují</a:t>
            </a:r>
            <a:r>
              <a:rPr lang="cs-CZ" sz="2400" b="1" dirty="0" smtClean="0"/>
              <a:t>:</a:t>
            </a:r>
          </a:p>
          <a:p>
            <a:endParaRPr lang="cs-CZ" sz="2400" dirty="0"/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/>
              <a:t>nákup materiálu do </a:t>
            </a:r>
            <a:r>
              <a:rPr lang="cs-CZ" dirty="0" smtClean="0"/>
              <a:t>výroby</a:t>
            </a:r>
          </a:p>
          <a:p>
            <a:pPr lvl="0"/>
            <a:endParaRPr lang="cs-CZ" sz="1600" dirty="0"/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/>
              <a:t>platby mezd a odvody </a:t>
            </a:r>
            <a:r>
              <a:rPr lang="cs-CZ" dirty="0" smtClean="0"/>
              <a:t>pojistného</a:t>
            </a:r>
          </a:p>
          <a:p>
            <a:pPr lvl="0"/>
            <a:endParaRPr lang="cs-CZ" sz="1600" dirty="0"/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/>
              <a:t>platby nebo příjmy za </a:t>
            </a:r>
            <a:r>
              <a:rPr lang="cs-CZ" dirty="0" smtClean="0"/>
              <a:t>nájemné</a:t>
            </a:r>
          </a:p>
          <a:p>
            <a:pPr lvl="0"/>
            <a:endParaRPr lang="cs-CZ" sz="1600" dirty="0"/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/>
              <a:t>tržby za výrobky nebo prodej </a:t>
            </a:r>
            <a:r>
              <a:rPr lang="cs-CZ" dirty="0" smtClean="0"/>
              <a:t>služeb</a:t>
            </a:r>
          </a:p>
          <a:p>
            <a:pPr lvl="0"/>
            <a:endParaRPr lang="cs-CZ" sz="1600" dirty="0"/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/>
              <a:t>pořizování krátkodobého (oběžného) majetku</a:t>
            </a:r>
            <a:endParaRPr lang="cs-CZ" sz="1600" dirty="0"/>
          </a:p>
          <a:p>
            <a:pPr marL="1200150" lvl="2" indent="-285750">
              <a:buFont typeface="Arial" pitchFamily="34" charset="0"/>
              <a:buChar char="•"/>
            </a:pPr>
            <a:r>
              <a:rPr lang="cs-CZ" dirty="0"/>
              <a:t>majetek, který se neopotřebovává, ale dochází k jeho </a:t>
            </a:r>
            <a:r>
              <a:rPr lang="cs-CZ" b="1" dirty="0" smtClean="0"/>
              <a:t>spotřebě</a:t>
            </a:r>
          </a:p>
          <a:p>
            <a:pPr lvl="2"/>
            <a:endParaRPr lang="cs-CZ" sz="1600" dirty="0"/>
          </a:p>
          <a:p>
            <a:pPr marL="1200150" lvl="2" indent="-285750">
              <a:buFont typeface="Arial" pitchFamily="34" charset="0"/>
              <a:buChar char="•"/>
            </a:pPr>
            <a:r>
              <a:rPr lang="cs-CZ" dirty="0"/>
              <a:t>dochází k jeho oběhu </a:t>
            </a:r>
            <a:r>
              <a:rPr lang="cs-CZ" dirty="0">
                <a:sym typeface="Wingdings"/>
              </a:rPr>
              <a:t></a:t>
            </a:r>
            <a:r>
              <a:rPr lang="cs-CZ" dirty="0"/>
              <a:t>nákup (uskladnění) – převod do výroby – zpracování – vyskladnění (prodej)</a:t>
            </a:r>
            <a:endParaRPr lang="cs-CZ" sz="1600" dirty="0"/>
          </a:p>
        </p:txBody>
      </p:sp>
    </p:spTree>
    <p:extLst>
      <p:ext uri="{BB962C8B-B14F-4D97-AF65-F5344CB8AC3E}">
        <p14:creationId xmlns="" xmlns:p14="http://schemas.microsoft.com/office/powerpoint/2010/main" val="1597443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43608" y="836712"/>
            <a:ext cx="7200800" cy="477053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400" b="1" dirty="0"/>
              <a:t>Dlouhodobé finanční plány</a:t>
            </a:r>
            <a:endParaRPr lang="cs-CZ" sz="2400" dirty="0"/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/>
              <a:t>sestavovány v časovém horizontu alespoň na 2 až 5 </a:t>
            </a:r>
            <a:r>
              <a:rPr lang="cs-CZ" dirty="0" smtClean="0"/>
              <a:t>let</a:t>
            </a:r>
          </a:p>
          <a:p>
            <a:pPr lvl="0"/>
            <a:endParaRPr lang="cs-CZ" sz="1600" dirty="0"/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/>
              <a:t>je spojeno s plánem investiční výstavby, s rozšiřováním, modernizací nebo obnovou stálých provozních </a:t>
            </a:r>
            <a:r>
              <a:rPr lang="cs-CZ" dirty="0" smtClean="0"/>
              <a:t>prostředků</a:t>
            </a:r>
          </a:p>
          <a:p>
            <a:pPr lvl="0"/>
            <a:endParaRPr lang="cs-CZ" sz="1600" dirty="0"/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/>
              <a:t>firma využije k financování kromě vlastních prostředků další finanční prostředky </a:t>
            </a:r>
            <a:r>
              <a:rPr lang="cs-CZ" dirty="0">
                <a:sym typeface="Wingdings"/>
              </a:rPr>
              <a:t></a:t>
            </a:r>
            <a:r>
              <a:rPr lang="cs-CZ" dirty="0"/>
              <a:t>úvěr od banky, úvěr od jiného finančního ústavu, obchodovatelné cenné papíry (směnka, obligace</a:t>
            </a:r>
            <a:r>
              <a:rPr lang="cs-CZ" dirty="0" smtClean="0"/>
              <a:t>)</a:t>
            </a:r>
          </a:p>
          <a:p>
            <a:pPr lvl="0"/>
            <a:endParaRPr lang="cs-CZ" sz="1600" dirty="0"/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/>
              <a:t>v těchto plánech se odrážejí i nesnadno předvídatelné aspekty</a:t>
            </a:r>
            <a:endParaRPr lang="cs-CZ" sz="1600" dirty="0"/>
          </a:p>
          <a:p>
            <a:pPr marL="1200150" lvl="2" indent="-285750">
              <a:buFont typeface="Arial" pitchFamily="34" charset="0"/>
              <a:buChar char="•"/>
            </a:pPr>
            <a:r>
              <a:rPr lang="cs-CZ" dirty="0"/>
              <a:t>odhad objednávek, odbytu a tržeb</a:t>
            </a:r>
            <a:endParaRPr lang="cs-CZ" sz="1600" dirty="0"/>
          </a:p>
          <a:p>
            <a:pPr marL="1200150" lvl="2" indent="-285750">
              <a:buFont typeface="Arial" pitchFamily="34" charset="0"/>
              <a:buChar char="•"/>
            </a:pPr>
            <a:r>
              <a:rPr lang="cs-CZ" dirty="0"/>
              <a:t>míra úrokových sazeb banky, míra inflace, kurzy měn</a:t>
            </a:r>
            <a:endParaRPr lang="cs-CZ" sz="1600" dirty="0"/>
          </a:p>
          <a:p>
            <a:pPr marL="1200150" lvl="2" indent="-285750">
              <a:buFont typeface="Arial" pitchFamily="34" charset="0"/>
              <a:buChar char="•"/>
            </a:pPr>
            <a:r>
              <a:rPr lang="cs-CZ" dirty="0"/>
              <a:t>odhad požadavků trhu (vhodný sortiment</a:t>
            </a:r>
            <a:r>
              <a:rPr lang="cs-CZ" dirty="0" smtClean="0"/>
              <a:t>)</a:t>
            </a:r>
          </a:p>
          <a:p>
            <a:pPr lvl="2"/>
            <a:endParaRPr lang="cs-CZ" sz="1600" dirty="0"/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/>
              <a:t>patří sem plán rozvoje podniku – pořizování dlouhodobého majetku</a:t>
            </a:r>
            <a:endParaRPr lang="cs-CZ" sz="1600" dirty="0"/>
          </a:p>
        </p:txBody>
      </p:sp>
    </p:spTree>
    <p:extLst>
      <p:ext uri="{BB962C8B-B14F-4D97-AF65-F5344CB8AC3E}">
        <p14:creationId xmlns="" xmlns:p14="http://schemas.microsoft.com/office/powerpoint/2010/main" val="17683818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03648" y="1268760"/>
            <a:ext cx="6696744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/>
              <a:t>Obsahují:</a:t>
            </a:r>
            <a:endParaRPr lang="cs-CZ" sz="2400" dirty="0"/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/>
              <a:t>množství odbytu a získaných tržeb za realizované výrobky a </a:t>
            </a:r>
            <a:r>
              <a:rPr lang="cs-CZ" dirty="0" smtClean="0"/>
              <a:t>služby</a:t>
            </a:r>
          </a:p>
          <a:p>
            <a:pPr lvl="0"/>
            <a:endParaRPr lang="cs-CZ" dirty="0"/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/>
              <a:t>plánované výsledky </a:t>
            </a:r>
            <a:r>
              <a:rPr lang="cs-CZ" dirty="0" smtClean="0"/>
              <a:t>hospodaření</a:t>
            </a:r>
          </a:p>
          <a:p>
            <a:pPr lvl="0"/>
            <a:endParaRPr lang="cs-CZ" dirty="0"/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/>
              <a:t>požadavky na výrobní zařízení, majetek a pracovní </a:t>
            </a:r>
            <a:r>
              <a:rPr lang="cs-CZ" dirty="0" smtClean="0"/>
              <a:t>síly a plánovanou </a:t>
            </a:r>
            <a:r>
              <a:rPr lang="cs-CZ" dirty="0"/>
              <a:t>výši </a:t>
            </a:r>
            <a:r>
              <a:rPr lang="cs-CZ" dirty="0" smtClean="0"/>
              <a:t>kapitálu</a:t>
            </a:r>
          </a:p>
          <a:p>
            <a:pPr lvl="0"/>
            <a:endParaRPr lang="cs-CZ" dirty="0"/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/>
              <a:t>formy získání finančních </a:t>
            </a:r>
            <a:r>
              <a:rPr lang="cs-CZ" dirty="0" smtClean="0"/>
              <a:t>zdrojů</a:t>
            </a:r>
          </a:p>
          <a:p>
            <a:pPr lvl="0"/>
            <a:endParaRPr lang="cs-CZ" dirty="0"/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/>
              <a:t>celkové předpoklady pro splnění podnikatelského záměru</a:t>
            </a:r>
          </a:p>
          <a:p>
            <a:r>
              <a:rPr lang="cs-CZ" dirty="0"/>
              <a:t> </a:t>
            </a:r>
          </a:p>
        </p:txBody>
      </p:sp>
    </p:spTree>
    <p:extLst>
      <p:ext uri="{BB962C8B-B14F-4D97-AF65-F5344CB8AC3E}">
        <p14:creationId xmlns="" xmlns:p14="http://schemas.microsoft.com/office/powerpoint/2010/main" val="36093547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908720"/>
            <a:ext cx="6840760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ÚKOL:</a:t>
            </a:r>
          </a:p>
          <a:p>
            <a:r>
              <a:rPr lang="cs-CZ" dirty="0" smtClean="0"/>
              <a:t>Vymyslete 5 bodů ke krátkodobému a 5 bodů k dlouhodobému finančnímu plánu v podniku, jehož je předmětem podnikání váš obor vyučení.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marL="342900" indent="-342900"/>
            <a:r>
              <a:rPr lang="cs-CZ" dirty="0" smtClean="0"/>
              <a:t>Zdroje:</a:t>
            </a:r>
          </a:p>
          <a:p>
            <a:pPr marL="342900" indent="-342900"/>
            <a:r>
              <a:rPr lang="cs-CZ" dirty="0" smtClean="0"/>
              <a:t>ZLÁMAL, Jaroslav a Zdeněk MENDL. </a:t>
            </a:r>
            <a:r>
              <a:rPr lang="cs-CZ" i="1" dirty="0" smtClean="0"/>
              <a:t>Ekonomie nejen k maturitě</a:t>
            </a:r>
            <a:r>
              <a:rPr lang="cs-CZ" dirty="0" smtClean="0"/>
              <a:t>. </a:t>
            </a:r>
            <a:r>
              <a:rPr lang="cs-CZ" dirty="0" err="1" smtClean="0"/>
              <a:t>Vyd</a:t>
            </a:r>
            <a:r>
              <a:rPr lang="cs-CZ" dirty="0" smtClean="0"/>
              <a:t>. 2., </a:t>
            </a:r>
            <a:r>
              <a:rPr lang="cs-CZ" dirty="0" err="1" smtClean="0"/>
              <a:t>aktualiz</a:t>
            </a:r>
            <a:r>
              <a:rPr lang="cs-CZ" dirty="0" smtClean="0"/>
              <a:t>. Kralice na Hané: </a:t>
            </a:r>
            <a:r>
              <a:rPr lang="cs-CZ" dirty="0" err="1" smtClean="0"/>
              <a:t>Computer</a:t>
            </a:r>
            <a:r>
              <a:rPr lang="cs-CZ" dirty="0" smtClean="0"/>
              <a:t> Media, 2009, 136 s. ISBN 978-80-86686-99-8.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29064</TotalTime>
  <Words>180</Words>
  <Application>Microsoft Office PowerPoint</Application>
  <PresentationFormat>Předvádění na obrazovce (4:3)</PresentationFormat>
  <Paragraphs>94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Arkýř</vt:lpstr>
      <vt:lpstr>Snímek 1</vt:lpstr>
      <vt:lpstr>Snímek 2</vt:lpstr>
      <vt:lpstr>Ekonomika podniku</vt:lpstr>
      <vt:lpstr>Snímek 4</vt:lpstr>
      <vt:lpstr>Snímek 5</vt:lpstr>
      <vt:lpstr>Snímek 6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Začínáme podnikat</dc:title>
  <dc:creator>Pavlína</dc:creator>
  <cp:lastModifiedBy>PC Učebna</cp:lastModifiedBy>
  <cp:revision>25</cp:revision>
  <dcterms:created xsi:type="dcterms:W3CDTF">2013-06-02T12:26:34Z</dcterms:created>
  <dcterms:modified xsi:type="dcterms:W3CDTF">2013-12-19T09:34:52Z</dcterms:modified>
</cp:coreProperties>
</file>