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  <p:sldId id="256" r:id="rId4"/>
    <p:sldId id="260" r:id="rId5"/>
    <p:sldId id="257" r:id="rId6"/>
    <p:sldId id="258" r:id="rId7"/>
    <p:sldId id="266" r:id="rId8"/>
    <p:sldId id="267" r:id="rId9"/>
    <p:sldId id="262" r:id="rId10"/>
    <p:sldId id="261" r:id="rId11"/>
    <p:sldId id="25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01474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639598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77153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40707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6166172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291250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0818642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930695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50586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98635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393904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251BFE-A6E9-4297-9A2B-3E4F1204A319}" type="datetimeFigureOut">
              <a:rPr lang="cs-CZ" smtClean="0"/>
              <a:t>4.11.2013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79520-B051-4770-ACF7-544CEBFC09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132832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w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://recepto.cz/knedlo-zelo-vepro" TargetMode="External"/><Relationship Id="rId2" Type="http://schemas.openxmlformats.org/officeDocument/2006/relationships/hyperlink" Target="http://nejedle-recepty.blogspot.cz/2012_01_01_archive.html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obrázek 1"/>
          <p:cNvPicPr>
            <a:picLocks noGrp="1" noChangeAspect="1" noChangeArrowheads="1"/>
          </p:cNvPicPr>
          <p:nvPr>
            <p:ph type="ctrTitle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619250" y="404813"/>
            <a:ext cx="6008688" cy="1470025"/>
          </a:xfrm>
          <a:solidFill>
            <a:srgbClr val="FFFFFF"/>
          </a:solidFill>
        </p:spPr>
      </p:pic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403648" y="2060575"/>
            <a:ext cx="6400800" cy="1873250"/>
          </a:xfrm>
        </p:spPr>
        <p:txBody>
          <a:bodyPr>
            <a:normAutofit/>
          </a:bodyPr>
          <a:lstStyle/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STŘEDNÍ ODBORNÁ ŠKOLA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A STŘEDNÍ ODBORNÉ UČILIŠTĚ</a:t>
            </a:r>
          </a:p>
          <a:p>
            <a:pPr eaLnBrk="1" hangingPunct="1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</a:rPr>
              <a:t>MĚSTEC KRÁLOVÉ</a:t>
            </a:r>
            <a:br>
              <a:rPr lang="cs-CZ" sz="2800" dirty="0" smtClean="0">
                <a:solidFill>
                  <a:schemeClr val="tx1"/>
                </a:solidFill>
              </a:rPr>
            </a:br>
            <a:endParaRPr lang="cs-CZ" sz="2800" dirty="0" smtClean="0">
              <a:solidFill>
                <a:schemeClr val="tx1"/>
              </a:solidFill>
            </a:endParaRPr>
          </a:p>
        </p:txBody>
      </p:sp>
      <p:pic>
        <p:nvPicPr>
          <p:cNvPr id="5" name="Obrázek 4" descr="logo_plnobarevne_pozitivni_propagacni_predmety.png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767" y="4293096"/>
            <a:ext cx="5224463" cy="90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362652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Zástupný symbol pro obsah 2"/>
          <p:cNvSpPr>
            <a:spLocks noGrp="1"/>
          </p:cNvSpPr>
          <p:nvPr>
            <p:ph type="body" idx="4294967295"/>
          </p:nvPr>
        </p:nvSpPr>
        <p:spPr>
          <a:xfrm>
            <a:off x="395536" y="1628800"/>
            <a:ext cx="8229600" cy="5089525"/>
          </a:xfrm>
        </p:spPr>
        <p:txBody>
          <a:bodyPr>
            <a:normAutofit/>
          </a:bodyPr>
          <a:lstStyle/>
          <a:p>
            <a:pPr>
              <a:buFontTx/>
              <a:buNone/>
            </a:pPr>
            <a:r>
              <a:rPr lang="cs-CZ" sz="1800" b="1" dirty="0" smtClean="0"/>
              <a:t>Název projektu : </a:t>
            </a:r>
            <a:r>
              <a:rPr lang="cs-CZ" sz="1800" dirty="0" smtClean="0"/>
              <a:t>Rozvoj ICT ve výuce na střední škole</a:t>
            </a:r>
          </a:p>
          <a:p>
            <a:pPr>
              <a:buFontTx/>
              <a:buNone/>
            </a:pPr>
            <a:r>
              <a:rPr lang="cs-CZ" sz="1800" b="1" dirty="0" smtClean="0"/>
              <a:t>Registrační </a:t>
            </a:r>
            <a:r>
              <a:rPr lang="cs-CZ" sz="1800" b="1" dirty="0"/>
              <a:t>číslo </a:t>
            </a:r>
            <a:r>
              <a:rPr lang="cs-CZ" sz="1800" b="1" dirty="0" smtClean="0"/>
              <a:t>projektu: </a:t>
            </a:r>
            <a:r>
              <a:rPr lang="cs-CZ" sz="1800" dirty="0"/>
              <a:t>č</a:t>
            </a:r>
            <a:r>
              <a:rPr lang="cs-CZ" sz="1800" dirty="0" smtClean="0"/>
              <a:t>. projektu : CZ.1.07/1.5.00/34.0921</a:t>
            </a:r>
          </a:p>
          <a:p>
            <a:pPr>
              <a:buFontTx/>
              <a:buNone/>
            </a:pPr>
            <a:r>
              <a:rPr lang="cs-CZ" sz="1800" b="1" dirty="0" smtClean="0"/>
              <a:t>Název školy:  </a:t>
            </a:r>
            <a:r>
              <a:rPr lang="cs-CZ" sz="1800" dirty="0" smtClean="0"/>
              <a:t>Střední odborná škola a Střední odborné učiliště Městec Králové, </a:t>
            </a:r>
          </a:p>
          <a:p>
            <a:pPr>
              <a:buFontTx/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       T. G. Masaryka 4</a:t>
            </a:r>
          </a:p>
          <a:p>
            <a:pPr>
              <a:buFontTx/>
              <a:buNone/>
            </a:pPr>
            <a:r>
              <a:rPr lang="cs-CZ" sz="1800" b="1" dirty="0" smtClean="0"/>
              <a:t>Kód dumu: </a:t>
            </a:r>
            <a:r>
              <a:rPr lang="cs-CZ" sz="1800" dirty="0" smtClean="0"/>
              <a:t>VY_32_INOVACE_ NJ_130</a:t>
            </a:r>
          </a:p>
          <a:p>
            <a:pPr>
              <a:buFontTx/>
              <a:buNone/>
            </a:pPr>
            <a:r>
              <a:rPr lang="cs-CZ" sz="1800" b="1" dirty="0" smtClean="0"/>
              <a:t>Tematická oblast:  </a:t>
            </a:r>
            <a:r>
              <a:rPr lang="cs-CZ" sz="1800" dirty="0" smtClean="0"/>
              <a:t>Slovní zásoba pro obor kuchař - číšník</a:t>
            </a:r>
          </a:p>
          <a:p>
            <a:pPr>
              <a:buFontTx/>
              <a:buNone/>
            </a:pPr>
            <a:r>
              <a:rPr lang="cs-CZ" sz="1800" dirty="0" smtClean="0">
                <a:solidFill>
                  <a:srgbClr val="00B0F0"/>
                </a:solidFill>
              </a:rPr>
              <a:t>-</a:t>
            </a:r>
            <a:r>
              <a:rPr lang="cs-CZ" sz="1800" b="1" dirty="0" smtClean="0"/>
              <a:t>Předmět: </a:t>
            </a:r>
            <a:r>
              <a:rPr lang="cs-CZ" sz="1800" dirty="0" smtClean="0"/>
              <a:t>Německý jazyk</a:t>
            </a:r>
          </a:p>
          <a:p>
            <a:pPr>
              <a:buFontTx/>
              <a:buNone/>
            </a:pPr>
            <a:r>
              <a:rPr lang="cs-CZ" sz="1800" b="1" dirty="0" smtClean="0"/>
              <a:t>Ročník: </a:t>
            </a:r>
            <a:r>
              <a:rPr lang="cs-CZ" sz="1800" dirty="0"/>
              <a:t>3</a:t>
            </a:r>
            <a:r>
              <a:rPr lang="cs-CZ" sz="1800" dirty="0" smtClean="0"/>
              <a:t>. ročník </a:t>
            </a:r>
            <a:endParaRPr lang="cs-CZ" sz="1800" dirty="0" smtClean="0">
              <a:solidFill>
                <a:srgbClr val="00B0F0"/>
              </a:solidFill>
            </a:endParaRPr>
          </a:p>
          <a:p>
            <a:pPr>
              <a:buFontTx/>
              <a:buNone/>
            </a:pPr>
            <a:r>
              <a:rPr lang="cs-CZ" sz="1800" b="1" dirty="0" smtClean="0"/>
              <a:t>Datum tvorby:</a:t>
            </a:r>
            <a:r>
              <a:rPr lang="cs-CZ" sz="1800" dirty="0" smtClean="0">
                <a:solidFill>
                  <a:srgbClr val="00B0F0"/>
                </a:solidFill>
              </a:rPr>
              <a:t> </a:t>
            </a:r>
            <a:r>
              <a:rPr lang="cs-CZ" sz="1800" dirty="0" smtClean="0"/>
              <a:t>červ</a:t>
            </a:r>
            <a:r>
              <a:rPr lang="cs-CZ" sz="1800" dirty="0" smtClean="0"/>
              <a:t>en </a:t>
            </a:r>
            <a:r>
              <a:rPr lang="cs-CZ" sz="1800" dirty="0" smtClean="0"/>
              <a:t>2013</a:t>
            </a:r>
          </a:p>
          <a:p>
            <a:pPr>
              <a:buFontTx/>
              <a:buNone/>
            </a:pPr>
            <a:r>
              <a:rPr lang="cs-CZ" sz="1800" b="1" dirty="0" smtClean="0"/>
              <a:t>Anotace: </a:t>
            </a:r>
            <a:r>
              <a:rPr lang="cs-CZ" sz="1800" dirty="0" smtClean="0"/>
              <a:t>Materiál slouží k procvičování a rozšíření slovní zásoby na </a:t>
            </a:r>
            <a:r>
              <a:rPr lang="cs-CZ" sz="1800" dirty="0" smtClean="0"/>
              <a:t>téma: </a:t>
            </a:r>
            <a:r>
              <a:rPr lang="cs-CZ" sz="1800" dirty="0" smtClean="0"/>
              <a:t>Vepřové </a:t>
            </a:r>
          </a:p>
          <a:p>
            <a:pPr>
              <a:buFontTx/>
              <a:buNone/>
            </a:pPr>
            <a:r>
              <a:rPr lang="cs-CZ" sz="1800" dirty="0"/>
              <a:t> </a:t>
            </a:r>
            <a:r>
              <a:rPr lang="cs-CZ" sz="1800" dirty="0" smtClean="0"/>
              <a:t>                 maso</a:t>
            </a:r>
          </a:p>
          <a:p>
            <a:pPr>
              <a:buFontTx/>
              <a:buNone/>
            </a:pPr>
            <a:r>
              <a:rPr lang="cs-CZ" sz="1800" b="1" dirty="0" smtClean="0"/>
              <a:t>Metodický pokyn: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Prezentace je určena jako výklad do hodiny i jako materiál                                                                          </a:t>
            </a:r>
          </a:p>
          <a:p>
            <a:pPr>
              <a:buFontTx/>
              <a:buNone/>
            </a:pPr>
            <a:r>
              <a:rPr lang="cs-CZ" sz="1800" dirty="0">
                <a:ea typeface="Calibri" pitchFamily="34" charset="0"/>
                <a:cs typeface="Times New Roman" pitchFamily="18" charset="0"/>
              </a:rPr>
              <a:t>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                           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     </a:t>
            </a:r>
            <a:r>
              <a:rPr lang="cs-CZ" sz="1800" dirty="0" smtClean="0">
                <a:ea typeface="Calibri" pitchFamily="34" charset="0"/>
                <a:cs typeface="Times New Roman" pitchFamily="18" charset="0"/>
              </a:rPr>
              <a:t>k samostudiu pracovního listu a písemné práce</a:t>
            </a:r>
            <a:endParaRPr lang="cs-CZ" sz="1800" dirty="0" smtClean="0"/>
          </a:p>
          <a:p>
            <a:endParaRPr lang="cs-CZ" sz="1800" dirty="0" smtClean="0"/>
          </a:p>
        </p:txBody>
      </p:sp>
      <p:pic>
        <p:nvPicPr>
          <p:cNvPr id="3075" name="obrázek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9488" y="96838"/>
            <a:ext cx="6843712" cy="1373187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013963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7200" b="1" dirty="0" smtClean="0"/>
              <a:t>SCHWEINEFLEISCH</a:t>
            </a:r>
            <a:endParaRPr lang="cs-CZ" sz="7200" b="1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4400" i="1" dirty="0" smtClean="0"/>
              <a:t>vepřové maso</a:t>
            </a:r>
            <a:endParaRPr lang="cs-CZ" sz="4400" i="1" dirty="0"/>
          </a:p>
        </p:txBody>
      </p:sp>
    </p:spTree>
    <p:extLst>
      <p:ext uri="{BB962C8B-B14F-4D97-AF65-F5344CB8AC3E}">
        <p14:creationId xmlns:p14="http://schemas.microsoft.com/office/powerpoint/2010/main" val="4091191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Gerichte</a:t>
            </a:r>
            <a:r>
              <a:rPr lang="cs-CZ" b="1" dirty="0" smtClean="0"/>
              <a:t> </a:t>
            </a:r>
            <a:r>
              <a:rPr lang="cs-CZ" b="1" dirty="0" err="1" smtClean="0"/>
              <a:t>aus</a:t>
            </a:r>
            <a:r>
              <a:rPr lang="cs-CZ" b="1" dirty="0" smtClean="0"/>
              <a:t> </a:t>
            </a:r>
            <a:r>
              <a:rPr lang="cs-CZ" b="1" dirty="0" err="1" smtClean="0"/>
              <a:t>Schweinefleisch</a:t>
            </a:r>
            <a:endParaRPr lang="cs-CZ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899592" y="1772816"/>
            <a:ext cx="763284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dirty="0" smtClean="0"/>
              <a:t>e </a:t>
            </a:r>
            <a:r>
              <a:rPr lang="cs-CZ" sz="3600" dirty="0" err="1" smtClean="0"/>
              <a:t>Schweineleber</a:t>
            </a:r>
            <a:r>
              <a:rPr lang="cs-CZ" sz="3600" dirty="0" smtClean="0"/>
              <a:t> – </a:t>
            </a:r>
            <a:r>
              <a:rPr lang="cs-CZ" sz="2800" i="1" dirty="0" smtClean="0"/>
              <a:t>vepřová játra</a:t>
            </a:r>
          </a:p>
          <a:p>
            <a:r>
              <a:rPr lang="cs-CZ" sz="3600" dirty="0" smtClean="0"/>
              <a:t>s </a:t>
            </a:r>
            <a:r>
              <a:rPr lang="cs-CZ" sz="3600" dirty="0" err="1" smtClean="0"/>
              <a:t>Schweinekotelett</a:t>
            </a:r>
            <a:r>
              <a:rPr lang="cs-CZ" sz="3600" dirty="0" smtClean="0"/>
              <a:t> – </a:t>
            </a:r>
            <a:r>
              <a:rPr lang="cs-CZ" sz="2800" i="1" dirty="0" smtClean="0"/>
              <a:t>vepřová kotleta</a:t>
            </a:r>
          </a:p>
          <a:p>
            <a:r>
              <a:rPr lang="cs-CZ" sz="3600" dirty="0" smtClean="0"/>
              <a:t>r </a:t>
            </a:r>
            <a:r>
              <a:rPr lang="cs-CZ" sz="3600" dirty="0" err="1" smtClean="0"/>
              <a:t>Schweinebraten</a:t>
            </a:r>
            <a:r>
              <a:rPr lang="cs-CZ" sz="3600" dirty="0" smtClean="0"/>
              <a:t> – </a:t>
            </a:r>
            <a:r>
              <a:rPr lang="cs-CZ" sz="2800" i="1" dirty="0" smtClean="0"/>
              <a:t>vepřová pečeně</a:t>
            </a:r>
          </a:p>
          <a:p>
            <a:r>
              <a:rPr lang="cs-CZ" sz="3600" dirty="0" smtClean="0"/>
              <a:t>e </a:t>
            </a:r>
            <a:r>
              <a:rPr lang="cs-CZ" sz="3600" dirty="0" err="1" smtClean="0"/>
              <a:t>Schweinenieren</a:t>
            </a:r>
            <a:r>
              <a:rPr lang="cs-CZ" sz="3600" dirty="0" smtClean="0"/>
              <a:t> – </a:t>
            </a:r>
            <a:r>
              <a:rPr lang="cs-CZ" sz="2800" i="1" dirty="0" smtClean="0"/>
              <a:t>vepřové ledvinky</a:t>
            </a:r>
          </a:p>
          <a:p>
            <a:r>
              <a:rPr lang="cs-CZ" sz="3600" dirty="0" smtClean="0"/>
              <a:t>r </a:t>
            </a:r>
            <a:r>
              <a:rPr lang="cs-CZ" sz="3600" dirty="0" err="1" smtClean="0"/>
              <a:t>Schweinegulasch</a:t>
            </a:r>
            <a:r>
              <a:rPr lang="cs-CZ" sz="3600" dirty="0" smtClean="0"/>
              <a:t> – </a:t>
            </a:r>
            <a:r>
              <a:rPr lang="cs-CZ" sz="2800" i="1" dirty="0" smtClean="0"/>
              <a:t>vepřový guláš</a:t>
            </a:r>
          </a:p>
          <a:p>
            <a:r>
              <a:rPr lang="cs-CZ" sz="3600" dirty="0" smtClean="0"/>
              <a:t>s </a:t>
            </a:r>
            <a:r>
              <a:rPr lang="cs-CZ" sz="3600" dirty="0" err="1" smtClean="0"/>
              <a:t>Schweineschnitzel</a:t>
            </a:r>
            <a:r>
              <a:rPr lang="cs-CZ" sz="3600" dirty="0" smtClean="0"/>
              <a:t> – </a:t>
            </a:r>
            <a:r>
              <a:rPr lang="cs-CZ" sz="2800" i="1" dirty="0" smtClean="0"/>
              <a:t>vepřový řízek</a:t>
            </a:r>
          </a:p>
          <a:p>
            <a:r>
              <a:rPr lang="cs-CZ" sz="3600" dirty="0" smtClean="0"/>
              <a:t>s </a:t>
            </a:r>
            <a:r>
              <a:rPr lang="cs-CZ" sz="3600" dirty="0" err="1" smtClean="0"/>
              <a:t>Schweinerippchen</a:t>
            </a:r>
            <a:r>
              <a:rPr lang="cs-CZ" sz="3600" dirty="0" smtClean="0"/>
              <a:t> – </a:t>
            </a:r>
            <a:r>
              <a:rPr lang="cs-CZ" sz="2800" i="1" dirty="0" smtClean="0"/>
              <a:t>vepřová žebra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066826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049" y="1196752"/>
            <a:ext cx="6624736" cy="342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Nadpis 3"/>
          <p:cNvSpPr txBox="1">
            <a:spLocks noGrp="1"/>
          </p:cNvSpPr>
          <p:nvPr>
            <p:ph type="title"/>
          </p:nvPr>
        </p:nvSpPr>
        <p:spPr>
          <a:xfrm>
            <a:off x="457200" y="492195"/>
            <a:ext cx="8229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b="1" dirty="0" smtClean="0"/>
              <a:t>Přiřaďte </a:t>
            </a:r>
            <a:r>
              <a:rPr lang="cs-CZ" sz="4000" b="1" dirty="0" smtClean="0"/>
              <a:t>k číslům správné názvy</a:t>
            </a:r>
            <a:endParaRPr lang="cs-CZ" sz="4000" b="1" dirty="0"/>
          </a:p>
        </p:txBody>
      </p:sp>
      <p:sp>
        <p:nvSpPr>
          <p:cNvPr id="3" name="TextovéPole 2"/>
          <p:cNvSpPr txBox="1"/>
          <p:nvPr/>
        </p:nvSpPr>
        <p:spPr>
          <a:xfrm>
            <a:off x="103783" y="5115961"/>
            <a:ext cx="438363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r </a:t>
            </a:r>
            <a:r>
              <a:rPr lang="cs-CZ" sz="2400" dirty="0" err="1" smtClean="0"/>
              <a:t>Schweinekopf</a:t>
            </a:r>
            <a:r>
              <a:rPr lang="cs-CZ" sz="2400" dirty="0" smtClean="0"/>
              <a:t> </a:t>
            </a:r>
            <a:r>
              <a:rPr lang="cs-CZ" sz="2000" i="1" dirty="0" smtClean="0"/>
              <a:t>(vepřová hlava)</a:t>
            </a:r>
          </a:p>
          <a:p>
            <a:r>
              <a:rPr lang="cs-CZ" sz="2400" dirty="0" smtClean="0"/>
              <a:t>e </a:t>
            </a:r>
            <a:r>
              <a:rPr lang="cs-CZ" sz="2400" dirty="0" err="1" smtClean="0"/>
              <a:t>Schweinekeule</a:t>
            </a:r>
            <a:r>
              <a:rPr lang="cs-CZ" sz="2400" dirty="0" smtClean="0"/>
              <a:t> </a:t>
            </a:r>
            <a:r>
              <a:rPr lang="cs-CZ" sz="2000" i="1" dirty="0" smtClean="0"/>
              <a:t>(vepřová kýta)</a:t>
            </a:r>
          </a:p>
          <a:p>
            <a:r>
              <a:rPr lang="cs-CZ" sz="2400" dirty="0" smtClean="0"/>
              <a:t>r </a:t>
            </a:r>
            <a:r>
              <a:rPr lang="cs-CZ" sz="2400" dirty="0" err="1" smtClean="0"/>
              <a:t>Schweinekamm</a:t>
            </a:r>
            <a:r>
              <a:rPr lang="cs-CZ" sz="2400" dirty="0"/>
              <a:t> </a:t>
            </a:r>
            <a:r>
              <a:rPr lang="cs-CZ" sz="2000" i="1" dirty="0" smtClean="0"/>
              <a:t>(vepřová krkovička)</a:t>
            </a:r>
          </a:p>
          <a:p>
            <a:r>
              <a:rPr lang="cs-CZ" sz="2400" dirty="0" smtClean="0"/>
              <a:t>r </a:t>
            </a:r>
            <a:r>
              <a:rPr lang="cs-CZ" sz="2400" dirty="0" err="1" smtClean="0"/>
              <a:t>Schweinebauch</a:t>
            </a:r>
            <a:r>
              <a:rPr lang="cs-CZ" sz="2000" i="1" dirty="0" smtClean="0"/>
              <a:t>     (vepřový bok)</a:t>
            </a:r>
          </a:p>
        </p:txBody>
      </p:sp>
      <p:sp>
        <p:nvSpPr>
          <p:cNvPr id="6" name="TextovéPole 5"/>
          <p:cNvSpPr txBox="1"/>
          <p:nvPr/>
        </p:nvSpPr>
        <p:spPr>
          <a:xfrm>
            <a:off x="4487417" y="5085184"/>
            <a:ext cx="454907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s </a:t>
            </a:r>
            <a:r>
              <a:rPr lang="cs-CZ" sz="2400" dirty="0" err="1" smtClean="0"/>
              <a:t>Eisbein</a:t>
            </a:r>
            <a:r>
              <a:rPr lang="cs-CZ" sz="2400" dirty="0" smtClean="0"/>
              <a:t> </a:t>
            </a:r>
            <a:r>
              <a:rPr lang="cs-CZ" sz="2000" i="1" dirty="0"/>
              <a:t>(vepřové kolínko)</a:t>
            </a:r>
          </a:p>
          <a:p>
            <a:r>
              <a:rPr lang="cs-CZ" sz="2400" dirty="0" smtClean="0"/>
              <a:t>e </a:t>
            </a:r>
            <a:r>
              <a:rPr lang="cs-CZ" sz="2400" dirty="0" err="1" smtClean="0"/>
              <a:t>Schweineschulter</a:t>
            </a:r>
            <a:r>
              <a:rPr lang="cs-CZ" sz="2400" dirty="0" smtClean="0"/>
              <a:t> </a:t>
            </a:r>
            <a:r>
              <a:rPr lang="cs-CZ" sz="2000" i="1" dirty="0"/>
              <a:t>(vepřová plec</a:t>
            </a:r>
            <a:r>
              <a:rPr lang="cs-CZ" sz="2000" i="1" dirty="0" smtClean="0"/>
              <a:t>)</a:t>
            </a:r>
          </a:p>
          <a:p>
            <a:r>
              <a:rPr lang="cs-CZ" sz="2400" dirty="0"/>
              <a:t>e</a:t>
            </a:r>
            <a:r>
              <a:rPr lang="cs-CZ" sz="2400" dirty="0" smtClean="0"/>
              <a:t> </a:t>
            </a:r>
            <a:r>
              <a:rPr lang="cs-CZ" sz="2400" dirty="0" err="1" smtClean="0"/>
              <a:t>Schweinslende</a:t>
            </a:r>
            <a:r>
              <a:rPr lang="cs-CZ" sz="2400" dirty="0" smtClean="0"/>
              <a:t> </a:t>
            </a:r>
            <a:r>
              <a:rPr lang="cs-CZ" sz="2000" i="1" dirty="0" smtClean="0"/>
              <a:t>(vepřová panenská)</a:t>
            </a:r>
          </a:p>
          <a:p>
            <a:r>
              <a:rPr lang="cs-CZ" sz="2400" dirty="0" smtClean="0"/>
              <a:t>r </a:t>
            </a:r>
            <a:r>
              <a:rPr lang="cs-CZ" sz="2400" dirty="0" err="1" smtClean="0"/>
              <a:t>Schweinebraten</a:t>
            </a:r>
            <a:r>
              <a:rPr lang="cs-CZ" sz="2400" dirty="0" smtClean="0"/>
              <a:t> </a:t>
            </a:r>
            <a:r>
              <a:rPr lang="cs-CZ" sz="2000" i="1" dirty="0"/>
              <a:t>(vepřová pečeně</a:t>
            </a:r>
            <a:r>
              <a:rPr lang="cs-CZ" sz="2000" i="1" dirty="0" smtClean="0"/>
              <a:t>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21056605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Lösung</a:t>
            </a:r>
            <a:r>
              <a:rPr lang="cs-CZ" b="1" dirty="0"/>
              <a:t> </a:t>
            </a:r>
            <a:r>
              <a:rPr lang="cs-CZ" sz="3600" i="1" dirty="0"/>
              <a:t>(řešení)</a:t>
            </a:r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5049" y="1196752"/>
            <a:ext cx="6624736" cy="3421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11560" y="4936812"/>
            <a:ext cx="4176464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1 </a:t>
            </a:r>
            <a:r>
              <a:rPr lang="cs-CZ" sz="2400" dirty="0" err="1" smtClean="0"/>
              <a:t>Schweinekamm</a:t>
            </a:r>
            <a:endParaRPr lang="cs-CZ" sz="2400" i="1" dirty="0"/>
          </a:p>
          <a:p>
            <a:r>
              <a:rPr lang="cs-CZ" sz="2400" dirty="0" smtClean="0"/>
              <a:t>2 </a:t>
            </a:r>
            <a:r>
              <a:rPr lang="cs-CZ" sz="2400" dirty="0" err="1"/>
              <a:t>Schweinebraten</a:t>
            </a:r>
            <a:r>
              <a:rPr lang="cs-CZ" sz="2400" dirty="0"/>
              <a:t> </a:t>
            </a:r>
          </a:p>
          <a:p>
            <a:r>
              <a:rPr lang="cs-CZ" sz="2400" dirty="0" smtClean="0"/>
              <a:t>3 </a:t>
            </a:r>
            <a:r>
              <a:rPr lang="cs-CZ" sz="2400" dirty="0" err="1" smtClean="0"/>
              <a:t>Schweinesschulter</a:t>
            </a:r>
            <a:r>
              <a:rPr lang="cs-CZ" sz="2400" dirty="0" smtClean="0"/>
              <a:t> </a:t>
            </a:r>
            <a:endParaRPr lang="cs-CZ" sz="2400" i="1" dirty="0"/>
          </a:p>
          <a:p>
            <a:r>
              <a:rPr lang="cs-CZ" sz="2400" dirty="0" smtClean="0"/>
              <a:t>4 </a:t>
            </a:r>
            <a:r>
              <a:rPr lang="cs-CZ" sz="2400" dirty="0" err="1"/>
              <a:t>Schweinekeule</a:t>
            </a:r>
            <a:r>
              <a:rPr lang="cs-CZ" sz="2400" dirty="0"/>
              <a:t> </a:t>
            </a:r>
            <a:endParaRPr lang="cs-CZ" sz="2400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4792836" y="4936812"/>
            <a:ext cx="3744416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5 </a:t>
            </a:r>
            <a:r>
              <a:rPr lang="cs-CZ" sz="2400" dirty="0" err="1" smtClean="0"/>
              <a:t>Eisbein</a:t>
            </a:r>
            <a:endParaRPr lang="cs-CZ" sz="2400" dirty="0" smtClean="0"/>
          </a:p>
          <a:p>
            <a:r>
              <a:rPr lang="cs-CZ" sz="2400" dirty="0" smtClean="0"/>
              <a:t>6 </a:t>
            </a:r>
            <a:r>
              <a:rPr lang="cs-CZ" sz="2400" dirty="0" err="1"/>
              <a:t>Schweinekopf</a:t>
            </a:r>
            <a:r>
              <a:rPr lang="cs-CZ" sz="2400" dirty="0"/>
              <a:t> </a:t>
            </a:r>
          </a:p>
          <a:p>
            <a:r>
              <a:rPr lang="cs-CZ" sz="2400" dirty="0" smtClean="0"/>
              <a:t>7 </a:t>
            </a:r>
            <a:r>
              <a:rPr lang="cs-CZ" sz="2400" dirty="0" err="1" smtClean="0"/>
              <a:t>Schweinslende</a:t>
            </a:r>
            <a:endParaRPr lang="cs-CZ" sz="2400" dirty="0" smtClean="0"/>
          </a:p>
          <a:p>
            <a:r>
              <a:rPr lang="cs-CZ" sz="2400" dirty="0" smtClean="0"/>
              <a:t>8 </a:t>
            </a:r>
            <a:r>
              <a:rPr lang="cs-CZ" sz="2400" dirty="0" err="1" smtClean="0"/>
              <a:t>Schweinebauch</a:t>
            </a:r>
            <a:endParaRPr lang="cs-CZ" sz="2400" dirty="0"/>
          </a:p>
          <a:p>
            <a:endParaRPr lang="cs-CZ" sz="1600" i="1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571259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282154"/>
          </a:xfrm>
        </p:spPr>
        <p:txBody>
          <a:bodyPr>
            <a:normAutofit fontScale="90000"/>
          </a:bodyPr>
          <a:lstStyle/>
          <a:p>
            <a:r>
              <a:rPr lang="cs-CZ" b="1" dirty="0"/>
              <a:t>Najděte ukryté německé </a:t>
            </a:r>
            <a:r>
              <a:rPr lang="cs-CZ" b="1" dirty="0" smtClean="0"/>
              <a:t>výrazy</a:t>
            </a:r>
            <a:br>
              <a:rPr lang="cs-CZ" b="1" dirty="0" smtClean="0"/>
            </a:br>
            <a:r>
              <a:rPr lang="cs-CZ" sz="4000" i="1" dirty="0" smtClean="0"/>
              <a:t>(pokrmy z vepřového masa) </a:t>
            </a:r>
            <a:endParaRPr lang="cs-CZ" sz="40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71800" y="1772816"/>
            <a:ext cx="4032448" cy="452431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3200" b="1" dirty="0" smtClean="0"/>
              <a:t>ZINTECHNISEWSLECH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BINESEI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CHUKELEWESINE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WELBESNICHERE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MENCHISKAWEM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CHASUCHESNIWLEG</a:t>
            </a:r>
          </a:p>
        </p:txBody>
      </p:sp>
    </p:spTree>
    <p:extLst>
      <p:ext uri="{BB962C8B-B14F-4D97-AF65-F5344CB8AC3E}">
        <p14:creationId xmlns:p14="http://schemas.microsoft.com/office/powerpoint/2010/main" val="30322275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1282154"/>
          </a:xfrm>
        </p:spPr>
        <p:txBody>
          <a:bodyPr>
            <a:normAutofit/>
          </a:bodyPr>
          <a:lstStyle/>
          <a:p>
            <a:r>
              <a:rPr lang="cs-CZ" b="1" dirty="0" err="1" smtClean="0"/>
              <a:t>Lösung</a:t>
            </a:r>
            <a:r>
              <a:rPr lang="cs-CZ" b="1" dirty="0" smtClean="0"/>
              <a:t> </a:t>
            </a:r>
            <a:r>
              <a:rPr lang="cs-CZ" sz="3600" i="1" dirty="0" smtClean="0"/>
              <a:t>(řešení)</a:t>
            </a:r>
            <a:endParaRPr lang="cs-CZ" sz="3600" i="1" dirty="0"/>
          </a:p>
        </p:txBody>
      </p:sp>
      <p:sp>
        <p:nvSpPr>
          <p:cNvPr id="4" name="TextovéPole 3"/>
          <p:cNvSpPr txBox="1"/>
          <p:nvPr/>
        </p:nvSpPr>
        <p:spPr>
          <a:xfrm>
            <a:off x="2771800" y="1772816"/>
            <a:ext cx="4032448" cy="452431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cs-CZ" sz="3200" b="1" dirty="0" smtClean="0"/>
              <a:t>SCHWEINESCHNITZEL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EISBEIN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SCHWEINEKEULE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SCHWEINELEBER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SCHWEINEKAMM</a:t>
            </a:r>
          </a:p>
          <a:p>
            <a:pPr algn="ctr">
              <a:lnSpc>
                <a:spcPct val="150000"/>
              </a:lnSpc>
            </a:pPr>
            <a:r>
              <a:rPr lang="cs-CZ" sz="3200" b="1" dirty="0" smtClean="0"/>
              <a:t>SCHWEINEGULASCH</a:t>
            </a:r>
          </a:p>
        </p:txBody>
      </p:sp>
    </p:spTree>
    <p:extLst>
      <p:ext uri="{BB962C8B-B14F-4D97-AF65-F5344CB8AC3E}">
        <p14:creationId xmlns:p14="http://schemas.microsoft.com/office/powerpoint/2010/main" val="73869404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láček 1"/>
          <p:cNvSpPr/>
          <p:nvPr/>
        </p:nvSpPr>
        <p:spPr>
          <a:xfrm>
            <a:off x="1475656" y="730246"/>
            <a:ext cx="6696744" cy="4176464"/>
          </a:xfrm>
          <a:prstGeom prst="cloudCallou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4400" b="1" dirty="0" err="1">
                <a:solidFill>
                  <a:schemeClr val="tx1"/>
                </a:solidFill>
              </a:rPr>
              <a:t>Was</a:t>
            </a:r>
            <a:r>
              <a:rPr lang="cs-CZ" sz="4400" b="1" dirty="0">
                <a:solidFill>
                  <a:schemeClr val="tx1"/>
                </a:solidFill>
              </a:rPr>
              <a:t> </a:t>
            </a:r>
            <a:r>
              <a:rPr lang="cs-CZ" sz="4400" b="1" dirty="0" err="1" smtClean="0">
                <a:solidFill>
                  <a:schemeClr val="tx1"/>
                </a:solidFill>
              </a:rPr>
              <a:t>hält</a:t>
            </a:r>
            <a:r>
              <a:rPr lang="cs-CZ" sz="4400" b="1" dirty="0" smtClean="0">
                <a:solidFill>
                  <a:schemeClr val="tx1"/>
                </a:solidFill>
              </a:rPr>
              <a:t> man </a:t>
            </a:r>
            <a:r>
              <a:rPr lang="cs-CZ" sz="4400" b="1" dirty="0" err="1" smtClean="0">
                <a:solidFill>
                  <a:schemeClr val="tx1"/>
                </a:solidFill>
              </a:rPr>
              <a:t>für</a:t>
            </a:r>
            <a:r>
              <a:rPr lang="cs-CZ" sz="4400" b="1" dirty="0" smtClean="0">
                <a:solidFill>
                  <a:schemeClr val="tx1"/>
                </a:solidFill>
              </a:rPr>
              <a:t> </a:t>
            </a:r>
            <a:r>
              <a:rPr lang="cs-CZ" sz="4400" b="1" dirty="0" err="1">
                <a:solidFill>
                  <a:schemeClr val="tx1"/>
                </a:solidFill>
              </a:rPr>
              <a:t>unseres</a:t>
            </a:r>
            <a:r>
              <a:rPr lang="cs-CZ" sz="4400" b="1" dirty="0">
                <a:solidFill>
                  <a:schemeClr val="tx1"/>
                </a:solidFill>
              </a:rPr>
              <a:t> </a:t>
            </a:r>
            <a:r>
              <a:rPr lang="cs-CZ" sz="4400" b="1" dirty="0" err="1">
                <a:solidFill>
                  <a:schemeClr val="tx1"/>
                </a:solidFill>
              </a:rPr>
              <a:t>Nationalgericht</a:t>
            </a:r>
            <a:r>
              <a:rPr lang="cs-CZ" sz="4400" b="1" dirty="0">
                <a:solidFill>
                  <a:schemeClr val="tx1"/>
                </a:solidFill>
              </a:rPr>
              <a:t>?</a:t>
            </a:r>
          </a:p>
        </p:txBody>
      </p:sp>
      <p:pic>
        <p:nvPicPr>
          <p:cNvPr id="1026" name="Picture 2" descr="C:\Users\Lenka\AppData\Local\Microsoft\Windows\Temporary Internet Files\Content.IE5\XJQBL7J3\MC900089072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4725144"/>
            <a:ext cx="1473098" cy="17931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814336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 smtClean="0"/>
              <a:t>Lösung</a:t>
            </a:r>
            <a:r>
              <a:rPr lang="cs-CZ" dirty="0" smtClean="0"/>
              <a:t> </a:t>
            </a:r>
            <a:r>
              <a:rPr lang="cs-CZ" sz="3600" i="1" dirty="0" smtClean="0"/>
              <a:t>(řešení)</a:t>
            </a:r>
            <a:endParaRPr lang="cs-CZ" sz="3600" i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668676" y="1340768"/>
            <a:ext cx="7787208" cy="146876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sz="3600" i="1" dirty="0" err="1" smtClean="0"/>
              <a:t>Für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unsere</a:t>
            </a:r>
            <a:r>
              <a:rPr lang="cs-CZ" sz="3600" i="1" dirty="0" err="1" smtClean="0"/>
              <a:t>s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Nationalgericht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hält</a:t>
            </a:r>
            <a:r>
              <a:rPr lang="cs-CZ" sz="3600" i="1" dirty="0" smtClean="0"/>
              <a:t> man </a:t>
            </a:r>
            <a:r>
              <a:rPr lang="cs-CZ" sz="3600" i="1" dirty="0" err="1" smtClean="0"/>
              <a:t>Schweinebraten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mit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Kraut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und</a:t>
            </a:r>
            <a:r>
              <a:rPr lang="cs-CZ" sz="3600" i="1" dirty="0" smtClean="0"/>
              <a:t> </a:t>
            </a:r>
            <a:r>
              <a:rPr lang="cs-CZ" sz="3600" i="1" dirty="0" err="1" smtClean="0"/>
              <a:t>Knödeln</a:t>
            </a:r>
            <a:r>
              <a:rPr lang="cs-CZ" sz="3600" i="1" dirty="0" smtClean="0"/>
              <a:t>. </a:t>
            </a:r>
            <a:endParaRPr lang="cs-CZ" sz="3600" i="1" dirty="0"/>
          </a:p>
        </p:txBody>
      </p:sp>
      <p:pic>
        <p:nvPicPr>
          <p:cNvPr id="1026" name="Picture 2" descr="Knedlo, zelo,vep&amp;rcaron;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7744" y="2996952"/>
            <a:ext cx="4589072" cy="30440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7674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Zdroje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/>
              <a:t>NEUVEDEN. </a:t>
            </a:r>
            <a:r>
              <a:rPr lang="cs-CZ" sz="2800" i="1" dirty="0"/>
              <a:t>Nejedlé recepty</a:t>
            </a:r>
            <a:r>
              <a:rPr lang="cs-CZ" sz="2800" dirty="0"/>
              <a:t> [online]. [cit. 31.10.2013]. Dostupný na WWW: </a:t>
            </a:r>
            <a:r>
              <a:rPr lang="cs-CZ" sz="2800" dirty="0">
                <a:hlinkClick r:id="rId2"/>
              </a:rPr>
              <a:t>http://</a:t>
            </a:r>
            <a:r>
              <a:rPr lang="cs-CZ" sz="2800" dirty="0" smtClean="0">
                <a:hlinkClick r:id="rId2"/>
              </a:rPr>
              <a:t>nejedle-recepty.blogspot.cz/2012_01_01_archive.html</a:t>
            </a:r>
            <a:endParaRPr lang="cs-CZ" sz="2800" dirty="0" smtClean="0"/>
          </a:p>
          <a:p>
            <a:pPr marL="0" indent="0">
              <a:lnSpc>
                <a:spcPct val="150000"/>
              </a:lnSpc>
              <a:spcBef>
                <a:spcPts val="0"/>
              </a:spcBef>
              <a:buNone/>
            </a:pPr>
            <a:endParaRPr lang="cs-CZ" sz="2800" dirty="0" smtClean="0"/>
          </a:p>
          <a:p>
            <a:pPr>
              <a:lnSpc>
                <a:spcPct val="150000"/>
              </a:lnSpc>
              <a:spcBef>
                <a:spcPts val="0"/>
              </a:spcBef>
            </a:pPr>
            <a:r>
              <a:rPr lang="cs-CZ" sz="2800" dirty="0" smtClean="0"/>
              <a:t> </a:t>
            </a:r>
            <a:r>
              <a:rPr lang="pt-BR" sz="2800" dirty="0" smtClean="0"/>
              <a:t>NEUVEDEN</a:t>
            </a:r>
            <a:r>
              <a:rPr lang="pt-BR" sz="2800" dirty="0"/>
              <a:t>. </a:t>
            </a:r>
            <a:r>
              <a:rPr lang="pt-BR" sz="2800" i="1" dirty="0"/>
              <a:t>Recepto</a:t>
            </a:r>
            <a:r>
              <a:rPr lang="pt-BR" sz="2800" dirty="0"/>
              <a:t> [online]. [cit. 31.10.2013]. Dostupný na WWW: </a:t>
            </a:r>
            <a:r>
              <a:rPr lang="pt-BR" sz="2800" dirty="0">
                <a:hlinkClick r:id="rId3"/>
              </a:rPr>
              <a:t>http://</a:t>
            </a:r>
            <a:r>
              <a:rPr lang="pt-BR" sz="2800" dirty="0" smtClean="0">
                <a:hlinkClick r:id="rId3"/>
              </a:rPr>
              <a:t>recepto.cz/knedlo-zelo-vepro</a:t>
            </a:r>
            <a:endParaRPr lang="cs-CZ" sz="2800" dirty="0" smtClean="0"/>
          </a:p>
          <a:p>
            <a:pPr marL="0" indent="0">
              <a:buNone/>
            </a:pPr>
            <a:r>
              <a:rPr lang="pt-BR" dirty="0" smtClean="0"/>
              <a:t> </a:t>
            </a:r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82547888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207</TotalTime>
  <Words>306</Words>
  <Application>Microsoft Office PowerPoint</Application>
  <PresentationFormat>Předvádění na obrazovce (4:3)</PresentationFormat>
  <Paragraphs>66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Prezentace aplikace PowerPoint</vt:lpstr>
      <vt:lpstr>Prezentace aplikace PowerPoint</vt:lpstr>
      <vt:lpstr>SCHWEINEFLEISCH</vt:lpstr>
      <vt:lpstr>Gerichte aus Schweinefleisch</vt:lpstr>
      <vt:lpstr>Přiřaďte k číslům správné názvy</vt:lpstr>
      <vt:lpstr>Lösung (řešení)</vt:lpstr>
      <vt:lpstr>Najděte ukryté německé výrazy (pokrmy z vepřového masa) </vt:lpstr>
      <vt:lpstr>Lösung (řešení)</vt:lpstr>
      <vt:lpstr>Prezentace aplikace PowerPoint</vt:lpstr>
      <vt:lpstr>Lösung (řešení)</vt:lpstr>
      <vt:lpstr>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SCHWEINEFLEISCH</dc:title>
  <dc:creator>Lenka</dc:creator>
  <cp:lastModifiedBy>Lenka</cp:lastModifiedBy>
  <cp:revision>17</cp:revision>
  <dcterms:created xsi:type="dcterms:W3CDTF">2013-08-28T15:02:53Z</dcterms:created>
  <dcterms:modified xsi:type="dcterms:W3CDTF">2013-11-04T16:16:36Z</dcterms:modified>
</cp:coreProperties>
</file>