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65" r:id="rId6"/>
    <p:sldId id="258" r:id="rId7"/>
    <p:sldId id="260" r:id="rId8"/>
    <p:sldId id="262" r:id="rId9"/>
    <p:sldId id="263" r:id="rId10"/>
    <p:sldId id="264" r:id="rId11"/>
    <p:sldId id="259" r:id="rId12"/>
    <p:sldId id="26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4F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435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47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332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735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512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199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22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245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718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21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961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24EDFE-62DA-4B1A-BD88-C5E4ED2A4D49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C21D0-F8B9-4CF3-9491-798C82E53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640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iki.rvp.cz/Kabinet/Obrazky/Speci%C3%A1ln%C3%AD_pedagogika/Komunika%C4%8Dn%C3%AD_tabulky/Va%C5%99en%C3%AD" TargetMode="External"/><Relationship Id="rId2" Type="http://schemas.openxmlformats.org/officeDocument/2006/relationships/hyperlink" Target="http://wiki.rvp.cz/Kabinet/ZRuzne/Komunika%C4%8Dn%C3%AD_tabulky/Sloves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768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36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NJ_139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Odborná  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terminologie (slovesa)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69525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5"/>
            <a:ext cx="7774632" cy="1755626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ODBORNÁ TERMINOLOGIE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886200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SLOVESA</a:t>
            </a:r>
            <a:endParaRPr lang="cs-CZ" sz="3600" i="1" dirty="0"/>
          </a:p>
        </p:txBody>
      </p:sp>
      <p:pic>
        <p:nvPicPr>
          <p:cNvPr id="1029" name="Picture 5" descr="C:\Documents and Settings\ucitel\Local Settings\Temporary Internet Files\Content.IE5\6EPMNYYF\MC900347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24" y="404664"/>
            <a:ext cx="1163117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citel\Local Settings\Temporary Internet Files\Content.IE5\VXOVOHIE\MC900347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896" y="404664"/>
            <a:ext cx="1818742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citel\Local Settings\Temporary Internet Files\Content.IE5\IS6H5LFZ\MC9002975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1359713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citel\Local Settings\Temporary Internet Files\Content.IE5\PRRD8SKH\MC900347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789" y="4657659"/>
            <a:ext cx="130484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ucitel\Local Settings\Temporary Internet Files\Content.IE5\IS6H5LFZ\MC900347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97152"/>
            <a:ext cx="1492301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869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3672408" cy="526297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kochen</a:t>
            </a:r>
            <a:r>
              <a:rPr lang="cs-CZ" sz="2800" dirty="0" smtClean="0"/>
              <a:t>	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/>
              <a:t>b</a:t>
            </a:r>
            <a:r>
              <a:rPr lang="cs-CZ" sz="2800" dirty="0" err="1" smtClean="0"/>
              <a:t>acken</a:t>
            </a:r>
            <a:r>
              <a:rPr lang="cs-CZ" sz="2400" dirty="0" smtClean="0"/>
              <a:t> </a:t>
            </a:r>
            <a:r>
              <a:rPr lang="cs-CZ" sz="2000" dirty="0" smtClean="0"/>
              <a:t>(in der </a:t>
            </a:r>
            <a:r>
              <a:rPr lang="cs-CZ" sz="2000" dirty="0" err="1" smtClean="0"/>
              <a:t>Backröhre</a:t>
            </a:r>
            <a:r>
              <a:rPr lang="cs-CZ" sz="2000" dirty="0" smtClean="0"/>
              <a:t>)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rühren</a:t>
            </a:r>
            <a:endParaRPr lang="cs-CZ" sz="28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schälen</a:t>
            </a:r>
            <a:endParaRPr lang="cs-CZ" sz="28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braten</a:t>
            </a:r>
            <a:r>
              <a:rPr lang="cs-CZ" sz="2400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auf</a:t>
            </a:r>
            <a:r>
              <a:rPr lang="cs-CZ" sz="2000" dirty="0" smtClean="0"/>
              <a:t> </a:t>
            </a:r>
            <a:r>
              <a:rPr lang="cs-CZ" sz="2000" dirty="0" err="1" smtClean="0"/>
              <a:t>Rost</a:t>
            </a:r>
            <a:r>
              <a:rPr lang="cs-CZ" sz="2000" dirty="0" smtClean="0"/>
              <a:t>,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Spie</a:t>
            </a:r>
            <a:r>
              <a:rPr lang="el-GR" sz="2000" dirty="0" smtClean="0"/>
              <a:t>β</a:t>
            </a:r>
            <a:r>
              <a:rPr lang="cs-CZ" sz="2000" dirty="0" smtClean="0"/>
              <a:t>)</a:t>
            </a:r>
            <a:endParaRPr lang="cs-CZ" sz="2400" dirty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verfeinern</a:t>
            </a:r>
            <a:endParaRPr lang="cs-CZ" sz="28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kurz </a:t>
            </a:r>
            <a:r>
              <a:rPr lang="cs-CZ" sz="2800" dirty="0" err="1" smtClean="0"/>
              <a:t>anbraten</a:t>
            </a:r>
            <a:r>
              <a:rPr lang="cs-CZ" sz="2800" dirty="0" smtClean="0"/>
              <a:t> 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ziehen</a:t>
            </a:r>
            <a:r>
              <a:rPr lang="cs-CZ" sz="2800" dirty="0" smtClean="0"/>
              <a:t> </a:t>
            </a:r>
            <a:r>
              <a:rPr lang="cs-CZ" sz="2800" dirty="0" err="1" smtClean="0"/>
              <a:t>lassen</a:t>
            </a:r>
            <a:r>
              <a:rPr lang="cs-CZ" sz="2800" dirty="0" smtClean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99991" y="764704"/>
            <a:ext cx="3997487" cy="52629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vařit</a:t>
            </a:r>
            <a:r>
              <a:rPr lang="cs-CZ" sz="2400" i="1" dirty="0" smtClean="0"/>
              <a:t>	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péct</a:t>
            </a:r>
            <a:r>
              <a:rPr lang="cs-CZ" sz="2400" i="1" dirty="0" smtClean="0"/>
              <a:t> </a:t>
            </a:r>
            <a:r>
              <a:rPr lang="cs-CZ" sz="2000" i="1" dirty="0" smtClean="0"/>
              <a:t>( v troubě)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míchat, mísit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(o)loupat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péct</a:t>
            </a:r>
            <a:r>
              <a:rPr lang="cs-CZ" sz="2400" i="1" dirty="0" smtClean="0"/>
              <a:t> </a:t>
            </a:r>
            <a:r>
              <a:rPr lang="cs-CZ" sz="2000" i="1" dirty="0" smtClean="0"/>
              <a:t>(na roštu, rožni)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zjemnit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i="1" dirty="0" smtClean="0"/>
              <a:t>rychle opéct na prudkém ohni nechat dojít</a:t>
            </a:r>
          </a:p>
        </p:txBody>
      </p:sp>
    </p:spTree>
    <p:extLst>
      <p:ext uri="{BB962C8B-B14F-4D97-AF65-F5344CB8AC3E}">
        <p14:creationId xmlns:p14="http://schemas.microsoft.com/office/powerpoint/2010/main" val="2248699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952244"/>
            <a:ext cx="3024336" cy="526297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dünsten</a:t>
            </a:r>
            <a:r>
              <a:rPr lang="cs-CZ" sz="2800" dirty="0" smtClean="0"/>
              <a:t>, </a:t>
            </a:r>
            <a:r>
              <a:rPr lang="cs-CZ" sz="2800" dirty="0" err="1" smtClean="0"/>
              <a:t>dämpfen</a:t>
            </a:r>
            <a:endParaRPr lang="cs-CZ" sz="2800" dirty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/>
              <a:t>füllen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klopfen</a:t>
            </a:r>
            <a:endParaRPr lang="cs-CZ" sz="2800" dirty="0" smtClean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/>
              <a:t>servieren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err="1"/>
              <a:t>würzen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err="1"/>
              <a:t>abschmecken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err="1"/>
              <a:t>zufügen</a:t>
            </a:r>
            <a:endParaRPr lang="cs-CZ" sz="2800" dirty="0"/>
          </a:p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bestreichen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004048" y="929174"/>
            <a:ext cx="3024336" cy="52629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dusit 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plnit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(na)klepat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servírovat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kořenit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ochucovat, ochutit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přidat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potřít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4913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5256584" cy="526297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dirty="0" err="1" smtClean="0"/>
              <a:t>garnieren</a:t>
            </a:r>
            <a:r>
              <a:rPr lang="cs-CZ" sz="2400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Tomaten</a:t>
            </a:r>
            <a:r>
              <a:rPr lang="cs-CZ" sz="2000" dirty="0" smtClean="0"/>
              <a:t>, </a:t>
            </a:r>
            <a:r>
              <a:rPr lang="cs-CZ" sz="2000" dirty="0" err="1" smtClean="0"/>
              <a:t>Petersilie</a:t>
            </a:r>
            <a:r>
              <a:rPr lang="cs-CZ" sz="2000" dirty="0" smtClean="0"/>
              <a:t>)</a:t>
            </a: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scheiden</a:t>
            </a:r>
            <a:r>
              <a:rPr lang="cs-CZ" sz="2800" dirty="0" smtClean="0"/>
              <a:t> </a:t>
            </a:r>
            <a:r>
              <a:rPr lang="cs-CZ" sz="2000" dirty="0"/>
              <a:t>(in </a:t>
            </a:r>
            <a:r>
              <a:rPr lang="cs-CZ" sz="2000" dirty="0" err="1"/>
              <a:t>Scheiben</a:t>
            </a:r>
            <a:r>
              <a:rPr lang="cs-CZ" sz="2000" dirty="0"/>
              <a:t>, in </a:t>
            </a:r>
            <a:r>
              <a:rPr lang="cs-CZ" sz="2000" dirty="0" err="1"/>
              <a:t>Streifen</a:t>
            </a:r>
            <a:r>
              <a:rPr lang="cs-CZ" sz="2000" dirty="0"/>
              <a:t>, in </a:t>
            </a:r>
            <a:r>
              <a:rPr lang="cs-CZ" sz="2000" dirty="0" err="1"/>
              <a:t>Würfel</a:t>
            </a:r>
            <a:r>
              <a:rPr lang="cs-CZ" sz="2000" dirty="0"/>
              <a:t>)</a:t>
            </a:r>
          </a:p>
          <a:p>
            <a:pPr>
              <a:lnSpc>
                <a:spcPct val="150000"/>
              </a:lnSpc>
            </a:pPr>
            <a:r>
              <a:rPr lang="cs-CZ" sz="2800" dirty="0" err="1"/>
              <a:t>s</a:t>
            </a:r>
            <a:r>
              <a:rPr lang="cs-CZ" sz="2800" dirty="0" err="1" smtClean="0"/>
              <a:t>alzen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zusammenrollen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in </a:t>
            </a:r>
            <a:r>
              <a:rPr lang="cs-CZ" sz="2000" dirty="0" err="1" smtClean="0"/>
              <a:t>Mehl</a:t>
            </a:r>
            <a:r>
              <a:rPr lang="cs-CZ" sz="2000" dirty="0" smtClean="0"/>
              <a:t>, </a:t>
            </a:r>
            <a:r>
              <a:rPr lang="cs-CZ" sz="2000" dirty="0" err="1" smtClean="0"/>
              <a:t>Ei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Semmelbröseln</a:t>
            </a:r>
            <a:r>
              <a:rPr lang="cs-CZ" sz="2000" dirty="0" smtClean="0"/>
              <a:t> </a:t>
            </a:r>
            <a:r>
              <a:rPr lang="cs-CZ" sz="2800" dirty="0" err="1" smtClean="0"/>
              <a:t>wenden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räuchern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rösten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grillen</a:t>
            </a: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228184" y="678809"/>
            <a:ext cx="2480142" cy="52629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zdobit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krájet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solit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(za)rolovat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obalit, obalovat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udit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smažit, pražit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800" dirty="0" smtClean="0"/>
              <a:t>grilovat</a:t>
            </a:r>
          </a:p>
        </p:txBody>
      </p:sp>
    </p:spTree>
    <p:extLst>
      <p:ext uri="{BB962C8B-B14F-4D97-AF65-F5344CB8AC3E}">
        <p14:creationId xmlns:p14="http://schemas.microsoft.com/office/powerpoint/2010/main" val="1988172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00" y="255116"/>
            <a:ext cx="159067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8" y="1700808"/>
            <a:ext cx="14573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859" y="404663"/>
            <a:ext cx="1166325" cy="1062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8" y="3525321"/>
            <a:ext cx="151447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53" y="3302852"/>
            <a:ext cx="15335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53" y="1748433"/>
            <a:ext cx="1409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C:\Users\Lenka\AppData\Local\Microsoft\Windows\Temporary Internet Files\Content.IE5\YF178EVK\MC9000787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299" y="4883133"/>
            <a:ext cx="1428043" cy="158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XJQBL7J3\MM90028301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8" y="5200043"/>
            <a:ext cx="1485769" cy="148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51629" y="400744"/>
            <a:ext cx="51571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Spojte slovesa s obrázky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6230" y="1077157"/>
            <a:ext cx="270793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err="1" smtClean="0"/>
              <a:t>schneiden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salzen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servieren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backen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grillen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kochen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schälen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/>
              <a:t>rühren</a:t>
            </a:r>
            <a:endParaRPr lang="cs-CZ" sz="2800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72996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00" y="255116"/>
            <a:ext cx="159067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8" y="1700808"/>
            <a:ext cx="14573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859" y="404663"/>
            <a:ext cx="1166325" cy="1062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8" y="3525321"/>
            <a:ext cx="151447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53" y="3302852"/>
            <a:ext cx="15335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53" y="1748433"/>
            <a:ext cx="1409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C:\Users\Lenka\AppData\Local\Microsoft\Windows\Temporary Internet Files\Content.IE5\YF178EVK\MC9000787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299" y="4883133"/>
            <a:ext cx="1428043" cy="1581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nka\AppData\Local\Microsoft\Windows\Temporary Internet Files\Content.IE5\XJQBL7J3\MM900283013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8" y="5200043"/>
            <a:ext cx="1485769" cy="148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400744"/>
            <a:ext cx="51571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Lösung</a:t>
            </a:r>
            <a:r>
              <a:rPr lang="cs-CZ" sz="44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6230" y="1077157"/>
            <a:ext cx="270793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err="1" smtClean="0"/>
              <a:t>schneiden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salzen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servieren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backen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grillen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kochen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schälen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err="1"/>
              <a:t>rühren</a:t>
            </a:r>
            <a:endParaRPr lang="cs-CZ" sz="2800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794375" y="1077157"/>
            <a:ext cx="2345577" cy="235184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1547664" y="2708920"/>
            <a:ext cx="2629574" cy="199232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1547664" y="4354977"/>
            <a:ext cx="2629575" cy="16416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547664" y="2780928"/>
            <a:ext cx="2448273" cy="316199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292081" y="1340768"/>
            <a:ext cx="2160239" cy="403244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245078" y="4100277"/>
            <a:ext cx="1963781" cy="184265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245078" y="2132856"/>
            <a:ext cx="2052675" cy="6011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508104" y="1467643"/>
            <a:ext cx="1789649" cy="223743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831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passt</a:t>
            </a:r>
            <a:r>
              <a:rPr lang="cs-CZ" b="1" dirty="0" smtClean="0"/>
              <a:t> </a:t>
            </a:r>
            <a:r>
              <a:rPr lang="cs-CZ" b="1" dirty="0" err="1" smtClean="0"/>
              <a:t>zusammen</a:t>
            </a:r>
            <a:r>
              <a:rPr lang="cs-CZ" b="1" dirty="0" smtClean="0"/>
              <a:t>? </a:t>
            </a:r>
            <a:r>
              <a:rPr lang="cs-CZ" b="1" dirty="0" err="1" smtClean="0"/>
              <a:t>Ergänzen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8500" y="1693257"/>
            <a:ext cx="8496944" cy="1015663"/>
          </a:xfrm>
          <a:prstGeom prst="rect">
            <a:avLst/>
          </a:prstGeom>
          <a:solidFill>
            <a:srgbClr val="CA4F4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Wsser</a:t>
            </a:r>
            <a:r>
              <a:rPr lang="cs-CZ" sz="2000" b="1" dirty="0"/>
              <a:t> </a:t>
            </a:r>
            <a:r>
              <a:rPr lang="cs-CZ" sz="2000" b="1" dirty="0" smtClean="0"/>
              <a:t>    </a:t>
            </a:r>
            <a:r>
              <a:rPr lang="cs-CZ" sz="2000" b="1" dirty="0" err="1" smtClean="0"/>
              <a:t>Wurstbrot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Suppe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Kartoffeln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Eier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Marmelade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Salat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Käsebrot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Milch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Kuchen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Tee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Kotelett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Gemüse</a:t>
            </a:r>
            <a:r>
              <a:rPr lang="cs-CZ" sz="2000" b="1" dirty="0" smtClean="0"/>
              <a:t>   </a:t>
            </a:r>
            <a:r>
              <a:rPr lang="cs-CZ" sz="2000" b="1" dirty="0" err="1" smtClean="0"/>
              <a:t>Kaffee</a:t>
            </a:r>
            <a:r>
              <a:rPr lang="cs-CZ" sz="2000" b="1" dirty="0" smtClean="0"/>
              <a:t>     Steak     </a:t>
            </a:r>
            <a:r>
              <a:rPr lang="cs-CZ" sz="2000" b="1" dirty="0" err="1" smtClean="0"/>
              <a:t>Fleisch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Fisch</a:t>
            </a:r>
            <a:r>
              <a:rPr lang="cs-CZ" sz="2000" b="1" dirty="0" smtClean="0"/>
              <a:t>     </a:t>
            </a:r>
            <a:r>
              <a:rPr lang="cs-CZ" sz="2000" b="1" dirty="0" err="1" smtClean="0"/>
              <a:t>Hänchen</a:t>
            </a:r>
            <a:r>
              <a:rPr lang="cs-CZ" sz="2000" b="1" dirty="0" smtClean="0"/>
              <a:t>   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79" y="3356992"/>
            <a:ext cx="8911457" cy="3312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7103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 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61" y="2151276"/>
            <a:ext cx="8638338" cy="3293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1372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Definitionen</a:t>
            </a:r>
            <a:r>
              <a:rPr lang="cs-CZ" b="1" dirty="0" smtClean="0"/>
              <a:t> </a:t>
            </a:r>
            <a:r>
              <a:rPr lang="cs-CZ" sz="3200" i="1" dirty="0" smtClean="0"/>
              <a:t>(O které sloveso jde?)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6552728" cy="496855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A</a:t>
            </a:r>
            <a:r>
              <a:rPr lang="cs-CZ" sz="3100" dirty="0"/>
              <a:t> </a:t>
            </a:r>
            <a:r>
              <a:rPr lang="cs-CZ" sz="3100" dirty="0" smtClean="0"/>
              <a:t>   </a:t>
            </a:r>
            <a:r>
              <a:rPr lang="cs-CZ" sz="3100" dirty="0" err="1" smtClean="0"/>
              <a:t>Über</a:t>
            </a:r>
            <a:r>
              <a:rPr lang="cs-CZ" sz="3100" dirty="0" smtClean="0"/>
              <a:t> </a:t>
            </a:r>
            <a:r>
              <a:rPr lang="cs-CZ" sz="3100" dirty="0" err="1" smtClean="0"/>
              <a:t>kochendes</a:t>
            </a:r>
            <a:r>
              <a:rPr lang="cs-CZ" sz="3100" dirty="0" smtClean="0"/>
              <a:t> </a:t>
            </a:r>
            <a:r>
              <a:rPr lang="cs-CZ" sz="3100" dirty="0" err="1" smtClean="0"/>
              <a:t>Wasser</a:t>
            </a:r>
            <a:r>
              <a:rPr lang="cs-CZ" sz="3100" dirty="0" smtClean="0"/>
              <a:t> </a:t>
            </a:r>
            <a:r>
              <a:rPr lang="cs-CZ" sz="3100" dirty="0" err="1" smtClean="0"/>
              <a:t>stellen</a:t>
            </a:r>
            <a:r>
              <a:rPr lang="cs-CZ" sz="3100" dirty="0" smtClean="0"/>
              <a:t>, um es </a:t>
            </a:r>
            <a:r>
              <a:rPr lang="cs-CZ" sz="3100" dirty="0" err="1" smtClean="0"/>
              <a:t>im</a:t>
            </a:r>
            <a:r>
              <a:rPr lang="cs-CZ" sz="3100" dirty="0" smtClean="0"/>
              <a:t> </a:t>
            </a:r>
            <a:r>
              <a:rPr lang="cs-CZ" sz="3100" dirty="0" err="1" smtClean="0"/>
              <a:t>Dampf</a:t>
            </a:r>
            <a:r>
              <a:rPr lang="cs-CZ" sz="3100" dirty="0" smtClean="0"/>
              <a:t> </a:t>
            </a:r>
            <a:r>
              <a:rPr lang="cs-CZ" sz="3100" dirty="0" err="1" smtClean="0"/>
              <a:t>zu</a:t>
            </a:r>
            <a:r>
              <a:rPr lang="cs-CZ" sz="3100" dirty="0" smtClean="0"/>
              <a:t> </a:t>
            </a:r>
            <a:r>
              <a:rPr lang="cs-CZ" sz="3100" dirty="0" err="1" smtClean="0"/>
              <a:t>garen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B</a:t>
            </a:r>
            <a:r>
              <a:rPr lang="cs-CZ" sz="3100" dirty="0" smtClean="0"/>
              <a:t>    </a:t>
            </a:r>
            <a:r>
              <a:rPr lang="cs-CZ" sz="3100" dirty="0" err="1" smtClean="0"/>
              <a:t>Eine</a:t>
            </a:r>
            <a:r>
              <a:rPr lang="cs-CZ" sz="3100" dirty="0" smtClean="0"/>
              <a:t> </a:t>
            </a:r>
            <a:r>
              <a:rPr lang="cs-CZ" sz="3100" dirty="0" err="1" smtClean="0"/>
              <a:t>Flüssigkeit</a:t>
            </a:r>
            <a:r>
              <a:rPr lang="cs-CZ" sz="3100" dirty="0" smtClean="0"/>
              <a:t> </a:t>
            </a:r>
            <a:r>
              <a:rPr lang="cs-CZ" sz="3100" dirty="0" err="1" smtClean="0"/>
              <a:t>erhitzen</a:t>
            </a:r>
            <a:r>
              <a:rPr lang="cs-CZ" sz="3100" dirty="0" smtClean="0"/>
              <a:t>, bis </a:t>
            </a:r>
            <a:r>
              <a:rPr lang="cs-CZ" sz="3100" dirty="0" err="1" smtClean="0"/>
              <a:t>sie</a:t>
            </a:r>
            <a:r>
              <a:rPr lang="cs-CZ" sz="3100" dirty="0" smtClean="0"/>
              <a:t> </a:t>
            </a:r>
            <a:r>
              <a:rPr lang="cs-CZ" sz="3100" dirty="0" err="1" smtClean="0"/>
              <a:t>sprudelt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C</a:t>
            </a:r>
            <a:r>
              <a:rPr lang="cs-CZ" sz="3100" dirty="0" smtClean="0"/>
              <a:t>    In </a:t>
            </a:r>
            <a:r>
              <a:rPr lang="cs-CZ" sz="3100" dirty="0" err="1" smtClean="0"/>
              <a:t>hei</a:t>
            </a:r>
            <a:r>
              <a:rPr lang="el-GR" sz="3100" dirty="0" smtClean="0"/>
              <a:t>β</a:t>
            </a:r>
            <a:r>
              <a:rPr lang="cs-CZ" sz="3100" dirty="0" err="1" smtClean="0"/>
              <a:t>em</a:t>
            </a:r>
            <a:r>
              <a:rPr lang="cs-CZ" sz="3100" dirty="0" smtClean="0"/>
              <a:t> </a:t>
            </a:r>
            <a:r>
              <a:rPr lang="cs-CZ" sz="3100" dirty="0" err="1" smtClean="0"/>
              <a:t>Fett</a:t>
            </a:r>
            <a:r>
              <a:rPr lang="cs-CZ" sz="3100" dirty="0" smtClean="0"/>
              <a:t> oder </a:t>
            </a:r>
            <a:r>
              <a:rPr lang="cs-CZ" sz="3100" dirty="0" err="1" smtClean="0"/>
              <a:t>Öl</a:t>
            </a:r>
            <a:r>
              <a:rPr lang="cs-CZ" sz="3100" dirty="0" smtClean="0"/>
              <a:t> in der </a:t>
            </a:r>
            <a:r>
              <a:rPr lang="cs-CZ" sz="3100" dirty="0" err="1" smtClean="0"/>
              <a:t>Pfanne</a:t>
            </a:r>
            <a:r>
              <a:rPr lang="cs-CZ" sz="3100" dirty="0" smtClean="0"/>
              <a:t> </a:t>
            </a:r>
            <a:r>
              <a:rPr lang="cs-CZ" sz="3100" dirty="0" err="1" smtClean="0"/>
              <a:t>garen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D   </a:t>
            </a:r>
            <a:r>
              <a:rPr lang="cs-CZ" sz="3100" dirty="0" smtClean="0"/>
              <a:t> </a:t>
            </a:r>
            <a:r>
              <a:rPr lang="cs-CZ" sz="3100" dirty="0" err="1" smtClean="0"/>
              <a:t>Brot</a:t>
            </a:r>
            <a:r>
              <a:rPr lang="cs-CZ" sz="3100" dirty="0" smtClean="0"/>
              <a:t>, </a:t>
            </a:r>
            <a:r>
              <a:rPr lang="cs-CZ" sz="3100" dirty="0" err="1" smtClean="0"/>
              <a:t>Kuchen</a:t>
            </a:r>
            <a:r>
              <a:rPr lang="cs-CZ" sz="3100" dirty="0" smtClean="0"/>
              <a:t>, </a:t>
            </a:r>
            <a:r>
              <a:rPr lang="cs-CZ" sz="3100" dirty="0" err="1" smtClean="0"/>
              <a:t>Kartoffeln</a:t>
            </a:r>
            <a:r>
              <a:rPr lang="cs-CZ" sz="3100" dirty="0" smtClean="0"/>
              <a:t> </a:t>
            </a:r>
            <a:r>
              <a:rPr lang="cs-CZ" sz="3100" dirty="0" err="1" smtClean="0"/>
              <a:t>usw</a:t>
            </a:r>
            <a:r>
              <a:rPr lang="cs-CZ" sz="3100" dirty="0" smtClean="0"/>
              <a:t>. </a:t>
            </a:r>
            <a:r>
              <a:rPr lang="cs-CZ" sz="3100" dirty="0" err="1" smtClean="0"/>
              <a:t>im</a:t>
            </a:r>
            <a:r>
              <a:rPr lang="cs-CZ" sz="3100" dirty="0" smtClean="0"/>
              <a:t> </a:t>
            </a:r>
            <a:r>
              <a:rPr lang="cs-CZ" sz="3100" dirty="0" err="1" smtClean="0"/>
              <a:t>Ofen</a:t>
            </a:r>
            <a:r>
              <a:rPr lang="cs-CZ" sz="3100" dirty="0" smtClean="0"/>
              <a:t> </a:t>
            </a:r>
            <a:r>
              <a:rPr lang="cs-CZ" sz="3100" dirty="0" err="1" smtClean="0"/>
              <a:t>zubereiten</a:t>
            </a:r>
            <a:r>
              <a:rPr lang="cs-CZ" sz="3100" dirty="0" smtClean="0"/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E</a:t>
            </a:r>
            <a:r>
              <a:rPr lang="cs-CZ" sz="3100" dirty="0" smtClean="0"/>
              <a:t>    </a:t>
            </a:r>
            <a:r>
              <a:rPr lang="cs-CZ" sz="3100" dirty="0" err="1" smtClean="0"/>
              <a:t>Schnell</a:t>
            </a:r>
            <a:r>
              <a:rPr lang="cs-CZ" sz="3100" dirty="0" smtClean="0"/>
              <a:t> in </a:t>
            </a:r>
            <a:r>
              <a:rPr lang="cs-CZ" sz="3100" dirty="0" err="1" smtClean="0"/>
              <a:t>wenig</a:t>
            </a:r>
            <a:r>
              <a:rPr lang="cs-CZ" sz="3100" dirty="0" smtClean="0"/>
              <a:t> </a:t>
            </a:r>
            <a:r>
              <a:rPr lang="cs-CZ" sz="3100" dirty="0" err="1" smtClean="0"/>
              <a:t>Öl</a:t>
            </a:r>
            <a:r>
              <a:rPr lang="cs-CZ" sz="3100" dirty="0" smtClean="0"/>
              <a:t> </a:t>
            </a:r>
            <a:r>
              <a:rPr lang="cs-CZ" sz="3100" dirty="0" err="1" smtClean="0"/>
              <a:t>garen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F</a:t>
            </a:r>
            <a:r>
              <a:rPr lang="cs-CZ" sz="3100" dirty="0" smtClean="0"/>
              <a:t>    </a:t>
            </a:r>
            <a:r>
              <a:rPr lang="cs-CZ" sz="3100" dirty="0" err="1" smtClean="0"/>
              <a:t>Auf</a:t>
            </a:r>
            <a:r>
              <a:rPr lang="cs-CZ" sz="3100" dirty="0" smtClean="0"/>
              <a:t> </a:t>
            </a:r>
            <a:r>
              <a:rPr lang="cs-CZ" sz="3100" dirty="0" err="1" smtClean="0"/>
              <a:t>einem</a:t>
            </a:r>
            <a:r>
              <a:rPr lang="cs-CZ" sz="3100" dirty="0" smtClean="0"/>
              <a:t> </a:t>
            </a:r>
            <a:r>
              <a:rPr lang="cs-CZ" sz="3100" dirty="0" err="1" smtClean="0"/>
              <a:t>Spie</a:t>
            </a:r>
            <a:r>
              <a:rPr lang="el-GR" sz="3100" dirty="0" smtClean="0"/>
              <a:t>β</a:t>
            </a:r>
            <a:r>
              <a:rPr lang="cs-CZ" sz="3100" dirty="0" smtClean="0"/>
              <a:t> oder </a:t>
            </a:r>
            <a:r>
              <a:rPr lang="cs-CZ" sz="3100" dirty="0" err="1" smtClean="0"/>
              <a:t>einem</a:t>
            </a:r>
            <a:r>
              <a:rPr lang="cs-CZ" sz="3100" dirty="0" smtClean="0"/>
              <a:t> </a:t>
            </a:r>
            <a:r>
              <a:rPr lang="cs-CZ" sz="3100" dirty="0" err="1" smtClean="0"/>
              <a:t>Grillrost</a:t>
            </a:r>
            <a:r>
              <a:rPr lang="cs-CZ" sz="3100" dirty="0" smtClean="0"/>
              <a:t> </a:t>
            </a:r>
            <a:r>
              <a:rPr lang="cs-CZ" sz="3100" dirty="0" err="1" smtClean="0"/>
              <a:t>über</a:t>
            </a:r>
            <a:r>
              <a:rPr lang="cs-CZ" sz="3100" dirty="0" smtClean="0"/>
              <a:t> </a:t>
            </a:r>
            <a:r>
              <a:rPr lang="cs-CZ" sz="3100" dirty="0" err="1" smtClean="0"/>
              <a:t>einer</a:t>
            </a:r>
            <a:r>
              <a:rPr lang="cs-CZ" sz="3100" dirty="0" smtClean="0"/>
              <a:t> </a:t>
            </a:r>
            <a:r>
              <a:rPr lang="cs-CZ" sz="3100" dirty="0" err="1" smtClean="0"/>
              <a:t>sehr</a:t>
            </a:r>
            <a:r>
              <a:rPr lang="cs-CZ" sz="3100" dirty="0" smtClean="0"/>
              <a:t> </a:t>
            </a:r>
            <a:r>
              <a:rPr lang="cs-CZ" sz="3100" dirty="0" err="1" smtClean="0"/>
              <a:t>hei</a:t>
            </a:r>
            <a:r>
              <a:rPr lang="el-GR" sz="3100" dirty="0" smtClean="0"/>
              <a:t>β</a:t>
            </a:r>
            <a:r>
              <a:rPr lang="cs-CZ" sz="3100" dirty="0" smtClean="0"/>
              <a:t>en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dirty="0"/>
              <a:t> </a:t>
            </a:r>
            <a:r>
              <a:rPr lang="cs-CZ" sz="3100" dirty="0" smtClean="0"/>
              <a:t>     </a:t>
            </a:r>
            <a:r>
              <a:rPr lang="cs-CZ" sz="3100" dirty="0" err="1" smtClean="0"/>
              <a:t>Wärmequelle</a:t>
            </a:r>
            <a:r>
              <a:rPr lang="cs-CZ" sz="3100" dirty="0" smtClean="0"/>
              <a:t>  </a:t>
            </a:r>
            <a:r>
              <a:rPr lang="cs-CZ" sz="3100" dirty="0" err="1" smtClean="0"/>
              <a:t>zubereiten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G</a:t>
            </a:r>
            <a:r>
              <a:rPr lang="cs-CZ" sz="3100" dirty="0" smtClean="0"/>
              <a:t>    </a:t>
            </a:r>
            <a:r>
              <a:rPr lang="cs-CZ" sz="3100" dirty="0" err="1" smtClean="0"/>
              <a:t>Fleisch</a:t>
            </a:r>
            <a:r>
              <a:rPr lang="cs-CZ" sz="3100" dirty="0" smtClean="0"/>
              <a:t> oder </a:t>
            </a:r>
            <a:r>
              <a:rPr lang="cs-CZ" sz="3100" dirty="0" err="1" smtClean="0"/>
              <a:t>Gemüse</a:t>
            </a:r>
            <a:r>
              <a:rPr lang="cs-CZ" sz="3100" dirty="0" smtClean="0"/>
              <a:t> </a:t>
            </a:r>
            <a:r>
              <a:rPr lang="cs-CZ" sz="3100" dirty="0" err="1" smtClean="0"/>
              <a:t>bei</a:t>
            </a:r>
            <a:r>
              <a:rPr lang="cs-CZ" sz="3100" dirty="0" smtClean="0"/>
              <a:t> </a:t>
            </a:r>
            <a:r>
              <a:rPr lang="cs-CZ" sz="3100" dirty="0" err="1" smtClean="0"/>
              <a:t>hohen</a:t>
            </a:r>
            <a:r>
              <a:rPr lang="cs-CZ" sz="3100" dirty="0" smtClean="0"/>
              <a:t> </a:t>
            </a:r>
            <a:r>
              <a:rPr lang="cs-CZ" sz="3100" dirty="0" err="1" smtClean="0"/>
              <a:t>Temperaturen</a:t>
            </a:r>
            <a:r>
              <a:rPr lang="cs-CZ" sz="3100" dirty="0" smtClean="0"/>
              <a:t> ohne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dirty="0"/>
              <a:t> </a:t>
            </a:r>
            <a:r>
              <a:rPr lang="cs-CZ" sz="3100" dirty="0" smtClean="0"/>
              <a:t>      </a:t>
            </a:r>
            <a:r>
              <a:rPr lang="cs-CZ" sz="3100" dirty="0" err="1" smtClean="0"/>
              <a:t>Flüssigkeit</a:t>
            </a:r>
            <a:r>
              <a:rPr lang="cs-CZ" sz="3100" dirty="0" smtClean="0"/>
              <a:t> </a:t>
            </a:r>
            <a:r>
              <a:rPr lang="cs-CZ" sz="3100" dirty="0" err="1" smtClean="0"/>
              <a:t>erhitzen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H</a:t>
            </a:r>
            <a:r>
              <a:rPr lang="cs-CZ" sz="3100" dirty="0" smtClean="0"/>
              <a:t>    In </a:t>
            </a:r>
            <a:r>
              <a:rPr lang="cs-CZ" sz="3100" dirty="0" err="1" smtClean="0"/>
              <a:t>Wasser</a:t>
            </a:r>
            <a:r>
              <a:rPr lang="cs-CZ" sz="3100" dirty="0" smtClean="0"/>
              <a:t> </a:t>
            </a:r>
            <a:r>
              <a:rPr lang="cs-CZ" sz="3100" dirty="0" err="1" smtClean="0"/>
              <a:t>knapp</a:t>
            </a:r>
            <a:r>
              <a:rPr lang="cs-CZ" sz="3100" dirty="0" smtClean="0"/>
              <a:t> </a:t>
            </a:r>
            <a:r>
              <a:rPr lang="cs-CZ" sz="3100" dirty="0" err="1" smtClean="0"/>
              <a:t>unter</a:t>
            </a:r>
            <a:r>
              <a:rPr lang="cs-CZ" sz="3100" dirty="0" smtClean="0"/>
              <a:t> dem </a:t>
            </a:r>
            <a:r>
              <a:rPr lang="cs-CZ" sz="3100" dirty="0" err="1" smtClean="0"/>
              <a:t>Siedepunkt</a:t>
            </a:r>
            <a:r>
              <a:rPr lang="cs-CZ" sz="3100" dirty="0" smtClean="0"/>
              <a:t> </a:t>
            </a:r>
            <a:r>
              <a:rPr lang="cs-CZ" sz="3100" dirty="0" err="1" smtClean="0"/>
              <a:t>garen</a:t>
            </a:r>
            <a:r>
              <a:rPr lang="cs-CZ" sz="3100" dirty="0" smtClean="0"/>
              <a:t>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100" b="1" dirty="0" smtClean="0"/>
              <a:t>I</a:t>
            </a:r>
            <a:r>
              <a:rPr lang="cs-CZ" sz="3100" dirty="0" smtClean="0"/>
              <a:t>     </a:t>
            </a:r>
            <a:r>
              <a:rPr lang="cs-CZ" sz="3100" dirty="0" err="1" smtClean="0"/>
              <a:t>Fisch</a:t>
            </a:r>
            <a:r>
              <a:rPr lang="cs-CZ" sz="3100" dirty="0" smtClean="0"/>
              <a:t>, </a:t>
            </a:r>
            <a:r>
              <a:rPr lang="cs-CZ" sz="3100" dirty="0" err="1" smtClean="0"/>
              <a:t>Fleisch</a:t>
            </a:r>
            <a:r>
              <a:rPr lang="cs-CZ" sz="3100" dirty="0" smtClean="0"/>
              <a:t> oder </a:t>
            </a:r>
            <a:r>
              <a:rPr lang="cs-CZ" sz="3100" dirty="0" err="1" smtClean="0"/>
              <a:t>Gemüse</a:t>
            </a:r>
            <a:r>
              <a:rPr lang="cs-CZ" sz="3100" dirty="0" smtClean="0"/>
              <a:t> in </a:t>
            </a:r>
            <a:r>
              <a:rPr lang="cs-CZ" sz="3100" dirty="0" err="1" smtClean="0"/>
              <a:t>etwas</a:t>
            </a:r>
            <a:r>
              <a:rPr lang="cs-CZ" sz="3100" dirty="0" smtClean="0"/>
              <a:t> </a:t>
            </a:r>
            <a:r>
              <a:rPr lang="cs-CZ" sz="3100" dirty="0" err="1" smtClean="0"/>
              <a:t>Flüssigkeit</a:t>
            </a:r>
            <a:r>
              <a:rPr lang="cs-CZ" sz="3100" dirty="0" smtClean="0"/>
              <a:t> </a:t>
            </a:r>
            <a:r>
              <a:rPr lang="cs-CZ" sz="3100" dirty="0" err="1" smtClean="0"/>
              <a:t>garen</a:t>
            </a:r>
            <a:r>
              <a:rPr lang="cs-CZ" sz="3100" dirty="0" smtClean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1556792"/>
            <a:ext cx="1872208" cy="424731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1 </a:t>
            </a:r>
            <a:r>
              <a:rPr lang="cs-CZ" sz="2000" dirty="0" err="1" smtClean="0"/>
              <a:t>kochen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2 </a:t>
            </a:r>
            <a:r>
              <a:rPr lang="cs-CZ" sz="2000" dirty="0" err="1" smtClean="0"/>
              <a:t>dämpfen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3 </a:t>
            </a:r>
            <a:r>
              <a:rPr lang="cs-CZ" sz="2000" dirty="0" err="1" smtClean="0"/>
              <a:t>braten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4 </a:t>
            </a:r>
            <a:r>
              <a:rPr lang="cs-CZ" sz="2000" dirty="0" err="1" smtClean="0"/>
              <a:t>rösten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5 </a:t>
            </a:r>
            <a:r>
              <a:rPr lang="cs-CZ" sz="2000" dirty="0" err="1" smtClean="0"/>
              <a:t>gillen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6 kurz </a:t>
            </a:r>
            <a:r>
              <a:rPr lang="cs-CZ" sz="2000" dirty="0" err="1" smtClean="0"/>
              <a:t>anbraten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7 </a:t>
            </a:r>
            <a:r>
              <a:rPr lang="cs-CZ" sz="2000" dirty="0" err="1" smtClean="0"/>
              <a:t>backen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8 </a:t>
            </a:r>
            <a:r>
              <a:rPr lang="cs-CZ" sz="2000" dirty="0" err="1" smtClean="0"/>
              <a:t>ziehen</a:t>
            </a:r>
            <a:r>
              <a:rPr lang="cs-CZ" sz="2000" dirty="0" smtClean="0"/>
              <a:t> </a:t>
            </a:r>
            <a:r>
              <a:rPr lang="cs-CZ" sz="2000" dirty="0" err="1" smtClean="0"/>
              <a:t>lassen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9 </a:t>
            </a:r>
            <a:r>
              <a:rPr lang="cs-CZ" sz="2000" dirty="0" err="1" smtClean="0"/>
              <a:t>dünsten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3685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196752"/>
            <a:ext cx="1152128" cy="5472608"/>
          </a:xfrm>
          <a:solidFill>
            <a:srgbClr val="FF0000"/>
          </a:solidFill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A</a:t>
            </a:r>
            <a:r>
              <a:rPr lang="cs-CZ" sz="2200" dirty="0"/>
              <a:t> </a:t>
            </a:r>
            <a:r>
              <a:rPr lang="cs-CZ" sz="2200" dirty="0" smtClean="0"/>
              <a:t>   2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B</a:t>
            </a:r>
            <a:r>
              <a:rPr lang="cs-CZ" sz="2200" dirty="0" smtClean="0"/>
              <a:t>    1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C</a:t>
            </a:r>
            <a:r>
              <a:rPr lang="cs-CZ" sz="2200" dirty="0" smtClean="0"/>
              <a:t>    3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D   </a:t>
            </a:r>
            <a:r>
              <a:rPr lang="cs-CZ" sz="2200" dirty="0" smtClean="0"/>
              <a:t> 7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E</a:t>
            </a:r>
            <a:r>
              <a:rPr lang="cs-CZ" sz="2200" dirty="0" smtClean="0"/>
              <a:t>    6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F</a:t>
            </a:r>
            <a:r>
              <a:rPr lang="cs-CZ" sz="2200" dirty="0" smtClean="0"/>
              <a:t>    5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G</a:t>
            </a:r>
            <a:r>
              <a:rPr lang="cs-CZ" sz="2200" dirty="0" smtClean="0"/>
              <a:t>    9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H</a:t>
            </a:r>
            <a:r>
              <a:rPr lang="cs-CZ" sz="2200" dirty="0" smtClean="0"/>
              <a:t>    8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200" b="1" dirty="0" smtClean="0"/>
              <a:t>I</a:t>
            </a:r>
            <a:r>
              <a:rPr lang="cs-CZ" sz="2200" dirty="0" smtClean="0"/>
              <a:t>     4</a:t>
            </a:r>
          </a:p>
        </p:txBody>
      </p:sp>
    </p:spTree>
    <p:extLst>
      <p:ext uri="{BB962C8B-B14F-4D97-AF65-F5344CB8AC3E}">
        <p14:creationId xmlns:p14="http://schemas.microsoft.com/office/powerpoint/2010/main" val="1696733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sz="2800" dirty="0"/>
              <a:t>DEANE, Neil. </a:t>
            </a:r>
            <a:r>
              <a:rPr lang="de-DE" sz="2800" i="1" dirty="0"/>
              <a:t>Deutsch für deinen Job - Gastronomie</a:t>
            </a:r>
            <a:r>
              <a:rPr lang="de-DE" sz="2800" dirty="0"/>
              <a:t>. Plzeň: </a:t>
            </a:r>
            <a:r>
              <a:rPr lang="de-DE" sz="2800" dirty="0" err="1"/>
              <a:t>Fraus</a:t>
            </a:r>
            <a:r>
              <a:rPr lang="de-DE" sz="2800" dirty="0"/>
              <a:t>, 2010, ISBN </a:t>
            </a:r>
            <a:r>
              <a:rPr lang="de-DE" sz="2800" dirty="0" smtClean="0"/>
              <a:t>978-80-7238-919-3</a:t>
            </a:r>
            <a:r>
              <a:rPr lang="cs-CZ" sz="2800" dirty="0" smtClean="0"/>
              <a:t>.</a:t>
            </a:r>
            <a:r>
              <a:rPr lang="de-DE" sz="2800" dirty="0" smtClean="0"/>
              <a:t> </a:t>
            </a:r>
            <a:endParaRPr lang="cs-CZ" sz="2800" dirty="0" smtClean="0"/>
          </a:p>
          <a:p>
            <a:r>
              <a:rPr lang="cs-CZ" sz="2800" dirty="0"/>
              <a:t>AUFDERSTRA</a:t>
            </a:r>
            <a:r>
              <a:rPr lang="el-GR" sz="2800" dirty="0"/>
              <a:t>Β</a:t>
            </a:r>
            <a:r>
              <a:rPr lang="cs-CZ" sz="2800" dirty="0"/>
              <a:t>E, </a:t>
            </a:r>
            <a:r>
              <a:rPr lang="cs-CZ" sz="2800" dirty="0" err="1"/>
              <a:t>Hartmunt</a:t>
            </a:r>
            <a:r>
              <a:rPr lang="cs-CZ" sz="2800" dirty="0"/>
              <a:t> a kol. </a:t>
            </a:r>
            <a:r>
              <a:rPr lang="cs-CZ" sz="2800" i="1" dirty="0" err="1"/>
              <a:t>Themen</a:t>
            </a:r>
            <a:r>
              <a:rPr lang="cs-CZ" sz="2800" i="1" dirty="0"/>
              <a:t> - </a:t>
            </a:r>
            <a:r>
              <a:rPr lang="cs-CZ" sz="2800" i="1" dirty="0" err="1"/>
              <a:t>Arbeitsbuch</a:t>
            </a:r>
            <a:r>
              <a:rPr lang="cs-CZ" sz="2800" i="1" dirty="0"/>
              <a:t> 1</a:t>
            </a:r>
            <a:r>
              <a:rPr lang="cs-CZ" sz="2800" dirty="0"/>
              <a:t>. Praha: Státní pedagogické nakladatelství, 1991, ISBN </a:t>
            </a:r>
            <a:r>
              <a:rPr lang="cs-CZ" sz="2800" dirty="0" smtClean="0"/>
              <a:t>80-04-55052-5</a:t>
            </a:r>
            <a:endParaRPr lang="cs-CZ" sz="2800" dirty="0" smtClean="0"/>
          </a:p>
          <a:p>
            <a:r>
              <a:rPr lang="cs-CZ" sz="2800" dirty="0"/>
              <a:t>NEUVEDEN. </a:t>
            </a:r>
            <a:r>
              <a:rPr lang="cs-CZ" sz="2800" i="1" dirty="0"/>
              <a:t>Metodický portál RVP</a:t>
            </a:r>
            <a:r>
              <a:rPr lang="cs-CZ" sz="2800" dirty="0"/>
              <a:t> [online]. [cit. 31.10.2013]. Dostupný na </a:t>
            </a:r>
            <a:r>
              <a:rPr lang="cs-CZ" sz="2800" dirty="0" smtClean="0"/>
              <a:t>WWW: </a:t>
            </a: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wiki.rvp.cz/Kabinet%2FZRuzne%2FKomunika%C4%8Dn%C3%AD_tabulky%2FSlovesa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wiki.rvp.cz/Kabinet%2FObrazky%2FSpeci%C3%A1ln%C3%AD_pedagogika%2FKomunika%C4%8Dn%C3%AD_tabulky%2FVa%C5%99en%C3%AD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0883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456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ODBORNÁ TERMINOLOGIE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Was passt zusammen? Ergänzen Sie.</vt:lpstr>
      <vt:lpstr>Lösung (řešení) </vt:lpstr>
      <vt:lpstr>Definitionen (O které sloveso jde?)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Lenka</dc:creator>
  <cp:lastModifiedBy>Lenka</cp:lastModifiedBy>
  <cp:revision>39</cp:revision>
  <dcterms:created xsi:type="dcterms:W3CDTF">2013-08-17T00:24:10Z</dcterms:created>
  <dcterms:modified xsi:type="dcterms:W3CDTF">2013-12-02T18:49:31Z</dcterms:modified>
</cp:coreProperties>
</file>