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57" r:id="rId5"/>
    <p:sldId id="265" r:id="rId6"/>
    <p:sldId id="266" r:id="rId7"/>
    <p:sldId id="258" r:id="rId8"/>
    <p:sldId id="260" r:id="rId9"/>
    <p:sldId id="259" r:id="rId10"/>
    <p:sldId id="261" r:id="rId11"/>
    <p:sldId id="262" r:id="rId12"/>
    <p:sldId id="263" r:id="rId13"/>
    <p:sldId id="267" r:id="rId14"/>
    <p:sldId id="271" r:id="rId15"/>
    <p:sldId id="268" r:id="rId16"/>
    <p:sldId id="273" r:id="rId17"/>
    <p:sldId id="276" r:id="rId18"/>
    <p:sldId id="277" r:id="rId19"/>
    <p:sldId id="264" r:id="rId20"/>
    <p:sldId id="274" r:id="rId21"/>
    <p:sldId id="278" r:id="rId22"/>
    <p:sldId id="279" r:id="rId23"/>
    <p:sldId id="275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CDB9-AA99-4583-BBB6-732E846A559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895D-79AA-4F47-A8B2-3EEE07F76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8706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CDB9-AA99-4583-BBB6-732E846A559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895D-79AA-4F47-A8B2-3EEE07F76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753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CDB9-AA99-4583-BBB6-732E846A559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895D-79AA-4F47-A8B2-3EEE07F76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317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CDB9-AA99-4583-BBB6-732E846A559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895D-79AA-4F47-A8B2-3EEE07F76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293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CDB9-AA99-4583-BBB6-732E846A559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895D-79AA-4F47-A8B2-3EEE07F76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243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CDB9-AA99-4583-BBB6-732E846A559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895D-79AA-4F47-A8B2-3EEE07F76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9017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CDB9-AA99-4583-BBB6-732E846A559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895D-79AA-4F47-A8B2-3EEE07F76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606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CDB9-AA99-4583-BBB6-732E846A559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895D-79AA-4F47-A8B2-3EEE07F76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33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CDB9-AA99-4583-BBB6-732E846A559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895D-79AA-4F47-A8B2-3EEE07F76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170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CDB9-AA99-4583-BBB6-732E846A559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895D-79AA-4F47-A8B2-3EEE07F76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885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CDB9-AA99-4583-BBB6-732E846A559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2895D-79AA-4F47-A8B2-3EEE07F76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654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B7CDB9-AA99-4583-BBB6-732E846A559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D2895D-79AA-4F47-A8B2-3EEE07F76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914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6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3933825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2640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NJ_143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/>
              <a:t>Německá gramatika</a:t>
            </a:r>
          </a:p>
          <a:p>
            <a:pPr>
              <a:buFontTx/>
              <a:buNone/>
            </a:pPr>
            <a:r>
              <a:rPr lang="cs-CZ" sz="1800" b="1" dirty="0" smtClean="0"/>
              <a:t>Předmět</a:t>
            </a:r>
            <a:r>
              <a:rPr lang="cs-CZ" sz="1800" b="1" dirty="0" smtClean="0"/>
              <a:t>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květen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 Časování pravidelných sloves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v přítomném čase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89632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72816"/>
            <a:ext cx="7772400" cy="1971650"/>
          </a:xfrm>
        </p:spPr>
        <p:txBody>
          <a:bodyPr>
            <a:normAutofit/>
          </a:bodyPr>
          <a:lstStyle/>
          <a:p>
            <a:r>
              <a:rPr lang="cs-CZ" b="1" dirty="0" smtClean="0"/>
              <a:t>DIE </a:t>
            </a:r>
            <a:r>
              <a:rPr lang="cs-CZ" b="1" smtClean="0"/>
              <a:t>KONJUGATION DER REGELMÄSSIGEN VERBEN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4077072"/>
            <a:ext cx="55446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i="1" dirty="0"/>
              <a:t>Časování pravidelných sloves v přítomném čase</a:t>
            </a:r>
            <a:br>
              <a:rPr lang="cs-CZ" sz="3600" i="1" dirty="0"/>
            </a:br>
            <a:endParaRPr lang="cs-CZ" sz="3600" i="1" dirty="0"/>
          </a:p>
        </p:txBody>
      </p:sp>
    </p:spTree>
    <p:extLst>
      <p:ext uri="{BB962C8B-B14F-4D97-AF65-F5344CB8AC3E}">
        <p14:creationId xmlns:p14="http://schemas.microsoft.com/office/powerpoint/2010/main" val="1784078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91264" cy="6120680"/>
          </a:xfrm>
        </p:spPr>
        <p:txBody>
          <a:bodyPr>
            <a:noAutofit/>
          </a:bodyPr>
          <a:lstStyle/>
          <a:p>
            <a:r>
              <a:rPr lang="cs-CZ" dirty="0" smtClean="0"/>
              <a:t>infinitiv je základní tvar slovesa, v tomto tvaru ho najdeme ve slovníku</a:t>
            </a:r>
          </a:p>
          <a:p>
            <a:r>
              <a:rPr lang="cs-CZ" dirty="0" smtClean="0"/>
              <a:t>infinitiv je převážně </a:t>
            </a:r>
            <a:r>
              <a:rPr lang="cs-CZ" dirty="0"/>
              <a:t>zakončen na </a:t>
            </a:r>
            <a:r>
              <a:rPr lang="cs-CZ" b="1" dirty="0"/>
              <a:t>– </a:t>
            </a:r>
            <a:r>
              <a:rPr lang="cs-CZ" b="1" dirty="0" smtClean="0"/>
              <a:t>en, </a:t>
            </a:r>
            <a:r>
              <a:rPr lang="cs-CZ" dirty="0" smtClean="0"/>
              <a:t>jen málo často </a:t>
            </a:r>
            <a:r>
              <a:rPr lang="cs-CZ" dirty="0"/>
              <a:t>na </a:t>
            </a:r>
            <a:r>
              <a:rPr lang="cs-CZ" b="1" dirty="0"/>
              <a:t>– </a:t>
            </a:r>
            <a:r>
              <a:rPr lang="cs-CZ" b="1" dirty="0" smtClean="0"/>
              <a:t>n</a:t>
            </a:r>
          </a:p>
          <a:p>
            <a:r>
              <a:rPr lang="cs-CZ" dirty="0"/>
              <a:t>p</a:t>
            </a:r>
            <a:r>
              <a:rPr lang="cs-CZ" dirty="0" smtClean="0"/>
              <a:t>o odtržení </a:t>
            </a:r>
            <a:r>
              <a:rPr lang="cs-CZ" dirty="0"/>
              <a:t>infinitivní koncovky získáme slovesný </a:t>
            </a:r>
            <a:r>
              <a:rPr lang="cs-CZ" dirty="0" smtClean="0"/>
              <a:t>kmen</a:t>
            </a:r>
          </a:p>
          <a:p>
            <a:r>
              <a:rPr lang="cs-CZ" dirty="0"/>
              <a:t>s</a:t>
            </a:r>
            <a:r>
              <a:rPr lang="cs-CZ" dirty="0" smtClean="0"/>
              <a:t>lovesné </a:t>
            </a:r>
            <a:r>
              <a:rPr lang="cs-CZ" dirty="0"/>
              <a:t>tvary se pro jednotlivé osoby tvoří spojením slovesného kmene s osobními </a:t>
            </a:r>
            <a:r>
              <a:rPr lang="cs-CZ" dirty="0" smtClean="0"/>
              <a:t>koncovkami</a:t>
            </a:r>
          </a:p>
          <a:p>
            <a:r>
              <a:rPr lang="cs-CZ" dirty="0" smtClean="0"/>
              <a:t>na </a:t>
            </a:r>
            <a:r>
              <a:rPr lang="cs-CZ" dirty="0"/>
              <a:t>rozdíl od češtiny jsou součástí slovesného kmene také osobní </a:t>
            </a:r>
            <a:r>
              <a:rPr lang="cs-CZ" dirty="0" smtClean="0"/>
              <a:t>zájmena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5546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535" y="2461984"/>
            <a:ext cx="1726169" cy="194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488236"/>
            <a:ext cx="2817803" cy="18376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255" y="2480387"/>
            <a:ext cx="3880715" cy="2120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1547664" y="3548664"/>
            <a:ext cx="360040" cy="16836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4761511" y="3548664"/>
            <a:ext cx="360040" cy="16836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8147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05143"/>
            <a:ext cx="3228975" cy="246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24193"/>
            <a:ext cx="3190875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7664" y="4725144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většina sloves</a:t>
            </a:r>
            <a:endParaRPr lang="cs-CZ" sz="20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35536" y="4698179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slovesa jejichž kmen končí na </a:t>
            </a:r>
            <a:r>
              <a:rPr lang="cs-CZ" sz="2000" b="1" i="1" dirty="0" smtClean="0"/>
              <a:t>-t, -d </a:t>
            </a:r>
            <a:r>
              <a:rPr lang="cs-CZ" sz="2000" i="1" dirty="0" smtClean="0"/>
              <a:t>nebo </a:t>
            </a:r>
            <a:r>
              <a:rPr lang="cs-CZ" sz="2000" b="1" i="1" dirty="0" smtClean="0"/>
              <a:t>-m, -n</a:t>
            </a:r>
            <a:endParaRPr lang="cs-CZ" sz="2000" b="1" i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520" y="476672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Přehled koncovek pro jednotlivé osoby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6805512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465389" y="260648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machen = </a:t>
            </a:r>
            <a:r>
              <a:rPr lang="cs-CZ" sz="3600" i="1" dirty="0" smtClean="0"/>
              <a:t>dělat</a:t>
            </a:r>
            <a:endParaRPr lang="cs-CZ" sz="36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95025" y="352980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/>
              <a:t>(</a:t>
            </a:r>
            <a:r>
              <a:rPr lang="cs-CZ" sz="2400" i="1" dirty="0" smtClean="0"/>
              <a:t>slovesný </a:t>
            </a:r>
            <a:r>
              <a:rPr lang="cs-CZ" sz="2400" i="1" dirty="0"/>
              <a:t>kmen = </a:t>
            </a:r>
            <a:r>
              <a:rPr lang="cs-CZ" sz="2400" i="1" dirty="0" smtClean="0"/>
              <a:t>mach-) </a:t>
            </a:r>
            <a:endParaRPr lang="cs-CZ" sz="24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4744" y="138371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 číslo</a:t>
            </a:r>
            <a:endParaRPr lang="cs-CZ" sz="2800" b="1" dirty="0"/>
          </a:p>
        </p:txBody>
      </p:sp>
      <p:sp>
        <p:nvSpPr>
          <p:cNvPr id="11" name="Text Box 9"/>
          <p:cNvSpPr txBox="1">
            <a:spLocks noChangeArrowheads="1"/>
          </p:cNvSpPr>
          <p:nvPr/>
        </p:nvSpPr>
        <p:spPr bwMode="auto">
          <a:xfrm>
            <a:off x="539552" y="2060848"/>
            <a:ext cx="3202201" cy="39604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ich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mach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cs typeface="Arial" pitchFamily="34" charset="0"/>
              </a:rPr>
              <a:t>-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e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                           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du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mach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cs typeface="Arial" pitchFamily="34" charset="0"/>
              </a:rPr>
              <a:t>-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st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er</a:t>
            </a:r>
            <a:endParaRPr kumimoji="0" lang="cs-CZ" altLang="cs-CZ" sz="400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sie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</a:t>
            </a:r>
            <a:r>
              <a:rPr kumimoji="0" lang="cs-CZ" altLang="cs-CZ" sz="4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mach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cs typeface="Arial" pitchFamily="34" charset="0"/>
              </a:rPr>
              <a:t>-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t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es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AutoShape 10"/>
          <p:cNvSpPr>
            <a:spLocks/>
          </p:cNvSpPr>
          <p:nvPr/>
        </p:nvSpPr>
        <p:spPr bwMode="auto">
          <a:xfrm>
            <a:off x="1187624" y="3917477"/>
            <a:ext cx="279747" cy="1595637"/>
          </a:xfrm>
          <a:prstGeom prst="rightBrace">
            <a:avLst>
              <a:gd name="adj1" fmla="val 94005"/>
              <a:gd name="adj2" fmla="val 50000"/>
            </a:avLst>
          </a:prstGeom>
          <a:noFill/>
          <a:ln w="317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Text Box 11"/>
          <p:cNvSpPr txBox="1">
            <a:spLocks noChangeArrowheads="1"/>
          </p:cNvSpPr>
          <p:nvPr/>
        </p:nvSpPr>
        <p:spPr bwMode="auto">
          <a:xfrm>
            <a:off x="5073901" y="2060848"/>
            <a:ext cx="2810467" cy="39604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dělám</a:t>
            </a:r>
            <a:r>
              <a:rPr kumimoji="0" lang="cs-CZ" altLang="cs-CZ" sz="36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                           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děláš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on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ona    dělá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ono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AutoShape 10"/>
          <p:cNvSpPr>
            <a:spLocks/>
          </p:cNvSpPr>
          <p:nvPr/>
        </p:nvSpPr>
        <p:spPr bwMode="auto">
          <a:xfrm>
            <a:off x="5868145" y="3717032"/>
            <a:ext cx="317868" cy="1512168"/>
          </a:xfrm>
          <a:prstGeom prst="rightBrace">
            <a:avLst>
              <a:gd name="adj1" fmla="val 94005"/>
              <a:gd name="adj2" fmla="val 50000"/>
            </a:avLst>
          </a:prstGeom>
          <a:noFill/>
          <a:ln w="317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744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683568" y="2276872"/>
            <a:ext cx="3024336" cy="28803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wir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mach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cs typeface="Arial" pitchFamily="34" charset="0"/>
              </a:rPr>
              <a:t>-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en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                           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ihr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mach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cs typeface="Arial" pitchFamily="34" charset="0"/>
              </a:rPr>
              <a:t>-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t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sie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mach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cs typeface="Arial" pitchFamily="34" charset="0"/>
              </a:rPr>
              <a:t>-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en</a:t>
            </a:r>
          </a:p>
          <a:p>
            <a:pPr fontAlgn="base">
              <a:spcBef>
                <a:spcPct val="0"/>
              </a:spcBef>
              <a:spcAft>
                <a:spcPts val="1000"/>
              </a:spcAft>
            </a:pPr>
            <a:r>
              <a:rPr lang="cs-CZ" altLang="cs-CZ" sz="4000" dirty="0" err="1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ie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mach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cs typeface="Arial" pitchFamily="34" charset="0"/>
              </a:rPr>
              <a:t>-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en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5580112" y="2276872"/>
            <a:ext cx="2448272" cy="28803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děláme</a:t>
            </a:r>
            <a:endParaRPr kumimoji="0" lang="cs-CZ" alt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děláte</a:t>
            </a:r>
            <a:endParaRPr kumimoji="0" lang="cs-CZ" alt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dělají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4000" i="1" dirty="0" smtClean="0">
                <a:latin typeface="Calibri" pitchFamily="34" charset="0"/>
                <a:cs typeface="Arial" pitchFamily="34" charset="0"/>
              </a:rPr>
              <a:t>děláte</a:t>
            </a:r>
            <a:endParaRPr kumimoji="0" lang="cs-CZ" alt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9770" y="836712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 číslo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0652903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363272" cy="6336704"/>
          </a:xfrm>
        </p:spPr>
        <p:txBody>
          <a:bodyPr>
            <a:normAutofit/>
          </a:bodyPr>
          <a:lstStyle/>
          <a:p>
            <a:r>
              <a:rPr lang="cs-CZ" sz="2800" dirty="0"/>
              <a:t>k</a:t>
            </a:r>
            <a:r>
              <a:rPr lang="cs-CZ" sz="2800" dirty="0" smtClean="0"/>
              <a:t>ončí-li kmen na </a:t>
            </a:r>
            <a:r>
              <a:rPr lang="cs-CZ" sz="2800" b="1" dirty="0" smtClean="0"/>
              <a:t>-t</a:t>
            </a:r>
            <a:r>
              <a:rPr lang="cs-CZ" sz="2800" dirty="0" smtClean="0"/>
              <a:t>, </a:t>
            </a:r>
            <a:r>
              <a:rPr lang="cs-CZ" sz="2800" b="1" dirty="0" smtClean="0"/>
              <a:t>-d</a:t>
            </a:r>
            <a:r>
              <a:rPr lang="cs-CZ" sz="2800" dirty="0" smtClean="0"/>
              <a:t>  nebo na některé skupiny souhlásek s </a:t>
            </a:r>
            <a:r>
              <a:rPr lang="cs-CZ" sz="2800" b="1" dirty="0" smtClean="0"/>
              <a:t>-n</a:t>
            </a:r>
            <a:r>
              <a:rPr lang="cs-CZ" sz="2800" dirty="0" smtClean="0"/>
              <a:t>, </a:t>
            </a:r>
            <a:r>
              <a:rPr lang="cs-CZ" sz="2800" b="1" dirty="0" smtClean="0"/>
              <a:t>-m</a:t>
            </a:r>
            <a:r>
              <a:rPr lang="cs-CZ" sz="2800" dirty="0" smtClean="0"/>
              <a:t>, vkládá se pro lepší výslovnost mezi kmen a koncovku ve 2. a 3. osobě čísla jednotného a v 2. osobě čísla množného hláska </a:t>
            </a:r>
            <a:r>
              <a:rPr lang="cs-CZ" sz="2800" b="1" dirty="0" smtClean="0"/>
              <a:t>-e-</a:t>
            </a:r>
            <a:endParaRPr lang="cs-CZ" sz="2800" b="1" dirty="0"/>
          </a:p>
        </p:txBody>
      </p:sp>
      <p:sp>
        <p:nvSpPr>
          <p:cNvPr id="4" name="Text Box 9"/>
          <p:cNvSpPr txBox="1">
            <a:spLocks noChangeArrowheads="1"/>
          </p:cNvSpPr>
          <p:nvPr/>
        </p:nvSpPr>
        <p:spPr bwMode="auto">
          <a:xfrm>
            <a:off x="512911" y="2852936"/>
            <a:ext cx="3202201" cy="37444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ich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arbeit</a:t>
            </a:r>
            <a:r>
              <a:rPr lang="cs-CZ" altLang="cs-CZ" sz="4000" dirty="0" err="1">
                <a:latin typeface="Times New Roman" pitchFamily="18" charset="0"/>
                <a:cs typeface="Arial" pitchFamily="34" charset="0"/>
              </a:rPr>
              <a:t>e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                           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du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arbeit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cs typeface="Arial" pitchFamily="34" charset="0"/>
              </a:rPr>
              <a:t>-e-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cs typeface="Arial" pitchFamily="34" charset="0"/>
              </a:rPr>
              <a:t>st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er</a:t>
            </a:r>
            <a:endParaRPr kumimoji="0" lang="cs-CZ" altLang="cs-CZ" sz="400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sie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</a:t>
            </a:r>
            <a:r>
              <a:rPr lang="cs-CZ" altLang="cs-CZ" sz="4000" dirty="0" err="1" smtClean="0">
                <a:latin typeface="Calibri" pitchFamily="34" charset="0"/>
                <a:cs typeface="Arial" pitchFamily="34" charset="0"/>
              </a:rPr>
              <a:t>arbeit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cs typeface="Arial" pitchFamily="34" charset="0"/>
              </a:rPr>
              <a:t>-</a:t>
            </a:r>
            <a:r>
              <a:rPr lang="cs-CZ" altLang="cs-CZ" sz="4000" b="1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e-</a:t>
            </a:r>
            <a:r>
              <a:rPr lang="cs-CZ" altLang="cs-CZ" sz="4000" b="1" dirty="0" smtClean="0">
                <a:latin typeface="Calibri" pitchFamily="34" charset="0"/>
                <a:cs typeface="Arial" pitchFamily="34" charset="0"/>
              </a:rPr>
              <a:t>t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es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 Box 11"/>
          <p:cNvSpPr txBox="1">
            <a:spLocks noChangeArrowheads="1"/>
          </p:cNvSpPr>
          <p:nvPr/>
        </p:nvSpPr>
        <p:spPr bwMode="auto">
          <a:xfrm>
            <a:off x="4897791" y="2852936"/>
            <a:ext cx="2810467" cy="37444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3600" i="1" dirty="0" smtClean="0">
                <a:latin typeface="Calibri" pitchFamily="34" charset="0"/>
                <a:cs typeface="Arial" pitchFamily="34" charset="0"/>
              </a:rPr>
              <a:t>pracuji</a:t>
            </a:r>
            <a:r>
              <a:rPr kumimoji="0" lang="cs-CZ" altLang="cs-CZ" sz="36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                           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3600" i="1" dirty="0" smtClean="0">
                <a:latin typeface="Calibri" pitchFamily="34" charset="0"/>
                <a:cs typeface="Arial" pitchFamily="34" charset="0"/>
              </a:rPr>
              <a:t>pracuješ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on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ona    pracuje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ono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AutoShape 10"/>
          <p:cNvSpPr>
            <a:spLocks/>
          </p:cNvSpPr>
          <p:nvPr/>
        </p:nvSpPr>
        <p:spPr bwMode="auto">
          <a:xfrm>
            <a:off x="1047749" y="4388086"/>
            <a:ext cx="279747" cy="1595637"/>
          </a:xfrm>
          <a:prstGeom prst="rightBrace">
            <a:avLst>
              <a:gd name="adj1" fmla="val 94005"/>
              <a:gd name="adj2" fmla="val 50000"/>
            </a:avLst>
          </a:prstGeom>
          <a:noFill/>
          <a:ln w="317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0"/>
          <p:cNvSpPr>
            <a:spLocks/>
          </p:cNvSpPr>
          <p:nvPr/>
        </p:nvSpPr>
        <p:spPr bwMode="auto">
          <a:xfrm>
            <a:off x="5724128" y="4077072"/>
            <a:ext cx="279747" cy="1595637"/>
          </a:xfrm>
          <a:prstGeom prst="rightBrace">
            <a:avLst>
              <a:gd name="adj1" fmla="val 94005"/>
              <a:gd name="adj2" fmla="val 50000"/>
            </a:avLst>
          </a:prstGeom>
          <a:noFill/>
          <a:ln w="317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12911" y="2353479"/>
            <a:ext cx="35550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např. </a:t>
            </a:r>
            <a:r>
              <a:rPr lang="cs-CZ" sz="2400" b="1" dirty="0" err="1" smtClean="0"/>
              <a:t>arbeiten</a:t>
            </a:r>
            <a:r>
              <a:rPr lang="cs-CZ" sz="2400" b="1" dirty="0" smtClean="0"/>
              <a:t> </a:t>
            </a:r>
            <a:r>
              <a:rPr lang="cs-CZ" sz="2400" i="1" dirty="0" smtClean="0"/>
              <a:t>(pracovat)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40445351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683568" y="2276872"/>
            <a:ext cx="3024336" cy="28803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wir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arbeiten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                           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4000" dirty="0" err="1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i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hr</a:t>
            </a:r>
            <a:r>
              <a:rPr lang="cs-CZ" altLang="cs-CZ" sz="4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altLang="cs-CZ" sz="4000" dirty="0" err="1" smtClean="0">
                <a:latin typeface="Calibri" pitchFamily="34" charset="0"/>
                <a:cs typeface="Arial" pitchFamily="34" charset="0"/>
              </a:rPr>
              <a:t>arbeit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cs typeface="Arial" pitchFamily="34" charset="0"/>
              </a:rPr>
              <a:t>-</a:t>
            </a:r>
            <a:r>
              <a:rPr lang="cs-CZ" altLang="cs-CZ" sz="4000" b="1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e-</a:t>
            </a:r>
            <a:r>
              <a:rPr lang="cs-CZ" altLang="cs-CZ" sz="4000" b="1" dirty="0" smtClean="0">
                <a:latin typeface="Calibri" pitchFamily="34" charset="0"/>
                <a:cs typeface="Arial" pitchFamily="34" charset="0"/>
              </a:rPr>
              <a:t>t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sie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arbeiten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4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Sie</a:t>
            </a:r>
            <a:r>
              <a:rPr lang="cs-CZ" altLang="cs-CZ" sz="4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altLang="cs-CZ" sz="4000" dirty="0" err="1" smtClean="0">
                <a:latin typeface="Calibri" pitchFamily="34" charset="0"/>
                <a:cs typeface="Arial" pitchFamily="34" charset="0"/>
              </a:rPr>
              <a:t>arbeiten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5580112" y="2276872"/>
            <a:ext cx="2448272" cy="28803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4000" i="1" dirty="0" smtClean="0">
                <a:latin typeface="Calibri" pitchFamily="34" charset="0"/>
                <a:cs typeface="Arial" pitchFamily="34" charset="0"/>
              </a:rPr>
              <a:t>pracuje</a:t>
            </a:r>
            <a:r>
              <a:rPr kumimoji="0" lang="cs-CZ" alt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me</a:t>
            </a:r>
            <a:endParaRPr kumimoji="0" lang="cs-CZ" alt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4000" i="1" dirty="0" smtClean="0">
                <a:latin typeface="Calibri" pitchFamily="34" charset="0"/>
                <a:cs typeface="Arial" pitchFamily="34" charset="0"/>
              </a:rPr>
              <a:t>pracujete</a:t>
            </a:r>
            <a:endParaRPr kumimoji="0" lang="cs-CZ" alt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4000" i="1" dirty="0" smtClean="0">
                <a:latin typeface="Calibri" pitchFamily="34" charset="0"/>
                <a:cs typeface="Arial" pitchFamily="34" charset="0"/>
              </a:rPr>
              <a:t>pracují</a:t>
            </a:r>
            <a:endParaRPr kumimoji="0" lang="cs-CZ" alt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4000" i="1" dirty="0" smtClean="0">
                <a:latin typeface="Calibri" pitchFamily="34" charset="0"/>
                <a:cs typeface="Arial" pitchFamily="34" charset="0"/>
              </a:rPr>
              <a:t>pracujete</a:t>
            </a:r>
            <a:endParaRPr kumimoji="0" lang="cs-CZ" alt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9770" y="836712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 číslo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090103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7"/>
            <a:ext cx="8712968" cy="2232248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okud kmen slovesa končí na sykavku (-s, -</a:t>
            </a:r>
            <a:r>
              <a:rPr lang="el-GR" dirty="0" smtClean="0"/>
              <a:t>β</a:t>
            </a:r>
            <a:r>
              <a:rPr lang="cs-CZ" dirty="0" smtClean="0"/>
              <a:t>, -</a:t>
            </a:r>
            <a:r>
              <a:rPr lang="cs-CZ" dirty="0" err="1" smtClean="0"/>
              <a:t>ss</a:t>
            </a:r>
            <a:r>
              <a:rPr lang="cs-CZ" dirty="0" smtClean="0"/>
              <a:t>,  -z, -</a:t>
            </a:r>
            <a:r>
              <a:rPr lang="cs-CZ" dirty="0" err="1" smtClean="0"/>
              <a:t>tz</a:t>
            </a:r>
            <a:r>
              <a:rPr lang="cs-CZ" dirty="0" smtClean="0"/>
              <a:t>), nepřipojuje se ve 2. osobě jednotného čísla s =&gt; 2. a 3. osoba jednotného čísla mají shodný tvar</a:t>
            </a:r>
            <a:endParaRPr lang="cs-CZ" dirty="0"/>
          </a:p>
        </p:txBody>
      </p:sp>
      <p:sp>
        <p:nvSpPr>
          <p:cNvPr id="4" name="Text Box 9"/>
          <p:cNvSpPr txBox="1">
            <a:spLocks noChangeArrowheads="1"/>
          </p:cNvSpPr>
          <p:nvPr/>
        </p:nvSpPr>
        <p:spPr bwMode="auto">
          <a:xfrm>
            <a:off x="512911" y="3068960"/>
            <a:ext cx="3202201" cy="3600400"/>
          </a:xfrm>
          <a:prstGeom prst="rect">
            <a:avLst/>
          </a:prstGeom>
          <a:solidFill>
            <a:srgbClr val="92D05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ich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hei</a:t>
            </a:r>
            <a:r>
              <a:rPr kumimoji="0" lang="el-GR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β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e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                           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du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hei</a:t>
            </a:r>
            <a:r>
              <a:rPr lang="cs-CZ" altLang="cs-CZ" sz="4000" b="1" dirty="0">
                <a:solidFill>
                  <a:srgbClr val="FF0000"/>
                </a:solidFill>
                <a:latin typeface="Times New Roman" pitchFamily="18" charset="0"/>
                <a:cs typeface="Arial" pitchFamily="34" charset="0"/>
              </a:rPr>
              <a:t>β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t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er</a:t>
            </a:r>
            <a:endParaRPr kumimoji="0" lang="cs-CZ" altLang="cs-CZ" sz="400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Calibri" pitchFamily="34" charset="0"/>
              <a:cs typeface="Arial" pitchFamily="34" charset="0"/>
            </a:endParaRPr>
          </a:p>
          <a:p>
            <a:pPr fontAlgn="base">
              <a:spcBef>
                <a:spcPct val="0"/>
              </a:spcBef>
              <a:spcAft>
                <a:spcPts val="1000"/>
              </a:spcAft>
            </a:pPr>
            <a:r>
              <a:rPr kumimoji="0" lang="cs-CZ" altLang="cs-CZ" sz="400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sie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</a:t>
            </a:r>
            <a:r>
              <a:rPr lang="cs-CZ" altLang="cs-CZ" sz="4000" dirty="0" err="1" smtClean="0">
                <a:latin typeface="Calibri" pitchFamily="34" charset="0"/>
                <a:cs typeface="Arial" pitchFamily="34" charset="0"/>
              </a:rPr>
              <a:t>hei</a:t>
            </a:r>
            <a:r>
              <a:rPr lang="cs-CZ" altLang="cs-CZ" sz="4000" b="1" dirty="0" smtClean="0">
                <a:solidFill>
                  <a:srgbClr val="FF0000"/>
                </a:solidFill>
                <a:latin typeface="Times New Roman" pitchFamily="18" charset="0"/>
                <a:cs typeface="Arial" pitchFamily="34" charset="0"/>
              </a:rPr>
              <a:t>β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t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es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 Box 11"/>
          <p:cNvSpPr txBox="1">
            <a:spLocks noChangeArrowheads="1"/>
          </p:cNvSpPr>
          <p:nvPr/>
        </p:nvSpPr>
        <p:spPr bwMode="auto">
          <a:xfrm>
            <a:off x="4905819" y="3068038"/>
            <a:ext cx="3482605" cy="3601322"/>
          </a:xfrm>
          <a:prstGeom prst="rect">
            <a:avLst/>
          </a:prstGeom>
          <a:solidFill>
            <a:srgbClr val="92D05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3600" i="1" dirty="0" smtClean="0">
                <a:latin typeface="Calibri" pitchFamily="34" charset="0"/>
                <a:cs typeface="Arial" pitchFamily="34" charset="0"/>
              </a:rPr>
              <a:t>jmenuji se</a:t>
            </a:r>
            <a:r>
              <a:rPr kumimoji="0" lang="cs-CZ" altLang="cs-CZ" sz="36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                          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3600" i="1" dirty="0" smtClean="0">
                <a:latin typeface="Calibri" pitchFamily="34" charset="0"/>
                <a:cs typeface="Arial" pitchFamily="34" charset="0"/>
              </a:rPr>
              <a:t>jmenuješ se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on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ona    jmenuje se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ono</a:t>
            </a:r>
            <a:endParaRPr kumimoji="0" lang="cs-CZ" altLang="cs-CZ" sz="36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2911" y="2584125"/>
            <a:ext cx="366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např. </a:t>
            </a:r>
            <a:r>
              <a:rPr lang="cs-CZ" sz="2400" b="1" dirty="0" err="1" smtClean="0"/>
              <a:t>hei</a:t>
            </a:r>
            <a:r>
              <a:rPr lang="el-GR" sz="2400" b="1" dirty="0" smtClean="0"/>
              <a:t>β</a:t>
            </a:r>
            <a:r>
              <a:rPr lang="cs-CZ" sz="2400" b="1" dirty="0" smtClean="0"/>
              <a:t>en </a:t>
            </a:r>
            <a:r>
              <a:rPr lang="cs-CZ" sz="2400" i="1" dirty="0" smtClean="0"/>
              <a:t>(jmenovat se)</a:t>
            </a:r>
            <a:endParaRPr lang="cs-CZ" sz="2400" i="1" dirty="0"/>
          </a:p>
        </p:txBody>
      </p:sp>
      <p:sp>
        <p:nvSpPr>
          <p:cNvPr id="7" name="AutoShape 10"/>
          <p:cNvSpPr>
            <a:spLocks/>
          </p:cNvSpPr>
          <p:nvPr/>
        </p:nvSpPr>
        <p:spPr bwMode="auto">
          <a:xfrm>
            <a:off x="1057735" y="4899531"/>
            <a:ext cx="279747" cy="1595637"/>
          </a:xfrm>
          <a:prstGeom prst="rightBrace">
            <a:avLst>
              <a:gd name="adj1" fmla="val 94005"/>
              <a:gd name="adj2" fmla="val 50000"/>
            </a:avLst>
          </a:prstGeom>
          <a:noFill/>
          <a:ln w="317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0"/>
          <p:cNvSpPr>
            <a:spLocks/>
          </p:cNvSpPr>
          <p:nvPr/>
        </p:nvSpPr>
        <p:spPr bwMode="auto">
          <a:xfrm>
            <a:off x="5724128" y="4653136"/>
            <a:ext cx="279747" cy="1595637"/>
          </a:xfrm>
          <a:prstGeom prst="rightBrace">
            <a:avLst>
              <a:gd name="adj1" fmla="val 94005"/>
              <a:gd name="adj2" fmla="val 50000"/>
            </a:avLst>
          </a:prstGeom>
          <a:noFill/>
          <a:ln w="3175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3413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683568" y="2276872"/>
            <a:ext cx="3024336" cy="2880320"/>
          </a:xfrm>
          <a:prstGeom prst="rect">
            <a:avLst/>
          </a:prstGeom>
          <a:solidFill>
            <a:srgbClr val="92D05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wir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hei</a:t>
            </a:r>
            <a:r>
              <a:rPr kumimoji="0" lang="el-GR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β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en</a:t>
            </a:r>
            <a:r>
              <a:rPr kumimoji="0" lang="cs-CZ" alt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                            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ts val="1000"/>
              </a:spcAft>
            </a:pPr>
            <a:r>
              <a:rPr lang="cs-CZ" altLang="cs-CZ" sz="4000" dirty="0" err="1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i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hr</a:t>
            </a:r>
            <a:r>
              <a:rPr lang="cs-CZ" altLang="cs-CZ" sz="4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hei</a:t>
            </a:r>
            <a:r>
              <a:rPr kumimoji="0" lang="el-GR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β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t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ts val="1000"/>
              </a:spcAft>
            </a:pP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cs typeface="Arial" pitchFamily="34" charset="0"/>
              </a:rPr>
              <a:t>sie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hei</a:t>
            </a:r>
            <a:r>
              <a:rPr kumimoji="0" lang="el-GR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β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en</a:t>
            </a:r>
          </a:p>
          <a:p>
            <a:pPr lvl="0" fontAlgn="base">
              <a:spcBef>
                <a:spcPct val="0"/>
              </a:spcBef>
              <a:spcAft>
                <a:spcPts val="1000"/>
              </a:spcAft>
            </a:pPr>
            <a:r>
              <a:rPr lang="cs-CZ" altLang="cs-CZ" sz="4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Sie</a:t>
            </a:r>
            <a:r>
              <a:rPr lang="cs-CZ" altLang="cs-CZ" sz="4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kumimoji="0" lang="cs-CZ" alt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hei</a:t>
            </a:r>
            <a:r>
              <a:rPr kumimoji="0" lang="el-GR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β</a:t>
            </a:r>
            <a:r>
              <a:rPr kumimoji="0" lang="cs-CZ" alt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en</a:t>
            </a:r>
            <a:endParaRPr kumimoji="0" lang="cs-CZ" alt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5004048" y="2276872"/>
            <a:ext cx="3384376" cy="2880320"/>
          </a:xfrm>
          <a:prstGeom prst="rect">
            <a:avLst/>
          </a:prstGeom>
          <a:solidFill>
            <a:srgbClr val="92D05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4000" i="1" dirty="0" smtClean="0">
                <a:latin typeface="Calibri" pitchFamily="34" charset="0"/>
                <a:cs typeface="Arial" pitchFamily="34" charset="0"/>
              </a:rPr>
              <a:t>jmenujeme se</a:t>
            </a:r>
            <a:endParaRPr kumimoji="0" lang="cs-CZ" alt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4000" i="1" dirty="0" smtClean="0">
                <a:latin typeface="Calibri" pitchFamily="34" charset="0"/>
                <a:cs typeface="Arial" pitchFamily="34" charset="0"/>
              </a:rPr>
              <a:t>jmenujete se</a:t>
            </a:r>
            <a:endParaRPr kumimoji="0" lang="cs-CZ" alt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4000" i="1" dirty="0" smtClean="0">
                <a:latin typeface="Calibri" pitchFamily="34" charset="0"/>
                <a:cs typeface="Arial" pitchFamily="34" charset="0"/>
              </a:rPr>
              <a:t>jmenují se</a:t>
            </a:r>
            <a:endParaRPr kumimoji="0" lang="cs-CZ" alt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altLang="cs-CZ" sz="4000" i="1" dirty="0" smtClean="0">
                <a:latin typeface="Calibri" pitchFamily="34" charset="0"/>
                <a:cs typeface="Arial" pitchFamily="34" charset="0"/>
              </a:rPr>
              <a:t>jmenujete se</a:t>
            </a:r>
            <a:endParaRPr kumimoji="0" lang="cs-CZ" altLang="cs-CZ" sz="4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9770" y="836712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 číslo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204782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119" y="805880"/>
            <a:ext cx="8442345" cy="4639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51529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06718"/>
            <a:ext cx="8623173" cy="47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08923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8720"/>
            <a:ext cx="8272842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903367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8720"/>
            <a:ext cx="8272842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1988840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err="1" smtClean="0">
                <a:solidFill>
                  <a:srgbClr val="FF0000"/>
                </a:solidFill>
              </a:rPr>
              <a:t>du</a:t>
            </a:r>
            <a:endParaRPr lang="cs-CZ" sz="3600" i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08375" y="5030719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err="1" smtClean="0">
                <a:solidFill>
                  <a:srgbClr val="FF0000"/>
                </a:solidFill>
              </a:rPr>
              <a:t>du</a:t>
            </a:r>
            <a:endParaRPr lang="cs-CZ" sz="3600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9167" y="2635171"/>
            <a:ext cx="26686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err="1">
                <a:solidFill>
                  <a:srgbClr val="FF0000"/>
                </a:solidFill>
              </a:rPr>
              <a:t>i</a:t>
            </a:r>
            <a:r>
              <a:rPr lang="cs-CZ" sz="3600" i="1" dirty="0" err="1" smtClean="0">
                <a:solidFill>
                  <a:srgbClr val="FF0000"/>
                </a:solidFill>
              </a:rPr>
              <a:t>hr</a:t>
            </a:r>
            <a:r>
              <a:rPr lang="cs-CZ" sz="3600" i="1" dirty="0" smtClean="0">
                <a:solidFill>
                  <a:srgbClr val="FF0000"/>
                </a:solidFill>
              </a:rPr>
              <a:t>, </a:t>
            </a:r>
            <a:r>
              <a:rPr lang="cs-CZ" sz="3600" i="1" dirty="0" err="1" smtClean="0">
                <a:solidFill>
                  <a:srgbClr val="FF0000"/>
                </a:solidFill>
              </a:rPr>
              <a:t>er</a:t>
            </a:r>
            <a:r>
              <a:rPr lang="cs-CZ" sz="3600" i="1" dirty="0" smtClean="0">
                <a:solidFill>
                  <a:srgbClr val="FF0000"/>
                </a:solidFill>
              </a:rPr>
              <a:t>, </a:t>
            </a:r>
            <a:r>
              <a:rPr lang="cs-CZ" sz="3600" i="1" dirty="0" err="1" smtClean="0">
                <a:solidFill>
                  <a:srgbClr val="FF0000"/>
                </a:solidFill>
              </a:rPr>
              <a:t>sie</a:t>
            </a:r>
            <a:r>
              <a:rPr lang="cs-CZ" sz="3600" i="1" dirty="0" smtClean="0">
                <a:solidFill>
                  <a:srgbClr val="FF0000"/>
                </a:solidFill>
              </a:rPr>
              <a:t>, es</a:t>
            </a:r>
            <a:endParaRPr lang="cs-CZ" sz="36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9167" y="3265622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err="1" smtClean="0">
                <a:solidFill>
                  <a:srgbClr val="FF0000"/>
                </a:solidFill>
              </a:rPr>
              <a:t>wir</a:t>
            </a:r>
            <a:r>
              <a:rPr lang="cs-CZ" sz="3600" i="1" dirty="0" smtClean="0">
                <a:solidFill>
                  <a:srgbClr val="FF0000"/>
                </a:solidFill>
              </a:rPr>
              <a:t>, </a:t>
            </a:r>
            <a:r>
              <a:rPr lang="cs-CZ" sz="3600" i="1" dirty="0" err="1" smtClean="0">
                <a:solidFill>
                  <a:srgbClr val="FF0000"/>
                </a:solidFill>
              </a:rPr>
              <a:t>sie</a:t>
            </a:r>
            <a:r>
              <a:rPr lang="cs-CZ" sz="3600" i="1" dirty="0" smtClean="0">
                <a:solidFill>
                  <a:srgbClr val="FF0000"/>
                </a:solidFill>
              </a:rPr>
              <a:t>, </a:t>
            </a:r>
            <a:r>
              <a:rPr lang="cs-CZ" sz="3600" i="1" dirty="0" err="1" smtClean="0">
                <a:solidFill>
                  <a:srgbClr val="FF0000"/>
                </a:solidFill>
              </a:rPr>
              <a:t>Sie</a:t>
            </a:r>
            <a:endParaRPr lang="cs-CZ" sz="3600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5363" y="3789040"/>
            <a:ext cx="26686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err="1">
                <a:solidFill>
                  <a:srgbClr val="FF0000"/>
                </a:solidFill>
              </a:rPr>
              <a:t>i</a:t>
            </a:r>
            <a:r>
              <a:rPr lang="cs-CZ" sz="3600" i="1" dirty="0" err="1" smtClean="0">
                <a:solidFill>
                  <a:srgbClr val="FF0000"/>
                </a:solidFill>
              </a:rPr>
              <a:t>hr</a:t>
            </a:r>
            <a:r>
              <a:rPr lang="cs-CZ" sz="3600" i="1" dirty="0" smtClean="0">
                <a:solidFill>
                  <a:srgbClr val="FF0000"/>
                </a:solidFill>
              </a:rPr>
              <a:t>, </a:t>
            </a:r>
            <a:r>
              <a:rPr lang="cs-CZ" sz="3600" i="1" dirty="0" err="1" smtClean="0">
                <a:solidFill>
                  <a:srgbClr val="FF0000"/>
                </a:solidFill>
              </a:rPr>
              <a:t>er</a:t>
            </a:r>
            <a:r>
              <a:rPr lang="cs-CZ" sz="3600" i="1" dirty="0" smtClean="0">
                <a:solidFill>
                  <a:srgbClr val="FF0000"/>
                </a:solidFill>
              </a:rPr>
              <a:t>, </a:t>
            </a:r>
            <a:r>
              <a:rPr lang="cs-CZ" sz="3600" i="1" dirty="0" err="1" smtClean="0">
                <a:solidFill>
                  <a:srgbClr val="FF0000"/>
                </a:solidFill>
              </a:rPr>
              <a:t>sie</a:t>
            </a:r>
            <a:r>
              <a:rPr lang="cs-CZ" sz="3600" i="1" dirty="0" smtClean="0">
                <a:solidFill>
                  <a:srgbClr val="FF0000"/>
                </a:solidFill>
              </a:rPr>
              <a:t>, es</a:t>
            </a:r>
            <a:endParaRPr lang="cs-CZ" sz="3600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21427" y="4435371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err="1" smtClean="0">
                <a:solidFill>
                  <a:srgbClr val="FF0000"/>
                </a:solidFill>
              </a:rPr>
              <a:t>ich</a:t>
            </a:r>
            <a:endParaRPr lang="cs-CZ" sz="3600" i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200834"/>
            <a:ext cx="59766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/>
              <a:t>Lösung</a:t>
            </a:r>
            <a:r>
              <a:rPr lang="cs-CZ" sz="4000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</p:spTree>
    <p:extLst>
      <p:ext uri="{BB962C8B-B14F-4D97-AF65-F5344CB8AC3E}">
        <p14:creationId xmlns:p14="http://schemas.microsoft.com/office/powerpoint/2010/main" val="24058414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Doplňte koncovky sloves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arbeit</a:t>
            </a:r>
            <a:r>
              <a:rPr lang="cs-CZ" dirty="0" smtClean="0"/>
              <a:t>___ </a:t>
            </a:r>
            <a:r>
              <a:rPr lang="cs-CZ" dirty="0" err="1" smtClean="0"/>
              <a:t>an</a:t>
            </a:r>
            <a:r>
              <a:rPr lang="cs-CZ" dirty="0" smtClean="0"/>
              <a:t> der </a:t>
            </a:r>
            <a:r>
              <a:rPr lang="cs-CZ" dirty="0" err="1" smtClean="0"/>
              <a:t>Kasse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</a:t>
            </a:r>
            <a:r>
              <a:rPr lang="el-GR" dirty="0" smtClean="0"/>
              <a:t>β</a:t>
            </a:r>
            <a:r>
              <a:rPr lang="cs-CZ" dirty="0" smtClean="0"/>
              <a:t>___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Laura </a:t>
            </a:r>
            <a:r>
              <a:rPr lang="cs-CZ" dirty="0" err="1" smtClean="0"/>
              <a:t>lern</a:t>
            </a:r>
            <a:r>
              <a:rPr lang="cs-CZ" dirty="0" smtClean="0"/>
              <a:t>___ </a:t>
            </a:r>
            <a:r>
              <a:rPr lang="cs-CZ" dirty="0" err="1" smtClean="0"/>
              <a:t>Deutsch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schmeck</a:t>
            </a:r>
            <a:r>
              <a:rPr lang="cs-CZ" dirty="0" smtClean="0"/>
              <a:t>___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Bier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wohn</a:t>
            </a:r>
            <a:r>
              <a:rPr lang="cs-CZ" dirty="0" smtClean="0"/>
              <a:t>___ </a:t>
            </a:r>
            <a:r>
              <a:rPr lang="cs-CZ" dirty="0" err="1" smtClean="0"/>
              <a:t>ihr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leb____ in Frankfurt.</a:t>
            </a:r>
          </a:p>
          <a:p>
            <a:pPr marL="0" indent="0">
              <a:buNone/>
            </a:pPr>
            <a:r>
              <a:rPr lang="cs-CZ" dirty="0" err="1" smtClean="0"/>
              <a:t>Rechn</a:t>
            </a:r>
            <a:r>
              <a:rPr lang="cs-CZ" dirty="0" smtClean="0"/>
              <a:t>___ </a:t>
            </a:r>
            <a:r>
              <a:rPr lang="cs-CZ" dirty="0" err="1" smtClean="0"/>
              <a:t>Sie</a:t>
            </a:r>
            <a:r>
              <a:rPr lang="cs-CZ" dirty="0" smtClean="0"/>
              <a:t> gut?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koch</a:t>
            </a:r>
            <a:r>
              <a:rPr lang="cs-CZ" dirty="0" smtClean="0"/>
              <a:t>___ </a:t>
            </a:r>
            <a:r>
              <a:rPr lang="cs-CZ" dirty="0" err="1" smtClean="0"/>
              <a:t>Gulasch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64134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Lösung</a:t>
            </a:r>
            <a:r>
              <a:rPr lang="cs-CZ" b="1" dirty="0"/>
              <a:t> </a:t>
            </a:r>
            <a:r>
              <a:rPr lang="cs-CZ" i="1" dirty="0"/>
              <a:t>(řešení)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arbeit_</a:t>
            </a:r>
            <a:r>
              <a:rPr lang="cs-CZ" i="1" dirty="0" err="1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__ </a:t>
            </a:r>
            <a:r>
              <a:rPr lang="cs-CZ" dirty="0" err="1" smtClean="0"/>
              <a:t>an</a:t>
            </a:r>
            <a:r>
              <a:rPr lang="cs-CZ" dirty="0" smtClean="0"/>
              <a:t> der </a:t>
            </a:r>
            <a:r>
              <a:rPr lang="cs-CZ" dirty="0" err="1" smtClean="0"/>
              <a:t>Kasse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</a:t>
            </a:r>
            <a:r>
              <a:rPr lang="el-GR" dirty="0" smtClean="0"/>
              <a:t>β</a:t>
            </a:r>
            <a:r>
              <a:rPr lang="cs-CZ" dirty="0" smtClean="0"/>
              <a:t>_</a:t>
            </a:r>
            <a:r>
              <a:rPr lang="cs-CZ" i="1" dirty="0" smtClean="0">
                <a:solidFill>
                  <a:srgbClr val="FF0000"/>
                </a:solidFill>
              </a:rPr>
              <a:t>en</a:t>
            </a:r>
            <a:r>
              <a:rPr lang="cs-CZ" dirty="0" smtClean="0"/>
              <a:t>__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Laura </a:t>
            </a:r>
            <a:r>
              <a:rPr lang="cs-CZ" dirty="0" err="1" smtClean="0"/>
              <a:t>lern_</a:t>
            </a:r>
            <a:r>
              <a:rPr lang="cs-CZ" i="1" dirty="0" err="1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__ </a:t>
            </a:r>
            <a:r>
              <a:rPr lang="cs-CZ" dirty="0" err="1" smtClean="0"/>
              <a:t>Deutsch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schmeck_</a:t>
            </a:r>
            <a:r>
              <a:rPr lang="cs-CZ" i="1" dirty="0" err="1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__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Bier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wohn_</a:t>
            </a:r>
            <a:r>
              <a:rPr lang="cs-CZ" i="1" dirty="0" err="1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__ </a:t>
            </a:r>
            <a:r>
              <a:rPr lang="cs-CZ" dirty="0" err="1" smtClean="0"/>
              <a:t>ihr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leb_</a:t>
            </a:r>
            <a:r>
              <a:rPr lang="cs-CZ" i="1" dirty="0" err="1" smtClean="0">
                <a:solidFill>
                  <a:srgbClr val="FF0000"/>
                </a:solidFill>
              </a:rPr>
              <a:t>en</a:t>
            </a:r>
            <a:r>
              <a:rPr lang="cs-CZ" dirty="0" smtClean="0"/>
              <a:t>___ in Frankfurt.</a:t>
            </a:r>
          </a:p>
          <a:p>
            <a:pPr marL="0" indent="0">
              <a:buNone/>
            </a:pPr>
            <a:r>
              <a:rPr lang="cs-CZ" dirty="0" err="1" smtClean="0"/>
              <a:t>Rechn_</a:t>
            </a:r>
            <a:r>
              <a:rPr lang="cs-CZ" i="1" dirty="0" err="1" smtClean="0">
                <a:solidFill>
                  <a:srgbClr val="FF0000"/>
                </a:solidFill>
              </a:rPr>
              <a:t>en</a:t>
            </a:r>
            <a:r>
              <a:rPr lang="cs-CZ" dirty="0" smtClean="0"/>
              <a:t>__ </a:t>
            </a:r>
            <a:r>
              <a:rPr lang="cs-CZ" dirty="0" err="1" smtClean="0"/>
              <a:t>Sie</a:t>
            </a:r>
            <a:r>
              <a:rPr lang="cs-CZ" dirty="0" smtClean="0"/>
              <a:t> gut?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koch_</a:t>
            </a:r>
            <a:r>
              <a:rPr lang="cs-CZ" i="1" dirty="0" err="1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__ </a:t>
            </a:r>
            <a:r>
              <a:rPr lang="cs-CZ" dirty="0" err="1" smtClean="0"/>
              <a:t>Gulasch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45781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Doplňte tvar slovesa v dané osobě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4320480" cy="360040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bitten</a:t>
            </a:r>
            <a:r>
              <a:rPr lang="cs-CZ" dirty="0" smtClean="0"/>
              <a:t> – </a:t>
            </a:r>
            <a:r>
              <a:rPr lang="cs-CZ" dirty="0" err="1" smtClean="0"/>
              <a:t>wir</a:t>
            </a:r>
            <a:r>
              <a:rPr lang="cs-CZ" dirty="0" smtClean="0"/>
              <a:t> …………….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finden</a:t>
            </a:r>
            <a:r>
              <a:rPr lang="cs-CZ" dirty="0" smtClean="0"/>
              <a:t> – </a:t>
            </a:r>
            <a:r>
              <a:rPr lang="cs-CZ" dirty="0" err="1" smtClean="0"/>
              <a:t>er</a:t>
            </a:r>
            <a:r>
              <a:rPr lang="cs-CZ" dirty="0" smtClean="0"/>
              <a:t> …………….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studieren</a:t>
            </a:r>
            <a:r>
              <a:rPr lang="cs-CZ" dirty="0" smtClean="0"/>
              <a:t> – </a:t>
            </a:r>
            <a:r>
              <a:rPr lang="cs-CZ" dirty="0" err="1" smtClean="0"/>
              <a:t>du</a:t>
            </a:r>
            <a:r>
              <a:rPr lang="cs-CZ" dirty="0" smtClean="0"/>
              <a:t> ………..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wohnen</a:t>
            </a:r>
            <a:r>
              <a:rPr lang="cs-CZ" dirty="0" smtClean="0"/>
              <a:t> – </a:t>
            </a:r>
            <a:r>
              <a:rPr lang="cs-CZ" dirty="0" err="1" smtClean="0"/>
              <a:t>ich</a:t>
            </a:r>
            <a:r>
              <a:rPr lang="cs-CZ" dirty="0" smtClean="0"/>
              <a:t> ………….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danken</a:t>
            </a:r>
            <a:r>
              <a:rPr lang="cs-CZ" dirty="0" smtClean="0"/>
              <a:t> – </a:t>
            </a:r>
            <a:r>
              <a:rPr lang="cs-CZ" dirty="0" err="1" smtClean="0"/>
              <a:t>ihr</a:t>
            </a:r>
            <a:r>
              <a:rPr lang="cs-CZ" dirty="0" smtClean="0"/>
              <a:t> …………..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94385" y="1384679"/>
            <a:ext cx="432048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 err="1" smtClean="0"/>
              <a:t>leben</a:t>
            </a:r>
            <a:r>
              <a:rPr lang="cs-CZ" sz="3200" dirty="0" smtClean="0"/>
              <a:t> – </a:t>
            </a:r>
            <a:r>
              <a:rPr lang="cs-CZ" sz="3200" dirty="0" err="1" smtClean="0"/>
              <a:t>sie</a:t>
            </a:r>
            <a:r>
              <a:rPr lang="cs-CZ" sz="3200" dirty="0" smtClean="0"/>
              <a:t> …………………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sagen</a:t>
            </a:r>
            <a:r>
              <a:rPr lang="cs-CZ" sz="3200" dirty="0" smtClean="0"/>
              <a:t> – es ………………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malen</a:t>
            </a:r>
            <a:r>
              <a:rPr lang="cs-CZ" sz="3200" dirty="0" smtClean="0"/>
              <a:t> – </a:t>
            </a:r>
            <a:r>
              <a:rPr lang="cs-CZ" sz="3200" dirty="0" err="1" smtClean="0"/>
              <a:t>wir</a:t>
            </a:r>
            <a:r>
              <a:rPr lang="cs-CZ" sz="3200" dirty="0" smtClean="0"/>
              <a:t> ……………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baden</a:t>
            </a:r>
            <a:r>
              <a:rPr lang="cs-CZ" sz="3200" dirty="0" smtClean="0"/>
              <a:t> – </a:t>
            </a:r>
            <a:r>
              <a:rPr lang="cs-CZ" sz="3200" dirty="0" err="1" smtClean="0"/>
              <a:t>du</a:t>
            </a:r>
            <a:r>
              <a:rPr lang="cs-CZ" sz="3200" dirty="0" smtClean="0"/>
              <a:t> ……………….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warten</a:t>
            </a:r>
            <a:r>
              <a:rPr lang="cs-CZ" sz="3200" dirty="0" smtClean="0"/>
              <a:t> – </a:t>
            </a:r>
            <a:r>
              <a:rPr lang="cs-CZ" sz="3200" dirty="0" err="1" smtClean="0"/>
              <a:t>ihr</a:t>
            </a:r>
            <a:r>
              <a:rPr lang="cs-CZ" sz="3200" dirty="0" smtClean="0"/>
              <a:t> ……………….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00272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4000" b="1" dirty="0" err="1"/>
              <a:t>Lösung</a:t>
            </a:r>
            <a:r>
              <a:rPr lang="cs-CZ" sz="4000" b="1" dirty="0"/>
              <a:t> </a:t>
            </a:r>
            <a:r>
              <a:rPr lang="cs-CZ" sz="4000" i="1" dirty="0"/>
              <a:t>(řešení)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4320480" cy="360040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bitten</a:t>
            </a:r>
            <a:r>
              <a:rPr lang="cs-CZ" dirty="0" smtClean="0"/>
              <a:t> –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bitten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finden</a:t>
            </a:r>
            <a:r>
              <a:rPr lang="cs-CZ" dirty="0" smtClean="0"/>
              <a:t> –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findet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studieren</a:t>
            </a:r>
            <a:r>
              <a:rPr lang="cs-CZ" dirty="0" smtClean="0"/>
              <a:t> – </a:t>
            </a:r>
            <a:r>
              <a:rPr lang="cs-CZ" dirty="0" err="1" smtClean="0"/>
              <a:t>du</a:t>
            </a:r>
            <a:r>
              <a:rPr lang="cs-CZ" dirty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studierst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wohnen</a:t>
            </a:r>
            <a:r>
              <a:rPr lang="cs-CZ" dirty="0" smtClean="0"/>
              <a:t> –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wohne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danken</a:t>
            </a:r>
            <a:r>
              <a:rPr lang="cs-CZ" dirty="0" smtClean="0"/>
              <a:t> –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dankt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94385" y="1384679"/>
            <a:ext cx="432048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 err="1" smtClean="0"/>
              <a:t>leben</a:t>
            </a:r>
            <a:r>
              <a:rPr lang="cs-CZ" sz="3200" dirty="0" smtClean="0"/>
              <a:t> –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i="1" dirty="0" err="1" smtClean="0">
                <a:solidFill>
                  <a:srgbClr val="FF0000"/>
                </a:solidFill>
              </a:rPr>
              <a:t>lebt</a:t>
            </a:r>
            <a:r>
              <a:rPr lang="cs-CZ" sz="3200" i="1" dirty="0" smtClean="0">
                <a:solidFill>
                  <a:srgbClr val="FF0000"/>
                </a:solidFill>
              </a:rPr>
              <a:t>, </a:t>
            </a:r>
            <a:r>
              <a:rPr lang="cs-CZ" sz="3200" i="1" dirty="0" err="1" smtClean="0">
                <a:solidFill>
                  <a:srgbClr val="FF0000"/>
                </a:solidFill>
              </a:rPr>
              <a:t>leben</a:t>
            </a:r>
            <a:endParaRPr lang="cs-CZ" sz="3200" i="1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sagen</a:t>
            </a:r>
            <a:r>
              <a:rPr lang="cs-CZ" sz="3200" dirty="0" smtClean="0"/>
              <a:t> – es </a:t>
            </a:r>
            <a:r>
              <a:rPr lang="cs-CZ" sz="3200" i="1" dirty="0" err="1" smtClean="0">
                <a:solidFill>
                  <a:srgbClr val="FF0000"/>
                </a:solidFill>
              </a:rPr>
              <a:t>sagt</a:t>
            </a:r>
            <a:endParaRPr lang="cs-CZ" sz="3200" i="1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malen</a:t>
            </a:r>
            <a:r>
              <a:rPr lang="cs-CZ" sz="3200" dirty="0" smtClean="0"/>
              <a:t> – </a:t>
            </a:r>
            <a:r>
              <a:rPr lang="cs-CZ" sz="3200" dirty="0" err="1" smtClean="0"/>
              <a:t>wir</a:t>
            </a:r>
            <a:r>
              <a:rPr lang="cs-CZ" sz="3200" dirty="0"/>
              <a:t> </a:t>
            </a:r>
            <a:r>
              <a:rPr lang="cs-CZ" sz="3200" i="1" dirty="0" err="1" smtClean="0">
                <a:solidFill>
                  <a:srgbClr val="FF0000"/>
                </a:solidFill>
              </a:rPr>
              <a:t>malen</a:t>
            </a:r>
            <a:endParaRPr lang="cs-CZ" sz="3200" i="1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baden</a:t>
            </a:r>
            <a:r>
              <a:rPr lang="cs-CZ" sz="3200" dirty="0" smtClean="0"/>
              <a:t> –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i="1" dirty="0" err="1" smtClean="0">
                <a:solidFill>
                  <a:srgbClr val="FF0000"/>
                </a:solidFill>
              </a:rPr>
              <a:t>badest</a:t>
            </a:r>
            <a:endParaRPr lang="cs-CZ" sz="3200" i="1" dirty="0" smtClean="0"/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warten</a:t>
            </a:r>
            <a:r>
              <a:rPr lang="cs-CZ" sz="3200" dirty="0" smtClean="0"/>
              <a:t> – </a:t>
            </a:r>
            <a:r>
              <a:rPr lang="cs-CZ" sz="3200" dirty="0" err="1" smtClean="0"/>
              <a:t>ihr</a:t>
            </a:r>
            <a:r>
              <a:rPr lang="cs-CZ" sz="3200" dirty="0" smtClean="0"/>
              <a:t> </a:t>
            </a:r>
            <a:r>
              <a:rPr lang="cs-CZ" sz="3200" i="1" dirty="0" err="1" smtClean="0">
                <a:solidFill>
                  <a:srgbClr val="FF0000"/>
                </a:solidFill>
              </a:rPr>
              <a:t>wartet</a:t>
            </a:r>
            <a:endParaRPr lang="cs-CZ" sz="3200" i="1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27065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Doplňte do vět slovesa ve správné osobě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1993" y="3212976"/>
            <a:ext cx="8229600" cy="3345235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______ Markus </a:t>
            </a:r>
            <a:r>
              <a:rPr lang="cs-CZ" dirty="0" err="1" smtClean="0"/>
              <a:t>Ebner</a:t>
            </a:r>
            <a:r>
              <a:rPr lang="cs-CZ" dirty="0" smtClean="0"/>
              <a:t>. </a:t>
            </a:r>
            <a:r>
              <a:rPr lang="cs-CZ" dirty="0" err="1" smtClean="0"/>
              <a:t>Ich</a:t>
            </a:r>
            <a:r>
              <a:rPr lang="cs-CZ" dirty="0" smtClean="0"/>
              <a:t> _____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Deutschland</a:t>
            </a:r>
            <a:r>
              <a:rPr lang="cs-CZ" dirty="0" smtClean="0"/>
              <a:t>. </a:t>
            </a:r>
            <a:r>
              <a:rPr lang="cs-CZ" dirty="0" err="1" smtClean="0"/>
              <a:t>Ich</a:t>
            </a:r>
            <a:r>
              <a:rPr lang="cs-CZ" dirty="0" smtClean="0"/>
              <a:t> ______ 20 </a:t>
            </a:r>
            <a:r>
              <a:rPr lang="cs-CZ" dirty="0" err="1" smtClean="0"/>
              <a:t>Jahre</a:t>
            </a:r>
            <a:r>
              <a:rPr lang="cs-CZ" dirty="0" smtClean="0"/>
              <a:t> alt. </a:t>
            </a:r>
            <a:r>
              <a:rPr lang="cs-CZ" dirty="0" err="1" smtClean="0"/>
              <a:t>Ich</a:t>
            </a:r>
            <a:r>
              <a:rPr lang="cs-CZ" dirty="0" smtClean="0"/>
              <a:t> _____ </a:t>
            </a:r>
            <a:r>
              <a:rPr lang="cs-CZ" dirty="0" err="1" smtClean="0"/>
              <a:t>als</a:t>
            </a:r>
            <a:r>
              <a:rPr lang="cs-CZ" dirty="0" smtClean="0"/>
              <a:t> Koch. </a:t>
            </a:r>
            <a:r>
              <a:rPr lang="cs-CZ" dirty="0" err="1" smtClean="0"/>
              <a:t>Ich</a:t>
            </a:r>
            <a:r>
              <a:rPr lang="cs-CZ" dirty="0" smtClean="0"/>
              <a:t> ______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Freudin</a:t>
            </a:r>
            <a:r>
              <a:rPr lang="cs-CZ" dirty="0" smtClean="0"/>
              <a:t>. </a:t>
            </a:r>
            <a:r>
              <a:rPr lang="cs-CZ" dirty="0" err="1" smtClean="0"/>
              <a:t>Wir</a:t>
            </a:r>
            <a:r>
              <a:rPr lang="cs-CZ" dirty="0" smtClean="0"/>
              <a:t> ______ in </a:t>
            </a:r>
            <a:r>
              <a:rPr lang="cs-CZ" dirty="0" err="1" smtClean="0"/>
              <a:t>einem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 in Prag. </a:t>
            </a:r>
            <a:r>
              <a:rPr lang="cs-CZ" dirty="0" err="1" smtClean="0"/>
              <a:t>Wir</a:t>
            </a:r>
            <a:r>
              <a:rPr lang="cs-CZ" dirty="0" smtClean="0"/>
              <a:t> _______ </a:t>
            </a:r>
            <a:r>
              <a:rPr lang="cs-CZ" dirty="0" err="1" smtClean="0"/>
              <a:t>Tennis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36313" y="2162473"/>
            <a:ext cx="8640960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wohnen</a:t>
            </a:r>
            <a:r>
              <a:rPr lang="cs-CZ" sz="2400" b="1" dirty="0" smtClean="0"/>
              <a:t>     </a:t>
            </a:r>
            <a:r>
              <a:rPr lang="cs-CZ" sz="2400" b="1" dirty="0" err="1" smtClean="0"/>
              <a:t>sein</a:t>
            </a:r>
            <a:r>
              <a:rPr lang="cs-CZ" sz="2400" b="1" dirty="0" smtClean="0"/>
              <a:t>     </a:t>
            </a:r>
            <a:r>
              <a:rPr lang="cs-CZ" sz="2400" b="1" dirty="0" err="1" smtClean="0"/>
              <a:t>hei</a:t>
            </a:r>
            <a:r>
              <a:rPr lang="el-GR" sz="2400" b="1" dirty="0" smtClean="0"/>
              <a:t>β</a:t>
            </a:r>
            <a:r>
              <a:rPr lang="cs-CZ" sz="2400" b="1" dirty="0" smtClean="0"/>
              <a:t>en     </a:t>
            </a:r>
            <a:r>
              <a:rPr lang="cs-CZ" sz="2400" b="1" dirty="0" err="1" smtClean="0"/>
              <a:t>haben</a:t>
            </a:r>
            <a:r>
              <a:rPr lang="cs-CZ" sz="2400" b="1" dirty="0" smtClean="0"/>
              <a:t>     </a:t>
            </a:r>
            <a:r>
              <a:rPr lang="cs-CZ" sz="2400" b="1" dirty="0" err="1" smtClean="0"/>
              <a:t>spielen</a:t>
            </a:r>
            <a:r>
              <a:rPr lang="cs-CZ" sz="2400" b="1" dirty="0" smtClean="0"/>
              <a:t>     </a:t>
            </a:r>
            <a:r>
              <a:rPr lang="cs-CZ" sz="2400" b="1" dirty="0" err="1" smtClean="0"/>
              <a:t>kommen</a:t>
            </a:r>
            <a:r>
              <a:rPr lang="cs-CZ" sz="2400" b="1" dirty="0" smtClean="0"/>
              <a:t>     </a:t>
            </a:r>
            <a:r>
              <a:rPr lang="cs-CZ" sz="2400" b="1" dirty="0" err="1" smtClean="0"/>
              <a:t>arbeiten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207114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Doplňte do vět slovesa ve správné osobě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1993" y="3212976"/>
            <a:ext cx="8229600" cy="3345235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hei</a:t>
            </a:r>
            <a:r>
              <a:rPr lang="el-GR" i="1" dirty="0" smtClean="0">
                <a:solidFill>
                  <a:srgbClr val="FF0000"/>
                </a:solidFill>
              </a:rPr>
              <a:t>β</a:t>
            </a:r>
            <a:r>
              <a:rPr lang="cs-CZ" i="1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 Markus </a:t>
            </a:r>
            <a:r>
              <a:rPr lang="cs-CZ" dirty="0" err="1" smtClean="0"/>
              <a:t>Ebner</a:t>
            </a:r>
            <a:r>
              <a:rPr lang="cs-CZ" dirty="0" smtClean="0"/>
              <a:t>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komme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Deutschland</a:t>
            </a:r>
            <a:r>
              <a:rPr lang="cs-CZ" dirty="0" smtClean="0"/>
              <a:t>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bin </a:t>
            </a:r>
            <a:r>
              <a:rPr lang="cs-CZ" dirty="0" smtClean="0"/>
              <a:t>20 </a:t>
            </a:r>
            <a:r>
              <a:rPr lang="cs-CZ" dirty="0" err="1" smtClean="0"/>
              <a:t>Jahre</a:t>
            </a:r>
            <a:r>
              <a:rPr lang="cs-CZ" dirty="0" smtClean="0"/>
              <a:t> alt.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arbeite</a:t>
            </a:r>
            <a:r>
              <a:rPr lang="cs-CZ" dirty="0" smtClean="0"/>
              <a:t> </a:t>
            </a:r>
            <a:r>
              <a:rPr lang="cs-CZ" dirty="0" err="1" smtClean="0"/>
              <a:t>als</a:t>
            </a:r>
            <a:r>
              <a:rPr lang="cs-CZ" dirty="0" smtClean="0"/>
              <a:t> Koch.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Freudin</a:t>
            </a:r>
            <a:r>
              <a:rPr lang="cs-CZ" dirty="0" smtClean="0"/>
              <a:t>.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wohnen</a:t>
            </a:r>
            <a:r>
              <a:rPr lang="cs-CZ" dirty="0" smtClean="0"/>
              <a:t> in </a:t>
            </a:r>
            <a:r>
              <a:rPr lang="cs-CZ" dirty="0" err="1" smtClean="0"/>
              <a:t>einem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 in Prag.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spielen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36313" y="2162473"/>
            <a:ext cx="8640960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wohnen</a:t>
            </a:r>
            <a:r>
              <a:rPr lang="cs-CZ" sz="2400" b="1" dirty="0" smtClean="0"/>
              <a:t>     </a:t>
            </a:r>
            <a:r>
              <a:rPr lang="cs-CZ" sz="2400" b="1" dirty="0" err="1" smtClean="0"/>
              <a:t>sein</a:t>
            </a:r>
            <a:r>
              <a:rPr lang="cs-CZ" sz="2400" b="1" dirty="0" smtClean="0"/>
              <a:t>     </a:t>
            </a:r>
            <a:r>
              <a:rPr lang="cs-CZ" sz="2400" b="1" dirty="0" err="1" smtClean="0"/>
              <a:t>hei</a:t>
            </a:r>
            <a:r>
              <a:rPr lang="el-GR" sz="2400" b="1" dirty="0" smtClean="0"/>
              <a:t>β</a:t>
            </a:r>
            <a:r>
              <a:rPr lang="cs-CZ" sz="2400" b="1" dirty="0" smtClean="0"/>
              <a:t>en     </a:t>
            </a:r>
            <a:r>
              <a:rPr lang="cs-CZ" sz="2400" b="1" dirty="0" err="1" smtClean="0"/>
              <a:t>haben</a:t>
            </a:r>
            <a:r>
              <a:rPr lang="cs-CZ" sz="2400" b="1" dirty="0" smtClean="0"/>
              <a:t>     </a:t>
            </a:r>
            <a:r>
              <a:rPr lang="cs-CZ" sz="2400" b="1" dirty="0" err="1" smtClean="0"/>
              <a:t>spielen</a:t>
            </a:r>
            <a:r>
              <a:rPr lang="cs-CZ" sz="2400" b="1" dirty="0" smtClean="0"/>
              <a:t>     </a:t>
            </a:r>
            <a:r>
              <a:rPr lang="cs-CZ" sz="2400" b="1" dirty="0" err="1" smtClean="0"/>
              <a:t>kommen</a:t>
            </a:r>
            <a:r>
              <a:rPr lang="cs-CZ" sz="2400" b="1" dirty="0" smtClean="0"/>
              <a:t>     </a:t>
            </a:r>
            <a:r>
              <a:rPr lang="cs-CZ" sz="2400" b="1" dirty="0" err="1" smtClean="0"/>
              <a:t>arbeiten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364704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800" dirty="0"/>
              <a:t>MEJZLÍKOVÁ, Šárka. </a:t>
            </a:r>
            <a:r>
              <a:rPr lang="cs-CZ" sz="2800" i="1" dirty="0"/>
              <a:t>Němčina pro samouky a jazykové školy</a:t>
            </a:r>
            <a:r>
              <a:rPr lang="cs-CZ" sz="2800" dirty="0"/>
              <a:t>. Brno: </a:t>
            </a:r>
            <a:r>
              <a:rPr lang="cs-CZ" sz="2800" dirty="0" err="1"/>
              <a:t>Didaktis</a:t>
            </a:r>
            <a:r>
              <a:rPr lang="cs-CZ" sz="2800" dirty="0"/>
              <a:t>, 2009, ISBN 978-80-7358-155-8</a:t>
            </a:r>
            <a:r>
              <a:rPr lang="cs-CZ" sz="2800" dirty="0" smtClean="0"/>
              <a:t>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sz="1600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800" dirty="0"/>
              <a:t>DUSILOVÁ, Doris a kol. </a:t>
            </a:r>
            <a:r>
              <a:rPr lang="cs-CZ" sz="2800" i="1" dirty="0" err="1"/>
              <a:t>Sprechen</a:t>
            </a:r>
            <a:r>
              <a:rPr lang="cs-CZ" sz="2800" i="1" dirty="0"/>
              <a:t> </a:t>
            </a:r>
            <a:r>
              <a:rPr lang="cs-CZ" sz="2800" i="1" dirty="0" err="1"/>
              <a:t>Sie</a:t>
            </a:r>
            <a:r>
              <a:rPr lang="cs-CZ" sz="2800" i="1" dirty="0"/>
              <a:t> </a:t>
            </a:r>
            <a:r>
              <a:rPr lang="cs-CZ" sz="2800" i="1" dirty="0" err="1"/>
              <a:t>Deutsch</a:t>
            </a:r>
            <a:r>
              <a:rPr lang="cs-CZ" sz="2800" i="1" dirty="0"/>
              <a:t>? - 1. díl</a:t>
            </a:r>
            <a:r>
              <a:rPr lang="cs-CZ" sz="2800" dirty="0"/>
              <a:t>. Praha: Polyglot, 1996, ISBN 80-901988-3-X. </a:t>
            </a:r>
          </a:p>
        </p:txBody>
      </p:sp>
    </p:spTree>
    <p:extLst>
      <p:ext uri="{BB962C8B-B14F-4D97-AF65-F5344CB8AC3E}">
        <p14:creationId xmlns:p14="http://schemas.microsoft.com/office/powerpoint/2010/main" val="420643209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772</Words>
  <Application>Microsoft Office PowerPoint</Application>
  <PresentationFormat>Předvádění na obrazovce (4:3)</PresentationFormat>
  <Paragraphs>147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Prezentace aplikace PowerPoint</vt:lpstr>
      <vt:lpstr>Prezentace aplikace PowerPoint</vt:lpstr>
      <vt:lpstr>DIE KONJUGATION DER REGELMÄSSIGEN VERBEN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Doplňte koncovky sloves</vt:lpstr>
      <vt:lpstr>Lösung (řešení)</vt:lpstr>
      <vt:lpstr>Doplňte tvar slovesa v dané osobě</vt:lpstr>
      <vt:lpstr>Lösung (řešení)</vt:lpstr>
      <vt:lpstr>Doplňte do vět slovesa ve správné osobě</vt:lpstr>
      <vt:lpstr>Doplňte do vět slovesa ve správné osobě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pravidelných sloves v přítomném čase</dc:title>
  <dc:creator>Lenka</dc:creator>
  <cp:lastModifiedBy>Lenka</cp:lastModifiedBy>
  <cp:revision>40</cp:revision>
  <dcterms:created xsi:type="dcterms:W3CDTF">2013-09-13T21:48:13Z</dcterms:created>
  <dcterms:modified xsi:type="dcterms:W3CDTF">2013-12-04T08:06:17Z</dcterms:modified>
</cp:coreProperties>
</file>