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48" r:id="rId1"/>
  </p:sldMasterIdLst>
  <p:notesMasterIdLst>
    <p:notesMasterId r:id="rId12"/>
  </p:notesMasterIdLst>
  <p:handoutMasterIdLst>
    <p:handoutMasterId r:id="rId13"/>
  </p:handoutMasterIdLst>
  <p:sldIdLst>
    <p:sldId id="256" r:id="rId2"/>
    <p:sldId id="267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66" r:id="rId11"/>
  </p:sldIdLst>
  <p:sldSz cx="9144000" cy="6858000" type="screen4x3"/>
  <p:notesSz cx="6669088" cy="9928225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24754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2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813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2FAF51-9625-4FCC-AD0B-FAD56FB46D9B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889938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777607" y="9430091"/>
            <a:ext cx="2889938" cy="4981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1E9AED-61E4-4F89-B9EB-7A38D7E193E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33471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286598-8046-4C86-B811-9287D29F9FE4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66750" y="4716463"/>
            <a:ext cx="5335588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6A9A79-82F4-44E0-ABCD-78CEF3B9BC62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88048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6A9A79-82F4-44E0-ABCD-78CEF3B9BC62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40998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F0C0102-7B8F-4B5B-B5F4-171E8B040D3F}" type="datetimeFigureOut">
              <a:rPr lang="cs-CZ" smtClean="0"/>
              <a:t>4.1.1980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AC258F51-B47C-4654-B287-376E1D20B0C3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9" r:id="rId1"/>
    <p:sldLayoutId id="2147484150" r:id="rId2"/>
    <p:sldLayoutId id="2147484151" r:id="rId3"/>
    <p:sldLayoutId id="2147484152" r:id="rId4"/>
    <p:sldLayoutId id="2147484153" r:id="rId5"/>
    <p:sldLayoutId id="2147484154" r:id="rId6"/>
    <p:sldLayoutId id="2147484155" r:id="rId7"/>
    <p:sldLayoutId id="2147484156" r:id="rId8"/>
    <p:sldLayoutId id="2147484157" r:id="rId9"/>
    <p:sldLayoutId id="2147484158" r:id="rId10"/>
    <p:sldLayoutId id="2147484159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w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913" y="404813"/>
            <a:ext cx="7021512" cy="17145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 Box 12"/>
          <p:cNvSpPr txBox="1">
            <a:spLocks noChangeArrowheads="1"/>
          </p:cNvSpPr>
          <p:nvPr/>
        </p:nvSpPr>
        <p:spPr bwMode="auto">
          <a:xfrm>
            <a:off x="7308850" y="642938"/>
            <a:ext cx="1035050" cy="8413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ts val="600"/>
              </a:spcBef>
              <a:buClr>
                <a:schemeClr val="accent1"/>
              </a:buClr>
              <a:buSzPct val="80000"/>
              <a:buFont typeface="Wingdings 2" pitchFamily="18" charset="2"/>
              <a:buChar char=""/>
              <a:defRPr sz="3200">
                <a:solidFill>
                  <a:schemeClr val="tx1"/>
                </a:solidFill>
                <a:latin typeface="Gill Sans MT" pitchFamily="34" charset="-18"/>
              </a:defRPr>
            </a:lvl1pPr>
            <a:lvl2pPr marL="742950" indent="-285750" eaLnBrk="0" hangingPunct="0">
              <a:spcBef>
                <a:spcPts val="550"/>
              </a:spcBef>
              <a:buClr>
                <a:schemeClr val="accent1"/>
              </a:buClr>
              <a:buFont typeface="Verdana" pitchFamily="34" charset="0"/>
              <a:buChar char="◦"/>
              <a:defRPr sz="2800">
                <a:solidFill>
                  <a:schemeClr val="tx1"/>
                </a:solidFill>
                <a:latin typeface="Gill Sans MT" pitchFamily="34" charset="-18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Font typeface="Wingdings 2" pitchFamily="18" charset="2"/>
              <a:buChar char=""/>
              <a:defRPr sz="2400">
                <a:solidFill>
                  <a:schemeClr val="tx1"/>
                </a:solidFill>
                <a:latin typeface="Gill Sans MT" pitchFamily="34" charset="-18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C32D2E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Gill Sans MT" pitchFamily="34" charset="-18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Gill Sans MT" pitchFamily="34" charset="-1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Gill Sans MT" pitchFamily="34" charset="-1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Gill Sans MT" pitchFamily="34" charset="-1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Gill Sans MT" pitchFamily="34" charset="-1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84AA33"/>
              </a:buClr>
              <a:buFont typeface="Wingdings 2" pitchFamily="18" charset="2"/>
              <a:buChar char=""/>
              <a:defRPr sz="2000">
                <a:solidFill>
                  <a:schemeClr val="tx1"/>
                </a:solidFill>
                <a:latin typeface="Gill Sans MT" pitchFamily="34" charset="-1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cs-CZ" altLang="cs-CZ" sz="1800">
              <a:latin typeface="Arial" charset="0"/>
            </a:endParaRPr>
          </a:p>
        </p:txBody>
      </p:sp>
      <p:pic>
        <p:nvPicPr>
          <p:cNvPr id="6" name="obrázek 1" descr="logo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1725" y="765175"/>
            <a:ext cx="78581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5287315"/>
              </p:ext>
            </p:extLst>
          </p:nvPr>
        </p:nvGraphicFramePr>
        <p:xfrm>
          <a:off x="611188" y="2205038"/>
          <a:ext cx="7921626" cy="4032250"/>
        </p:xfrm>
        <a:graphic>
          <a:graphicData uri="http://schemas.openxmlformats.org/drawingml/2006/table">
            <a:tbl>
              <a:tblPr/>
              <a:tblGrid>
                <a:gridCol w="1292561"/>
                <a:gridCol w="541148"/>
                <a:gridCol w="1613665"/>
                <a:gridCol w="733484"/>
                <a:gridCol w="293394"/>
                <a:gridCol w="3447374"/>
              </a:tblGrid>
              <a:tr h="537376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projektu: Digitalizace výuky oboru Kosmetické služby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projektu: </a:t>
                      </a: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CZ.1.07/1.5.00/34.0535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19164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Škola: </a:t>
                      </a: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Soukromá střední odborná škola Břeclav, s.r.o., Mládežnická 3, 690 02 Břeclav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9713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Předmět: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Matematika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3.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113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Téma: </a:t>
                      </a:r>
                      <a:r>
                        <a:rPr lang="cs-CZ" sz="9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Souřadnice vektoru a jeho velikost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7635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okruh: </a:t>
                      </a:r>
                      <a:r>
                        <a:rPr kumimoji="0" lang="cs-CZ" alt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6" charset="0"/>
                          <a:cs typeface="Times New Roman" pitchFamily="16" charset="0"/>
                        </a:rPr>
                        <a:t>Souřadnice a vektory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67077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Jméno autora: Mgr. Jitka Konečná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tvorby: 10.05.2014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805010"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Kód materiálu: OPVK_1.5_DUM_III/2_MAT_17_KO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Soubor: </a:t>
                      </a: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VYSTUPY</a:t>
                      </a:r>
                      <a:r>
                        <a:rPr kumimoji="0" lang="en-US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VY_32_inovace_MAT_17_KO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956738">
                <a:tc gridSpan="6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Anotace: výukový materiál je určen k získání představy o vektoru a určení je velikosti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8855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Orientovaná úsečka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1435608" y="1052736"/>
                <a:ext cx="7498080" cy="5195664"/>
              </a:xfrm>
            </p:spPr>
            <p:txBody>
              <a:bodyPr>
                <a:normAutofit/>
              </a:bodyPr>
              <a:lstStyle/>
              <a:p>
                <a:r>
                  <a:rPr lang="cs-CZ" sz="2500" dirty="0" smtClean="0"/>
                  <a:t>Orientovaná úsečka je taková úsečka, u které je stanoven počáteční a koncový bod.</a:t>
                </a:r>
              </a:p>
              <a:p>
                <a:endParaRPr lang="cs-CZ" sz="2500" dirty="0"/>
              </a:p>
              <a:p>
                <a:r>
                  <a:rPr lang="cs-CZ" sz="2500" dirty="0" smtClean="0"/>
                  <a:t>Orientovanou úsečku s počátečním bodem A </a:t>
                </a:r>
                <a:r>
                  <a:rPr lang="cs-CZ" sz="2500" dirty="0" err="1" smtClean="0"/>
                  <a:t>a</a:t>
                </a:r>
                <a:r>
                  <a:rPr lang="cs-CZ" sz="2500" dirty="0" smtClean="0"/>
                  <a:t> koncovým bodem B budeme zapisovat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5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500" b="0" i="1" smtClean="0">
                            <a:latin typeface="Cambria Math"/>
                          </a:rPr>
                          <m:t>𝐴𝐵</m:t>
                        </m:r>
                      </m:e>
                    </m:acc>
                  </m:oMath>
                </a14:m>
                <a:endParaRPr lang="cs-CZ" sz="2500" dirty="0" smtClean="0"/>
              </a:p>
              <a:p>
                <a:endParaRPr lang="cs-CZ" sz="2500" dirty="0" smtClean="0"/>
              </a:p>
              <a:p>
                <a:r>
                  <a:rPr lang="cs-CZ" sz="2500" dirty="0" smtClean="0"/>
                  <a:t>Pozn. orientovaná úsečka s počátečním bodem B a koncovým bodem A je pak zapsána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5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500" b="0" i="1" smtClean="0">
                            <a:latin typeface="Cambria Math"/>
                          </a:rPr>
                          <m:t>𝐵𝐴</m:t>
                        </m:r>
                      </m:e>
                    </m:acc>
                  </m:oMath>
                </a14:m>
                <a:endParaRPr lang="cs-CZ" sz="2500" dirty="0" smtClean="0"/>
              </a:p>
              <a:p>
                <a:endParaRPr lang="cs-CZ" sz="2500" dirty="0" smtClean="0"/>
              </a:p>
              <a:p>
                <a:endParaRPr lang="cs-CZ" sz="2500" dirty="0" smtClean="0"/>
              </a:p>
              <a:p>
                <a:pPr marL="82296" indent="0">
                  <a:buNone/>
                </a:pPr>
                <a:endParaRPr lang="cs-CZ" sz="2500" dirty="0"/>
              </a:p>
            </p:txBody>
          </p:sp>
        </mc:Choice>
        <mc:Fallback xmlns=""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35608" y="1052736"/>
                <a:ext cx="7498080" cy="5195664"/>
              </a:xfrm>
              <a:blipFill rotWithShape="1">
                <a:blip r:embed="rId2"/>
                <a:stretch>
                  <a:fillRect t="-9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9" name="Přímá spojnice 48"/>
          <p:cNvCxnSpPr/>
          <p:nvPr/>
        </p:nvCxnSpPr>
        <p:spPr>
          <a:xfrm flipV="1">
            <a:off x="2771800" y="4797152"/>
            <a:ext cx="2664296" cy="115212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nice 66"/>
          <p:cNvCxnSpPr/>
          <p:nvPr/>
        </p:nvCxnSpPr>
        <p:spPr>
          <a:xfrm flipV="1">
            <a:off x="4224722" y="4949552"/>
            <a:ext cx="2664296" cy="115212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nice 70"/>
          <p:cNvCxnSpPr/>
          <p:nvPr/>
        </p:nvCxnSpPr>
        <p:spPr>
          <a:xfrm>
            <a:off x="3203848" y="5589240"/>
            <a:ext cx="144016" cy="288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nice 71"/>
          <p:cNvCxnSpPr/>
          <p:nvPr/>
        </p:nvCxnSpPr>
        <p:spPr>
          <a:xfrm>
            <a:off x="4644008" y="4964757"/>
            <a:ext cx="144016" cy="288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nice 72"/>
          <p:cNvCxnSpPr/>
          <p:nvPr/>
        </p:nvCxnSpPr>
        <p:spPr>
          <a:xfrm>
            <a:off x="4932040" y="5671120"/>
            <a:ext cx="144016" cy="288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Přímá spojnice 73"/>
          <p:cNvCxnSpPr/>
          <p:nvPr/>
        </p:nvCxnSpPr>
        <p:spPr>
          <a:xfrm>
            <a:off x="6300192" y="5108773"/>
            <a:ext cx="144016" cy="288032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75" name="TextovéPole 74"/>
              <p:cNvSpPr txBox="1"/>
              <p:nvPr/>
            </p:nvSpPr>
            <p:spPr>
              <a:xfrm>
                <a:off x="3003312" y="5774486"/>
                <a:ext cx="40107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𝑨</m:t>
                      </m:r>
                    </m:oMath>
                  </m:oMathPara>
                </a14:m>
                <a:endParaRPr lang="cs-CZ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5" name="TextovéPole 7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03312" y="5774486"/>
                <a:ext cx="401071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6" name="TextovéPole 75"/>
              <p:cNvSpPr txBox="1"/>
              <p:nvPr/>
            </p:nvSpPr>
            <p:spPr>
              <a:xfrm>
                <a:off x="4660558" y="5027473"/>
                <a:ext cx="41549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𝑩</m:t>
                      </m:r>
                    </m:oMath>
                  </m:oMathPara>
                </a14:m>
                <a:endParaRPr lang="cs-CZ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6" name="TextovéPole 7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0558" y="5027473"/>
                <a:ext cx="415498" cy="36933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7" name="TextovéPole 76"/>
              <p:cNvSpPr txBox="1"/>
              <p:nvPr/>
            </p:nvSpPr>
            <p:spPr>
              <a:xfrm>
                <a:off x="4788024" y="5827920"/>
                <a:ext cx="40107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𝑨</m:t>
                      </m:r>
                    </m:oMath>
                  </m:oMathPara>
                </a14:m>
                <a:endParaRPr lang="cs-CZ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7" name="TextovéPole 7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88024" y="5827920"/>
                <a:ext cx="401071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8" name="TextovéPole 77"/>
              <p:cNvSpPr txBox="1"/>
              <p:nvPr/>
            </p:nvSpPr>
            <p:spPr>
              <a:xfrm>
                <a:off x="6395392" y="5131568"/>
                <a:ext cx="415498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solidFill>
                            <a:schemeClr val="tx1"/>
                          </a:solidFill>
                          <a:latin typeface="Cambria Math"/>
                        </a:rPr>
                        <m:t>𝑩</m:t>
                      </m:r>
                    </m:oMath>
                  </m:oMathPara>
                </a14:m>
                <a:endParaRPr lang="cs-CZ" b="1" dirty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78" name="TextovéPole 7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95392" y="5131568"/>
                <a:ext cx="415498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0" name="Přímá spojnice se šipkou 79"/>
          <p:cNvCxnSpPr/>
          <p:nvPr/>
        </p:nvCxnSpPr>
        <p:spPr>
          <a:xfrm flipV="1">
            <a:off x="3275856" y="5108773"/>
            <a:ext cx="1440160" cy="624483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Přímá spojnice se šipkou 81"/>
          <p:cNvCxnSpPr/>
          <p:nvPr/>
        </p:nvCxnSpPr>
        <p:spPr>
          <a:xfrm flipH="1">
            <a:off x="4988559" y="5212139"/>
            <a:ext cx="1311633" cy="562347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27514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5" grpId="0"/>
      <p:bldP spid="76" grpId="0"/>
      <p:bldP spid="77" grpId="0"/>
      <p:bldP spid="7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78098"/>
          </a:xfrm>
        </p:spPr>
        <p:txBody>
          <a:bodyPr/>
          <a:lstStyle/>
          <a:p>
            <a:r>
              <a:rPr lang="cs-CZ" dirty="0" smtClean="0"/>
              <a:t>Vektor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1435608" y="1196752"/>
                <a:ext cx="7498080" cy="5051648"/>
              </a:xfrm>
            </p:spPr>
            <p:txBody>
              <a:bodyPr>
                <a:normAutofit/>
              </a:bodyPr>
              <a:lstStyle/>
              <a:p>
                <a:r>
                  <a:rPr lang="cs-CZ" sz="2500" dirty="0" smtClean="0"/>
                  <a:t>Vektor je množina všech orientovaných úseček téže velikosti a téhož směru.</a:t>
                </a:r>
              </a:p>
              <a:p>
                <a:endParaRPr lang="cs-CZ" sz="2500" dirty="0" smtClean="0"/>
              </a:p>
              <a:p>
                <a:r>
                  <a:rPr lang="cs-CZ" sz="2500" dirty="0" smtClean="0"/>
                  <a:t>Všechny orientované úsečky, které mají stejnou velikost a jsou souhlasně </a:t>
                </a:r>
                <a:r>
                  <a:rPr lang="cs-CZ" sz="2500" dirty="0" smtClean="0"/>
                  <a:t>orientované, </a:t>
                </a:r>
                <a:r>
                  <a:rPr lang="cs-CZ" sz="2500" dirty="0" smtClean="0"/>
                  <a:t>určují tentýž vektor.</a:t>
                </a:r>
              </a:p>
              <a:p>
                <a:endParaRPr lang="cs-CZ" sz="2500" dirty="0" smtClean="0"/>
              </a:p>
              <a:p>
                <a:r>
                  <a:rPr lang="cs-CZ" sz="2500" dirty="0" smtClean="0"/>
                  <a:t>Vektory jsou v textu označovány malými písmeny se šipkou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500" i="1" smtClean="0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50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𝑢</m:t>
                            </m:r>
                          </m:e>
                        </m:acc>
                        <m:r>
                          <a:rPr lang="cs-CZ" sz="2500" b="0" i="1" smtClean="0">
                            <a:latin typeface="Cambria Math"/>
                          </a:rPr>
                          <m:t>, </m:t>
                        </m:r>
                        <m:acc>
                          <m:accPr>
                            <m:chr m:val="⃗"/>
                            <m:ctrlPr>
                              <a:rPr lang="cs-CZ" sz="2500" b="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𝑣</m:t>
                            </m:r>
                          </m:e>
                        </m:acc>
                        <m:r>
                          <a:rPr lang="cs-CZ" sz="2500" b="0" i="1" smtClean="0">
                            <a:latin typeface="Cambria Math"/>
                          </a:rPr>
                          <m:t>, </m:t>
                        </m:r>
                        <m:acc>
                          <m:accPr>
                            <m:chr m:val="⃗"/>
                            <m:ctrlPr>
                              <a:rPr lang="cs-CZ" sz="2500" b="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𝑤</m:t>
                            </m:r>
                          </m:e>
                        </m:acc>
                        <m:r>
                          <a:rPr lang="cs-CZ" sz="2500" b="0" i="1" smtClean="0">
                            <a:latin typeface="Cambria Math"/>
                          </a:rPr>
                          <m:t>, …</m:t>
                        </m:r>
                      </m:e>
                    </m:d>
                  </m:oMath>
                </a14:m>
                <a:r>
                  <a:rPr lang="cs-CZ" sz="2500" dirty="0" smtClean="0"/>
                  <a:t> nebo pomocí jejich bodů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cs-CZ" sz="2500" i="1" smtClean="0">
                            <a:latin typeface="Cambria Math"/>
                          </a:rPr>
                        </m:ctrlPr>
                      </m:dPr>
                      <m:e>
                        <m:acc>
                          <m:accPr>
                            <m:chr m:val="⃗"/>
                            <m:ctrlPr>
                              <a:rPr lang="cs-CZ" sz="250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𝐴𝐵</m:t>
                            </m:r>
                          </m:e>
                        </m:acc>
                        <m:r>
                          <a:rPr lang="cs-CZ" sz="2500" b="0" i="1" smtClean="0">
                            <a:latin typeface="Cambria Math"/>
                          </a:rPr>
                          <m:t>, </m:t>
                        </m:r>
                        <m:acc>
                          <m:accPr>
                            <m:chr m:val="⃗"/>
                            <m:ctrlPr>
                              <a:rPr lang="cs-CZ" sz="2500" b="0" i="1" smtClean="0">
                                <a:latin typeface="Cambria Math"/>
                              </a:rPr>
                            </m:ctrlPr>
                          </m:acc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𝐾𝐿</m:t>
                            </m:r>
                          </m:e>
                        </m:acc>
                        <m:r>
                          <a:rPr lang="cs-CZ" sz="2500" b="0" i="1" smtClean="0">
                            <a:latin typeface="Cambria Math"/>
                          </a:rPr>
                          <m:t>, …</m:t>
                        </m:r>
                      </m:e>
                    </m:d>
                  </m:oMath>
                </a14:m>
                <a:endParaRPr lang="cs-CZ" sz="2500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35608" y="1196752"/>
                <a:ext cx="7498080" cy="5051648"/>
              </a:xfrm>
              <a:blipFill rotWithShape="1">
                <a:blip r:embed="rId2"/>
                <a:stretch>
                  <a:fillRect t="-96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01097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78098"/>
          </a:xfrm>
        </p:spPr>
        <p:txBody>
          <a:bodyPr/>
          <a:lstStyle/>
          <a:p>
            <a:r>
              <a:rPr lang="cs-CZ" dirty="0" smtClean="0"/>
              <a:t>Souřadnice vektoru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1435608" y="1196752"/>
                <a:ext cx="7498080" cy="5051648"/>
              </a:xfrm>
            </p:spPr>
            <p:txBody>
              <a:bodyPr>
                <a:normAutofit/>
              </a:bodyPr>
              <a:lstStyle/>
              <a:p>
                <a:r>
                  <a:rPr lang="cs-CZ" sz="2500" dirty="0" smtClean="0"/>
                  <a:t>Souřadnice vektoru </a:t>
                </a:r>
                <a:r>
                  <a:rPr lang="cs-CZ" sz="2500" b="1" i="1" dirty="0" smtClean="0"/>
                  <a:t>u</a:t>
                </a:r>
                <a:r>
                  <a:rPr lang="cs-CZ" sz="2500" dirty="0" smtClean="0"/>
                  <a:t>, jehož umístěním je </a:t>
                </a:r>
                <a:r>
                  <a:rPr lang="cs-CZ" sz="2500" dirty="0" smtClean="0"/>
                  <a:t>orientovaná </a:t>
                </a:r>
                <a:r>
                  <a:rPr lang="cs-CZ" sz="2500" dirty="0" smtClean="0"/>
                  <a:t>úsečka s počátečním bodem </a:t>
                </a:r>
                <a14:m>
                  <m:oMath xmlns:m="http://schemas.openxmlformats.org/officeDocument/2006/math">
                    <m:r>
                      <a:rPr lang="cs-CZ" sz="2500" b="0" i="1" smtClean="0">
                        <a:latin typeface="Cambria Math"/>
                      </a:rPr>
                      <m:t>𝐴</m:t>
                    </m:r>
                    <m:d>
                      <m:dPr>
                        <m:begChr m:val="["/>
                        <m:endChr m:val="]"/>
                        <m:ctrlPr>
                          <a:rPr lang="cs-CZ" sz="2500" b="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5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cs-CZ" sz="2500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cs-CZ" sz="2500" b="0" i="1" smtClean="0">
                            <a:latin typeface="Cambria Math"/>
                          </a:rPr>
                          <m:t>,</m:t>
                        </m:r>
                        <m:sSub>
                          <m:sSubPr>
                            <m:ctrlPr>
                              <a:rPr lang="cs-CZ" sz="25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cs-CZ" sz="25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500" dirty="0" smtClean="0"/>
                  <a:t> a koncovým bodem </a:t>
                </a:r>
                <a14:m>
                  <m:oMath xmlns:m="http://schemas.openxmlformats.org/officeDocument/2006/math">
                    <m:r>
                      <a:rPr lang="cs-CZ" sz="2500" b="0" i="1" smtClean="0">
                        <a:latin typeface="Cambria Math"/>
                      </a:rPr>
                      <m:t>𝐵</m:t>
                    </m:r>
                    <m:d>
                      <m:dPr>
                        <m:begChr m:val="["/>
                        <m:endChr m:val="]"/>
                        <m:ctrlPr>
                          <a:rPr lang="cs-CZ" sz="2500" b="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5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𝑏</m:t>
                            </m:r>
                          </m:e>
                          <m:sub>
                            <m:r>
                              <a:rPr lang="cs-CZ" sz="2500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cs-CZ" sz="2500" b="0" i="1" smtClean="0">
                            <a:latin typeface="Cambria Math"/>
                          </a:rPr>
                          <m:t>,</m:t>
                        </m:r>
                        <m:sSub>
                          <m:sSubPr>
                            <m:ctrlPr>
                              <a:rPr lang="cs-CZ" sz="25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𝑏</m:t>
                            </m:r>
                          </m:e>
                          <m:sub>
                            <m:r>
                              <a:rPr lang="cs-CZ" sz="25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sz="2500" dirty="0" smtClean="0"/>
                  <a:t>, jsou čísla </a:t>
                </a:r>
              </a:p>
              <a:p>
                <a:pPr marL="82296" indent="0" algn="ctr">
                  <a:buNone/>
                </a:pPr>
                <a:endParaRPr lang="cs-CZ" sz="2500" b="0" i="1" dirty="0" smtClean="0">
                  <a:latin typeface="Cambria Math"/>
                </a:endParaRPr>
              </a:p>
              <a:p>
                <a:pPr marL="82296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000" b="1" i="1" smtClean="0">
                          <a:latin typeface="Cambria Math"/>
                        </a:rPr>
                        <m:t>𝒖</m:t>
                      </m:r>
                      <m:r>
                        <a:rPr lang="cs-CZ" sz="3000" b="1" i="1" smtClean="0">
                          <a:latin typeface="Cambria Math"/>
                        </a:rPr>
                        <m:t>=</m:t>
                      </m:r>
                      <m:d>
                        <m:dPr>
                          <m:ctrlPr>
                            <a:rPr lang="cs-CZ" sz="3000" b="1" i="1" smtClean="0">
                              <a:latin typeface="Cambria Math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sz="3000" b="1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b="1" i="1" smtClean="0">
                                  <a:latin typeface="Cambria Math"/>
                                </a:rPr>
                                <m:t>𝒖</m:t>
                              </m:r>
                            </m:e>
                            <m:sub>
                              <m:r>
                                <a:rPr lang="cs-CZ" sz="3000" b="1" i="1" smtClean="0">
                                  <a:latin typeface="Cambria Math"/>
                                </a:rPr>
                                <m:t>𝟏</m:t>
                              </m:r>
                            </m:sub>
                          </m:sSub>
                          <m:r>
                            <a:rPr lang="cs-CZ" sz="3000" b="1" i="1" smtClean="0">
                              <a:latin typeface="Cambria Math"/>
                            </a:rPr>
                            <m:t>,</m:t>
                          </m:r>
                          <m:sSub>
                            <m:sSubPr>
                              <m:ctrlPr>
                                <a:rPr lang="cs-CZ" sz="3000" b="1" i="1" smtClean="0">
                                  <a:latin typeface="Cambria Math"/>
                                </a:rPr>
                              </m:ctrlPr>
                            </m:sSubPr>
                            <m:e>
                              <m:r>
                                <a:rPr lang="cs-CZ" sz="3000" b="1" i="1" smtClean="0">
                                  <a:latin typeface="Cambria Math"/>
                                </a:rPr>
                                <m:t>𝒖</m:t>
                              </m:r>
                            </m:e>
                            <m:sub>
                              <m:r>
                                <a:rPr lang="cs-CZ" sz="3000" b="1" i="1" smtClean="0">
                                  <a:latin typeface="Cambria Math"/>
                                </a:rPr>
                                <m:t>𝟐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cs-CZ" sz="3000" b="1" dirty="0" smtClean="0"/>
              </a:p>
              <a:p>
                <a:pPr marL="82296" indent="0" algn="ctr">
                  <a:buNone/>
                </a:pPr>
                <a:endParaRPr lang="cs-CZ" sz="2500" i="1" dirty="0" smtClean="0">
                  <a:latin typeface="Cambria Math"/>
                </a:endParaRPr>
              </a:p>
              <a:p>
                <a:pPr marL="82296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5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500" b="0" i="1" smtClean="0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25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5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5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500" b="0" i="1" smtClean="0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25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500" b="0" i="1" smtClean="0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cs-CZ" sz="25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5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5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sz="2500" b="0" dirty="0" smtClean="0"/>
              </a:p>
              <a:p>
                <a:pPr marL="82296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5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500" b="0" i="1" smtClean="0">
                              <a:latin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25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500" b="0" i="1" smtClean="0">
                          <a:latin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5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500" b="0" i="1" smtClean="0">
                              <a:latin typeface="Cambria Math"/>
                            </a:rPr>
                            <m:t>𝑏</m:t>
                          </m:r>
                        </m:e>
                        <m:sub>
                          <m:r>
                            <a:rPr lang="cs-CZ" sz="25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2500" b="0" i="1" smtClean="0">
                          <a:latin typeface="Cambria Math"/>
                        </a:rPr>
                        <m:t>−</m:t>
                      </m:r>
                      <m:sSub>
                        <m:sSubPr>
                          <m:ctrlPr>
                            <a:rPr lang="cs-CZ" sz="2500" b="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2500" b="0" i="1" smtClean="0"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cs-CZ" sz="25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sz="2500" b="0" dirty="0" smtClean="0"/>
              </a:p>
              <a:p>
                <a:pPr marL="82296" indent="0" algn="ctr">
                  <a:buNone/>
                </a:pPr>
                <a:r>
                  <a:rPr lang="cs-CZ" sz="2500" dirty="0" smtClean="0"/>
                  <a:t> </a:t>
                </a:r>
              </a:p>
              <a:p>
                <a:pPr marL="82296" indent="0" algn="ctr">
                  <a:buNone/>
                </a:pPr>
                <a:r>
                  <a:rPr lang="cs-CZ" sz="2500" dirty="0" smtClean="0"/>
                  <a:t>Někdy označujeme zkráceně</a:t>
                </a:r>
              </a:p>
              <a:p>
                <a:pPr marL="82296" indent="0" algn="ctr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500" b="0" i="1" smtClean="0">
                          <a:latin typeface="Cambria Math"/>
                        </a:rPr>
                        <m:t>𝑢</m:t>
                      </m:r>
                      <m:r>
                        <a:rPr lang="cs-CZ" sz="2500" b="0" i="1" smtClean="0">
                          <a:latin typeface="Cambria Math"/>
                        </a:rPr>
                        <m:t>=</m:t>
                      </m:r>
                      <m:r>
                        <a:rPr lang="cs-CZ" sz="2500" b="0" i="1" smtClean="0">
                          <a:latin typeface="Cambria Math"/>
                        </a:rPr>
                        <m:t>𝐵</m:t>
                      </m:r>
                      <m:r>
                        <a:rPr lang="cs-CZ" sz="2500" b="0" i="1" smtClean="0">
                          <a:latin typeface="Cambria Math"/>
                        </a:rPr>
                        <m:t>−</m:t>
                      </m:r>
                      <m:r>
                        <a:rPr lang="cs-CZ" sz="2500" b="0" i="1" smtClean="0">
                          <a:latin typeface="Cambria Math"/>
                        </a:rPr>
                        <m:t>𝐴</m:t>
                      </m:r>
                    </m:oMath>
                  </m:oMathPara>
                </a14:m>
                <a:endParaRPr lang="cs-CZ" sz="2500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35608" y="1196752"/>
                <a:ext cx="7498080" cy="5051648"/>
              </a:xfrm>
              <a:blipFill rotWithShape="1">
                <a:blip r:embed="rId2"/>
                <a:stretch>
                  <a:fillRect t="-965" r="-227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33959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778098"/>
          </a:xfrm>
        </p:spPr>
        <p:txBody>
          <a:bodyPr/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1435608" y="1052736"/>
                <a:ext cx="7498080" cy="5195664"/>
              </a:xfrm>
            </p:spPr>
            <p:txBody>
              <a:bodyPr/>
              <a:lstStyle/>
              <a:p>
                <a:r>
                  <a:rPr lang="cs-CZ" sz="2500" dirty="0" smtClean="0"/>
                  <a:t>Určete souřadnice vektorů </a:t>
                </a:r>
                <a:r>
                  <a:rPr lang="cs-CZ" sz="2500" dirty="0" err="1" smtClean="0"/>
                  <a:t>u,v,w</a:t>
                </a:r>
                <a:r>
                  <a:rPr lang="cs-CZ" sz="2500" dirty="0" smtClean="0"/>
                  <a:t>, jejichž umístěním jsou po řadě úsečky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sz="250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500" b="0" i="1" smtClean="0">
                            <a:latin typeface="Cambria Math"/>
                          </a:rPr>
                          <m:t>𝑃𝑄</m:t>
                        </m:r>
                      </m:e>
                    </m:acc>
                    <m:r>
                      <a:rPr lang="cs-CZ" sz="2500" b="0" i="1" smtClean="0">
                        <a:latin typeface="Cambria Math"/>
                      </a:rPr>
                      <m:t>, </m:t>
                    </m:r>
                    <m:acc>
                      <m:accPr>
                        <m:chr m:val="⃗"/>
                        <m:ctrlPr>
                          <a:rPr lang="cs-CZ" sz="25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500" b="0" i="1" smtClean="0">
                            <a:latin typeface="Cambria Math"/>
                          </a:rPr>
                          <m:t>𝑅𝑃</m:t>
                        </m:r>
                      </m:e>
                    </m:acc>
                    <m:r>
                      <a:rPr lang="cs-CZ" sz="2500" b="0" i="1" smtClean="0">
                        <a:latin typeface="Cambria Math"/>
                      </a:rPr>
                      <m:t>,</m:t>
                    </m:r>
                    <m:acc>
                      <m:accPr>
                        <m:chr m:val="⃗"/>
                        <m:ctrlPr>
                          <a:rPr lang="cs-CZ" sz="2500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sz="2500" b="0" i="1" smtClean="0">
                            <a:latin typeface="Cambria Math"/>
                          </a:rPr>
                          <m:t>𝑅𝑄</m:t>
                        </m:r>
                      </m:e>
                    </m:acc>
                  </m:oMath>
                </a14:m>
                <a:r>
                  <a:rPr lang="cs-CZ" sz="2500" dirty="0" smtClean="0"/>
                  <a:t>, kde </a:t>
                </a:r>
                <a14:m>
                  <m:oMath xmlns:m="http://schemas.openxmlformats.org/officeDocument/2006/math">
                    <m:r>
                      <a:rPr lang="cs-CZ" sz="2500" b="0" i="1" smtClean="0">
                        <a:latin typeface="Cambria Math"/>
                      </a:rPr>
                      <m:t>𝑃</m:t>
                    </m:r>
                    <m:d>
                      <m:dPr>
                        <m:begChr m:val="["/>
                        <m:endChr m:val="]"/>
                        <m:ctrlPr>
                          <a:rPr lang="cs-CZ" sz="25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500" b="0" i="1" smtClean="0">
                            <a:latin typeface="Cambria Math"/>
                          </a:rPr>
                          <m:t>1,2</m:t>
                        </m:r>
                      </m:e>
                    </m:d>
                    <m:r>
                      <a:rPr lang="cs-CZ" sz="2500" b="0" i="1" smtClean="0">
                        <a:latin typeface="Cambria Math"/>
                      </a:rPr>
                      <m:t>, </m:t>
                    </m:r>
                    <m:r>
                      <a:rPr lang="cs-CZ" sz="2500" b="0" i="1" smtClean="0">
                        <a:latin typeface="Cambria Math"/>
                      </a:rPr>
                      <m:t>𝑅</m:t>
                    </m:r>
                    <m:d>
                      <m:dPr>
                        <m:begChr m:val="["/>
                        <m:endChr m:val="]"/>
                        <m:ctrlPr>
                          <a:rPr lang="cs-CZ" sz="25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500" b="0" i="1" smtClean="0">
                            <a:latin typeface="Cambria Math"/>
                          </a:rPr>
                          <m:t>−4,3</m:t>
                        </m:r>
                      </m:e>
                    </m:d>
                    <m:r>
                      <a:rPr lang="cs-CZ" sz="2500" b="0" i="1" smtClean="0">
                        <a:latin typeface="Cambria Math"/>
                      </a:rPr>
                      <m:t>, </m:t>
                    </m:r>
                    <m:r>
                      <a:rPr lang="cs-CZ" sz="2500" b="0" i="1" smtClean="0">
                        <a:latin typeface="Cambria Math"/>
                      </a:rPr>
                      <m:t>𝑄</m:t>
                    </m:r>
                    <m:d>
                      <m:dPr>
                        <m:begChr m:val="["/>
                        <m:endChr m:val="]"/>
                        <m:ctrlPr>
                          <a:rPr lang="cs-CZ" sz="25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500" b="0" i="1" smtClean="0">
                            <a:latin typeface="Cambria Math"/>
                          </a:rPr>
                          <m:t>−6,−1</m:t>
                        </m:r>
                      </m:e>
                    </m:d>
                  </m:oMath>
                </a14:m>
                <a:endParaRPr lang="cs-CZ" sz="2500" dirty="0" smtClean="0"/>
              </a:p>
              <a:p>
                <a:endParaRPr lang="cs-CZ" sz="2500" dirty="0"/>
              </a:p>
              <a:p>
                <a14:m>
                  <m:oMath xmlns:m="http://schemas.openxmlformats.org/officeDocument/2006/math">
                    <m:r>
                      <a:rPr lang="cs-CZ" sz="2500" b="0" i="1" smtClean="0">
                        <a:latin typeface="Cambria Math"/>
                      </a:rPr>
                      <m:t>𝑢</m:t>
                    </m:r>
                    <m:r>
                      <a:rPr lang="cs-CZ" sz="2500" b="0" i="1" smtClean="0">
                        <a:latin typeface="Cambria Math"/>
                      </a:rPr>
                      <m:t>=</m:t>
                    </m:r>
                    <m:r>
                      <a:rPr lang="cs-CZ" sz="2500" b="0" i="1" smtClean="0">
                        <a:latin typeface="Cambria Math"/>
                      </a:rPr>
                      <m:t>𝑄</m:t>
                    </m:r>
                    <m:r>
                      <a:rPr lang="cs-CZ" sz="2500" b="0" i="1" smtClean="0">
                        <a:latin typeface="Cambria Math"/>
                      </a:rPr>
                      <m:t>−</m:t>
                    </m:r>
                    <m:r>
                      <a:rPr lang="cs-CZ" sz="2500" b="0" i="1" smtClean="0">
                        <a:latin typeface="Cambria Math"/>
                      </a:rPr>
                      <m:t>𝑃</m:t>
                    </m:r>
                    <m:r>
                      <a:rPr lang="cs-CZ" sz="25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500" b="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5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𝑞</m:t>
                            </m:r>
                          </m:e>
                          <m:sub>
                            <m:r>
                              <a:rPr lang="cs-CZ" sz="2500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cs-CZ" sz="2500" b="0" i="1" smtClean="0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cs-CZ" sz="25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cs-CZ" sz="2500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cs-CZ" sz="2500" b="0" i="1" smtClean="0">
                            <a:latin typeface="Cambria Math"/>
                          </a:rPr>
                          <m:t>,</m:t>
                        </m:r>
                        <m:sSub>
                          <m:sSubPr>
                            <m:ctrlPr>
                              <a:rPr lang="cs-CZ" sz="25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𝑞</m:t>
                            </m:r>
                          </m:e>
                          <m:sub>
                            <m:r>
                              <a:rPr lang="cs-CZ" sz="25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  <m:r>
                          <a:rPr lang="cs-CZ" sz="2500" b="0" i="1" smtClean="0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cs-CZ" sz="2500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cs-CZ" sz="2500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cs-CZ" sz="25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500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500" b="0" i="1" smtClean="0">
                            <a:latin typeface="Cambria Math"/>
                          </a:rPr>
                          <m:t>−6−1,−1−2</m:t>
                        </m:r>
                      </m:e>
                    </m:d>
                    <m:r>
                      <a:rPr lang="cs-CZ" sz="2500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500" b="1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500" b="1" i="1" smtClean="0">
                            <a:latin typeface="Cambria Math"/>
                          </a:rPr>
                          <m:t>−</m:t>
                        </m:r>
                        <m:r>
                          <a:rPr lang="cs-CZ" sz="2500" b="1" i="1" smtClean="0">
                            <a:latin typeface="Cambria Math"/>
                          </a:rPr>
                          <m:t>𝟕</m:t>
                        </m:r>
                        <m:r>
                          <a:rPr lang="cs-CZ" sz="2500" b="1" i="1" smtClean="0">
                            <a:latin typeface="Cambria Math"/>
                          </a:rPr>
                          <m:t>,−</m:t>
                        </m:r>
                        <m:r>
                          <a:rPr lang="cs-CZ" sz="2500" b="1" i="1" smtClean="0">
                            <a:latin typeface="Cambria Math"/>
                          </a:rPr>
                          <m:t>𝟑</m:t>
                        </m:r>
                      </m:e>
                    </m:d>
                  </m:oMath>
                </a14:m>
                <a:endParaRPr lang="cs-CZ" sz="2500" b="1" dirty="0" smtClean="0"/>
              </a:p>
              <a:p>
                <a:endParaRPr lang="cs-CZ" sz="2500" dirty="0" smtClean="0"/>
              </a:p>
              <a:p>
                <a14:m>
                  <m:oMath xmlns:m="http://schemas.openxmlformats.org/officeDocument/2006/math">
                    <m:r>
                      <a:rPr lang="cs-CZ" sz="2500" b="0" i="1" smtClean="0">
                        <a:latin typeface="Cambria Math"/>
                      </a:rPr>
                      <m:t>𝑣</m:t>
                    </m:r>
                    <m:r>
                      <a:rPr lang="cs-CZ" sz="2500" i="1">
                        <a:latin typeface="Cambria Math"/>
                      </a:rPr>
                      <m:t>=</m:t>
                    </m:r>
                    <m:r>
                      <a:rPr lang="cs-CZ" sz="2500" b="0" i="1" smtClean="0">
                        <a:latin typeface="Cambria Math"/>
                      </a:rPr>
                      <m:t>𝑃</m:t>
                    </m:r>
                    <m:r>
                      <a:rPr lang="cs-CZ" sz="2500" b="0" i="1" smtClean="0">
                        <a:latin typeface="Cambria Math"/>
                      </a:rPr>
                      <m:t>−</m:t>
                    </m:r>
                    <m:r>
                      <a:rPr lang="cs-CZ" sz="2500" b="0" i="1" smtClean="0">
                        <a:latin typeface="Cambria Math"/>
                      </a:rPr>
                      <m:t>𝑅</m:t>
                    </m:r>
                    <m:r>
                      <a:rPr lang="cs-CZ" sz="25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500" i="1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5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cs-CZ" sz="25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cs-CZ" sz="25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cs-CZ" sz="25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𝑟</m:t>
                            </m:r>
                          </m:e>
                          <m:sub>
                            <m:r>
                              <a:rPr lang="cs-CZ" sz="25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cs-CZ" sz="2500" i="1">
                            <a:latin typeface="Cambria Math"/>
                          </a:rPr>
                          <m:t>,</m:t>
                        </m:r>
                        <m:sSub>
                          <m:sSubPr>
                            <m:ctrlPr>
                              <a:rPr lang="cs-CZ" sz="25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cs-CZ" sz="25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  <m:r>
                          <a:rPr lang="cs-CZ" sz="25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cs-CZ" sz="25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𝑟</m:t>
                            </m:r>
                          </m:e>
                          <m:sub>
                            <m:r>
                              <a:rPr lang="cs-CZ" sz="25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cs-CZ" sz="25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5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500" b="0" i="1" smtClean="0">
                            <a:latin typeface="Cambria Math"/>
                          </a:rPr>
                          <m:t>1</m:t>
                        </m:r>
                        <m:r>
                          <a:rPr lang="cs-CZ" sz="2500" i="1">
                            <a:latin typeface="Cambria Math"/>
                          </a:rPr>
                          <m:t>−</m:t>
                        </m:r>
                        <m:d>
                          <m:dPr>
                            <m:ctrlPr>
                              <a:rPr lang="cs-CZ" sz="250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−4</m:t>
                            </m:r>
                          </m:e>
                        </m:d>
                        <m:r>
                          <a:rPr lang="cs-CZ" sz="2500" i="1">
                            <a:latin typeface="Cambria Math"/>
                          </a:rPr>
                          <m:t>,</m:t>
                        </m:r>
                        <m:r>
                          <a:rPr lang="cs-CZ" sz="2500" b="0" i="1" smtClean="0">
                            <a:latin typeface="Cambria Math"/>
                          </a:rPr>
                          <m:t>2</m:t>
                        </m:r>
                        <m:r>
                          <a:rPr lang="cs-CZ" sz="2500" i="1">
                            <a:latin typeface="Cambria Math"/>
                          </a:rPr>
                          <m:t>−</m:t>
                        </m:r>
                        <m:r>
                          <a:rPr lang="cs-CZ" sz="2500" b="0" i="1" smtClean="0">
                            <a:latin typeface="Cambria Math"/>
                          </a:rPr>
                          <m:t>3</m:t>
                        </m:r>
                      </m:e>
                    </m:d>
                    <m:r>
                      <a:rPr lang="cs-CZ" sz="25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500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500" b="1" i="1" smtClean="0">
                            <a:latin typeface="Cambria Math"/>
                          </a:rPr>
                          <m:t>𝟓</m:t>
                        </m:r>
                        <m:r>
                          <a:rPr lang="cs-CZ" sz="2500" b="1" i="1">
                            <a:latin typeface="Cambria Math"/>
                          </a:rPr>
                          <m:t>,</m:t>
                        </m:r>
                        <m:r>
                          <a:rPr lang="cs-CZ" sz="2500" b="1" i="1" smtClean="0">
                            <a:latin typeface="Cambria Math"/>
                          </a:rPr>
                          <m:t>−</m:t>
                        </m:r>
                        <m:r>
                          <a:rPr lang="cs-CZ" sz="2500" b="1" i="1" smtClean="0">
                            <a:latin typeface="Cambria Math"/>
                          </a:rPr>
                          <m:t>𝟏</m:t>
                        </m:r>
                      </m:e>
                    </m:d>
                  </m:oMath>
                </a14:m>
                <a:endParaRPr lang="cs-CZ" sz="2500" b="1" dirty="0" smtClean="0"/>
              </a:p>
              <a:p>
                <a:endParaRPr lang="cs-CZ" sz="2500" dirty="0" smtClean="0"/>
              </a:p>
              <a:p>
                <a14:m>
                  <m:oMath xmlns:m="http://schemas.openxmlformats.org/officeDocument/2006/math">
                    <m:r>
                      <a:rPr lang="cs-CZ" sz="2500" b="0" i="1" smtClean="0">
                        <a:latin typeface="Cambria Math"/>
                      </a:rPr>
                      <m:t>𝑤</m:t>
                    </m:r>
                    <m:r>
                      <a:rPr lang="cs-CZ" sz="2500" i="1">
                        <a:latin typeface="Cambria Math"/>
                      </a:rPr>
                      <m:t>=</m:t>
                    </m:r>
                    <m:r>
                      <a:rPr lang="cs-CZ" sz="2500" i="1">
                        <a:latin typeface="Cambria Math"/>
                      </a:rPr>
                      <m:t>𝑄</m:t>
                    </m:r>
                    <m:r>
                      <a:rPr lang="cs-CZ" sz="2500" i="1">
                        <a:latin typeface="Cambria Math"/>
                      </a:rPr>
                      <m:t>−</m:t>
                    </m:r>
                    <m:r>
                      <a:rPr lang="cs-CZ" sz="2500" b="0" i="1" smtClean="0">
                        <a:latin typeface="Cambria Math"/>
                      </a:rPr>
                      <m:t>𝑅</m:t>
                    </m:r>
                    <m:r>
                      <a:rPr lang="cs-CZ" sz="25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500" i="1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sz="25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500" i="1">
                                <a:latin typeface="Cambria Math"/>
                              </a:rPr>
                              <m:t>𝑞</m:t>
                            </m:r>
                          </m:e>
                          <m:sub>
                            <m:r>
                              <a:rPr lang="cs-CZ" sz="25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cs-CZ" sz="25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cs-CZ" sz="25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𝑟</m:t>
                            </m:r>
                          </m:e>
                          <m:sub>
                            <m:r>
                              <a:rPr lang="cs-CZ" sz="2500" i="1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cs-CZ" sz="2500" i="1">
                            <a:latin typeface="Cambria Math"/>
                          </a:rPr>
                          <m:t>,</m:t>
                        </m:r>
                        <m:sSub>
                          <m:sSubPr>
                            <m:ctrlPr>
                              <a:rPr lang="cs-CZ" sz="25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500" i="1">
                                <a:latin typeface="Cambria Math"/>
                              </a:rPr>
                              <m:t>𝑞</m:t>
                            </m:r>
                          </m:e>
                          <m:sub>
                            <m:r>
                              <a:rPr lang="cs-CZ" sz="25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  <m:r>
                          <a:rPr lang="cs-CZ" sz="2500" i="1">
                            <a:latin typeface="Cambria Math"/>
                          </a:rPr>
                          <m:t>−</m:t>
                        </m:r>
                        <m:sSub>
                          <m:sSubPr>
                            <m:ctrlPr>
                              <a:rPr lang="cs-CZ" sz="2500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𝑟</m:t>
                            </m:r>
                          </m:e>
                          <m:sub>
                            <m:r>
                              <a:rPr lang="cs-CZ" sz="2500" i="1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e>
                    </m:d>
                    <m:r>
                      <a:rPr lang="cs-CZ" sz="25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500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500" i="1">
                            <a:latin typeface="Cambria Math"/>
                          </a:rPr>
                          <m:t>−6−</m:t>
                        </m:r>
                        <m:d>
                          <m:dPr>
                            <m:ctrlPr>
                              <a:rPr lang="cs-CZ" sz="250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sz="2500" b="0" i="1" smtClean="0">
                                <a:latin typeface="Cambria Math"/>
                              </a:rPr>
                              <m:t>−4</m:t>
                            </m:r>
                          </m:e>
                        </m:d>
                        <m:r>
                          <a:rPr lang="cs-CZ" sz="2500" i="1">
                            <a:latin typeface="Cambria Math"/>
                          </a:rPr>
                          <m:t>,−1−</m:t>
                        </m:r>
                        <m:r>
                          <a:rPr lang="cs-CZ" sz="2500" b="0" i="1" smtClean="0">
                            <a:latin typeface="Cambria Math"/>
                          </a:rPr>
                          <m:t>3</m:t>
                        </m:r>
                      </m:e>
                    </m:d>
                    <m:r>
                      <a:rPr lang="cs-CZ" sz="2500" i="1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sz="2500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500" b="1" i="1" smtClean="0">
                            <a:latin typeface="Cambria Math"/>
                          </a:rPr>
                          <m:t>−</m:t>
                        </m:r>
                        <m:r>
                          <a:rPr lang="cs-CZ" sz="2500" b="1" i="1" smtClean="0">
                            <a:latin typeface="Cambria Math"/>
                          </a:rPr>
                          <m:t>𝟐</m:t>
                        </m:r>
                        <m:r>
                          <a:rPr lang="cs-CZ" sz="2500" b="1" i="1">
                            <a:latin typeface="Cambria Math"/>
                          </a:rPr>
                          <m:t>,−</m:t>
                        </m:r>
                        <m:r>
                          <a:rPr lang="cs-CZ" sz="2500" b="1" i="1" smtClean="0">
                            <a:latin typeface="Cambria Math"/>
                          </a:rPr>
                          <m:t>𝟒</m:t>
                        </m:r>
                      </m:e>
                    </m:d>
                  </m:oMath>
                </a14:m>
                <a:endParaRPr lang="cs-CZ" sz="2500" b="1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1435608" y="1052736"/>
                <a:ext cx="7498080" cy="5195664"/>
              </a:xfrm>
              <a:blipFill rotWithShape="1">
                <a:blip r:embed="rId2"/>
                <a:stretch>
                  <a:fillRect t="-93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6187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Velikost vektoru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cs-CZ" dirty="0" smtClean="0"/>
                  <a:t>Velikost vektoru je vzdálenost krajních bodů orientované úsečky.</a:t>
                </a:r>
              </a:p>
              <a:p>
                <a:endParaRPr lang="cs-CZ" dirty="0"/>
              </a:p>
              <a:p>
                <a:r>
                  <a:rPr lang="cs-CZ" dirty="0" smtClean="0"/>
                  <a:t>Vektor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𝑢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sSub>
                          <m:sSub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𝑢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  <m:r>
                          <a:rPr lang="cs-CZ" b="0" i="1" smtClean="0">
                            <a:latin typeface="Cambria Math"/>
                          </a:rPr>
                          <m:t>,</m:t>
                        </m:r>
                        <m:sSub>
                          <m:sSub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𝑢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e>
                    </m:d>
                  </m:oMath>
                </a14:m>
                <a:r>
                  <a:rPr lang="cs-CZ" dirty="0" smtClean="0"/>
                  <a:t> má velikost </a:t>
                </a:r>
              </a:p>
              <a:p>
                <a:pPr marL="82296" indent="0">
                  <a:buNone/>
                </a:pPr>
                <a:endParaRPr lang="cs-CZ" i="1" dirty="0" smtClean="0">
                  <a:latin typeface="Cambria Math"/>
                </a:endParaRPr>
              </a:p>
              <a:p>
                <a:pPr marL="82296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𝑢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sSubSup>
                            <m:sSub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bSup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bSup>
                        </m:e>
                      </m:rad>
                    </m:oMath>
                  </m:oMathPara>
                </a14:m>
                <a:endParaRPr lang="cs-CZ" dirty="0" smtClean="0"/>
              </a:p>
              <a:p>
                <a:pPr marL="82296" indent="0">
                  <a:buNone/>
                </a:pPr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6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99464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Určete velikost vektoru </a:t>
                </a:r>
                <a:r>
                  <a:rPr lang="cs-CZ" b="1" i="1" dirty="0" smtClean="0"/>
                  <a:t>u</a:t>
                </a:r>
                <a:r>
                  <a:rPr lang="cs-CZ" dirty="0" smtClean="0"/>
                  <a:t> daného orientovanou úsečkou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𝐾𝑀</m:t>
                        </m:r>
                      </m:e>
                    </m:acc>
                  </m:oMath>
                </a14:m>
                <a:r>
                  <a:rPr lang="cs-CZ" dirty="0" smtClean="0"/>
                  <a:t>, kde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𝐾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1,−2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, </m:t>
                    </m:r>
                    <m:r>
                      <a:rPr lang="cs-CZ" b="0" i="1" smtClean="0">
                        <a:latin typeface="Cambria Math"/>
                      </a:rPr>
                      <m:t>𝑀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−4,3</m:t>
                        </m:r>
                      </m:e>
                    </m:d>
                  </m:oMath>
                </a14:m>
                <a:endParaRPr lang="cs-CZ" b="0" dirty="0" smtClean="0"/>
              </a:p>
              <a:p>
                <a:endParaRPr lang="cs-CZ" dirty="0" smtClean="0"/>
              </a:p>
              <a:p>
                <a:r>
                  <a:rPr lang="cs-CZ" dirty="0" smtClean="0"/>
                  <a:t>Nejdříve určíme vektor u</a:t>
                </a:r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𝑢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b="0" i="1" smtClean="0">
                        <a:latin typeface="Cambria Math"/>
                      </a:rPr>
                      <m:t>𝑀</m:t>
                    </m:r>
                    <m:r>
                      <a:rPr lang="cs-CZ" b="0" i="1" smtClean="0">
                        <a:latin typeface="Cambria Math"/>
                      </a:rPr>
                      <m:t>−</m:t>
                    </m:r>
                    <m:r>
                      <a:rPr lang="cs-CZ" b="0" i="1" smtClean="0">
                        <a:latin typeface="Cambria Math"/>
                      </a:rPr>
                      <m:t>𝐾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−4−1, 3−</m:t>
                        </m:r>
                        <m:d>
                          <m:d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d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−2</m:t>
                            </m:r>
                          </m:e>
                        </m:d>
                      </m:e>
                    </m:d>
                    <m:r>
                      <a:rPr lang="cs-CZ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−5,5</m:t>
                        </m:r>
                      </m:e>
                    </m:d>
                  </m:oMath>
                </a14:m>
                <a:endParaRPr lang="cs-CZ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/>
                <a:stretch>
                  <a:fillRect t="-16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73788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Pak dosadíme do vzorečku pro výpočet velikosti vektoru</a:t>
                </a:r>
              </a:p>
              <a:p>
                <a:pPr marL="82296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𝑢</m:t>
                          </m:r>
                        </m:e>
                      </m:d>
                      <m:r>
                        <a:rPr lang="cs-CZ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i="1">
                              <a:latin typeface="Cambria Math"/>
                            </a:rPr>
                          </m:ctrlPr>
                        </m:radPr>
                        <m:deg/>
                        <m:e>
                          <m:sSubSup>
                            <m:sSub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i="1">
                                  <a:latin typeface="Cambria Math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bSup>
                          <m:r>
                            <a:rPr lang="cs-CZ" i="1">
                              <a:latin typeface="Cambria Math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sSubSupPr>
                            <m:e>
                              <m:r>
                                <a:rPr lang="cs-CZ" i="1">
                                  <a:latin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sup>
                          </m:sSubSup>
                        </m:e>
                      </m:rad>
                    </m:oMath>
                  </m:oMathPara>
                </a14:m>
                <a:endParaRPr lang="cs-CZ" dirty="0" smtClean="0"/>
              </a:p>
              <a:p>
                <a:pPr marL="82296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𝑢</m:t>
                          </m:r>
                        </m:e>
                      </m:d>
                      <m:r>
                        <a:rPr lang="cs-CZ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i="1">
                              <a:latin typeface="Cambria Math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d>
                                <m:dPr>
                                  <m:ctrlPr>
                                    <a:rPr lang="cs-CZ" i="1" smtClean="0">
                                      <a:latin typeface="Cambria Math"/>
                                    </a:rPr>
                                  </m:ctrlPr>
                                </m:dPr>
                                <m:e>
                                  <m:r>
                                    <a:rPr lang="cs-CZ" b="0" i="1" smtClean="0">
                                      <a:latin typeface="Cambria Math"/>
                                    </a:rPr>
                                    <m:t>−5</m:t>
                                  </m:r>
                                </m:e>
                              </m:d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i="1">
                              <a:latin typeface="Cambria Math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5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</m:oMath>
                  </m:oMathPara>
                </a14:m>
                <a:endParaRPr lang="cs-CZ" dirty="0" smtClean="0"/>
              </a:p>
              <a:p>
                <a:pPr marL="82296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𝑢</m:t>
                          </m:r>
                        </m:e>
                      </m:d>
                      <m:r>
                        <a:rPr lang="cs-CZ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</a:rPr>
                            <m:t>25+25</m:t>
                          </m:r>
                        </m:e>
                      </m:ra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</a:rPr>
                            <m:t>50</m:t>
                          </m:r>
                        </m:e>
                      </m:rad>
                    </m:oMath>
                  </m:oMathPara>
                </a14:m>
                <a:endParaRPr lang="cs-CZ" b="0" dirty="0" smtClean="0"/>
              </a:p>
              <a:p>
                <a:pPr marL="82296" indent="0">
                  <a:buNone/>
                </a:pPr>
                <a:r>
                  <a:rPr lang="cs-CZ" dirty="0" smtClean="0"/>
                  <a:t>Částečně odmocníme</a:t>
                </a:r>
              </a:p>
              <a:p>
                <a:pPr marL="82296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i="1">
                              <a:latin typeface="Cambria Math"/>
                            </a:rPr>
                            <m:t>𝑢</m:t>
                          </m:r>
                        </m:e>
                      </m:d>
                      <m:r>
                        <a:rPr lang="cs-CZ" i="1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∙25</m:t>
                          </m:r>
                        </m:e>
                      </m:ra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e>
                      </m:ra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25</m:t>
                          </m:r>
                        </m:e>
                      </m:rad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e>
                      </m:rad>
                      <m:r>
                        <a:rPr lang="cs-CZ" i="1">
                          <a:latin typeface="Cambria Math"/>
                          <a:ea typeface="Cambria Math"/>
                        </a:rPr>
                        <m:t>∙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5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976" t="-165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4666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 k procvičení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Trojúhelník </a:t>
                </a:r>
                <a:r>
                  <a:rPr lang="cs-CZ" dirty="0" smtClean="0"/>
                  <a:t>má vrcholy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𝐴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3,−1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, </m:t>
                    </m:r>
                    <m:r>
                      <a:rPr lang="cs-CZ" b="0" i="1" smtClean="0">
                        <a:latin typeface="Cambria Math"/>
                      </a:rPr>
                      <m:t>𝐵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1,−3</m:t>
                        </m:r>
                      </m:e>
                    </m:d>
                    <m:r>
                      <a:rPr lang="cs-CZ" b="0" i="1" smtClean="0">
                        <a:latin typeface="Cambria Math"/>
                      </a:rPr>
                      <m:t>,</m:t>
                    </m:r>
                    <m:r>
                      <a:rPr lang="cs-CZ" b="0" i="1" smtClean="0">
                        <a:latin typeface="Cambria Math"/>
                      </a:rPr>
                      <m:t>𝐶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5,4</m:t>
                        </m:r>
                      </m:e>
                    </m:d>
                  </m:oMath>
                </a14:m>
                <a:r>
                  <a:rPr lang="cs-CZ" dirty="0" smtClean="0"/>
                  <a:t>, určete souřadnice vektorů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𝐴𝐴</m:t>
                        </m:r>
                      </m:e>
                    </m:acc>
                    <m:r>
                      <a:rPr lang="cs-CZ" b="0" i="1" smtClean="0">
                        <a:latin typeface="Cambria Math"/>
                      </a:rPr>
                      <m:t>, </m:t>
                    </m:r>
                    <m:acc>
                      <m:accPr>
                        <m:chr m:val="⃗"/>
                        <m:ctrlPr>
                          <a:rPr lang="cs-CZ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𝐴𝐵</m:t>
                        </m:r>
                      </m:e>
                    </m:acc>
                    <m:r>
                      <a:rPr lang="cs-CZ" b="0" i="1" smtClean="0">
                        <a:latin typeface="Cambria Math"/>
                      </a:rPr>
                      <m:t>, </m:t>
                    </m:r>
                    <m:acc>
                      <m:accPr>
                        <m:chr m:val="⃗"/>
                        <m:ctrlPr>
                          <a:rPr lang="cs-CZ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𝐵𝐴</m:t>
                        </m:r>
                      </m:e>
                    </m:acc>
                    <m:r>
                      <a:rPr lang="cs-CZ" b="0" i="1" smtClean="0">
                        <a:latin typeface="Cambria Math"/>
                      </a:rPr>
                      <m:t>, </m:t>
                    </m:r>
                    <m:acc>
                      <m:accPr>
                        <m:chr m:val="⃗"/>
                        <m:ctrlPr>
                          <a:rPr lang="cs-CZ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𝐴𝐶</m:t>
                        </m:r>
                      </m:e>
                    </m:acc>
                    <m:r>
                      <a:rPr lang="cs-CZ" b="0" i="1" smtClean="0">
                        <a:latin typeface="Cambria Math"/>
                      </a:rPr>
                      <m:t>, </m:t>
                    </m:r>
                    <m:acc>
                      <m:accPr>
                        <m:chr m:val="⃗"/>
                        <m:ctrlPr>
                          <a:rPr lang="cs-CZ" b="0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𝐵𝐶</m:t>
                        </m:r>
                      </m:e>
                    </m:acc>
                    <m:r>
                      <a:rPr lang="cs-CZ" b="0" i="1" smtClean="0">
                        <a:latin typeface="Cambria Math"/>
                      </a:rPr>
                      <m:t>.</m:t>
                    </m:r>
                  </m:oMath>
                </a14:m>
                <a:endParaRPr lang="cs-CZ" b="0" dirty="0" smtClean="0"/>
              </a:p>
              <a:p>
                <a:endParaRPr lang="cs-CZ" dirty="0" smtClean="0"/>
              </a:p>
              <a:p>
                <a:r>
                  <a:rPr lang="cs-CZ" dirty="0" smtClean="0"/>
                  <a:t>Určete bod K tak, aby umístěním vektoru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𝑢</m:t>
                    </m:r>
                    <m:r>
                      <a:rPr lang="cs-CZ" b="0" i="1" smtClean="0">
                        <a:latin typeface="Cambria Math"/>
                      </a:rPr>
                      <m:t>=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4,−1</m:t>
                        </m:r>
                      </m:e>
                    </m:d>
                  </m:oMath>
                </a14:m>
                <a:r>
                  <a:rPr lang="cs-CZ" dirty="0" smtClean="0"/>
                  <a:t>, byla orientovaná úsečka </a:t>
                </a:r>
                <a14:m>
                  <m:oMath xmlns:m="http://schemas.openxmlformats.org/officeDocument/2006/math">
                    <m:acc>
                      <m:accPr>
                        <m:chr m:val="⃗"/>
                        <m:ctrlPr>
                          <a:rPr lang="cs-CZ" i="1" smtClean="0">
                            <a:latin typeface="Cambria Math"/>
                          </a:rPr>
                        </m:ctrlPr>
                      </m:accPr>
                      <m:e>
                        <m:r>
                          <a:rPr lang="cs-CZ" b="0" i="1" smtClean="0">
                            <a:latin typeface="Cambria Math"/>
                          </a:rPr>
                          <m:t>𝐾𝑀</m:t>
                        </m:r>
                      </m:e>
                    </m:acc>
                  </m:oMath>
                </a14:m>
                <a:r>
                  <a:rPr lang="cs-CZ" dirty="0" smtClean="0"/>
                  <a:t>, kde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𝑀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</a:rPr>
                          <m:t>−3,3</m:t>
                        </m:r>
                      </m:e>
                    </m:d>
                  </m:oMath>
                </a14:m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t="-1652" r="-284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05627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dirty="0"/>
              <a:t>CALDA, Emil a kol. </a:t>
            </a:r>
            <a:r>
              <a:rPr lang="cs-CZ" altLang="cs-CZ" i="1" dirty="0"/>
              <a:t>Matematika pro netechnické obory SOŠ a SOU </a:t>
            </a:r>
            <a:r>
              <a:rPr lang="cs-CZ" altLang="cs-CZ" i="1" dirty="0" smtClean="0"/>
              <a:t>4. </a:t>
            </a:r>
            <a:r>
              <a:rPr lang="cs-CZ" altLang="cs-CZ" i="1" dirty="0"/>
              <a:t>díl</a:t>
            </a:r>
            <a:r>
              <a:rPr lang="cs-CZ" altLang="cs-CZ" dirty="0"/>
              <a:t>. Praha: Prometheus, 2004, ISBN </a:t>
            </a:r>
            <a:r>
              <a:rPr lang="cs-CZ" altLang="cs-CZ" dirty="0" smtClean="0"/>
              <a:t>80-7196-139-6.</a:t>
            </a:r>
          </a:p>
          <a:p>
            <a:endParaRPr lang="cs-CZ" altLang="cs-CZ" dirty="0"/>
          </a:p>
          <a:p>
            <a:endParaRPr lang="cs-CZ" altLang="cs-CZ" dirty="0"/>
          </a:p>
          <a:p>
            <a:endParaRPr lang="cs-CZ" altLang="cs-CZ" dirty="0"/>
          </a:p>
        </p:txBody>
      </p:sp>
    </p:spTree>
    <p:extLst>
      <p:ext uri="{BB962C8B-B14F-4D97-AF65-F5344CB8AC3E}">
        <p14:creationId xmlns:p14="http://schemas.microsoft.com/office/powerpoint/2010/main" val="860711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1596</TotalTime>
  <Words>698</Words>
  <Application>Microsoft Office PowerPoint</Application>
  <PresentationFormat>Předvádění na obrazovce (4:3)</PresentationFormat>
  <Paragraphs>78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Slunovrat</vt:lpstr>
      <vt:lpstr>Prezentace aplikace PowerPoint</vt:lpstr>
      <vt:lpstr>Orientovaná úsečka</vt:lpstr>
      <vt:lpstr>Vektor</vt:lpstr>
      <vt:lpstr>Souřadnice vektoru</vt:lpstr>
      <vt:lpstr>Příklad</vt:lpstr>
      <vt:lpstr>Velikost vektoru</vt:lpstr>
      <vt:lpstr>Příklad </vt:lpstr>
      <vt:lpstr>Příklad</vt:lpstr>
      <vt:lpstr>Příklady k procvičení</vt:lpstr>
      <vt:lpstr>Použitá literatura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Acer</dc:creator>
  <cp:lastModifiedBy>User</cp:lastModifiedBy>
  <cp:revision>172</cp:revision>
  <cp:lastPrinted>2014-04-04T07:13:24Z</cp:lastPrinted>
  <dcterms:created xsi:type="dcterms:W3CDTF">2014-01-22T19:10:32Z</dcterms:created>
  <dcterms:modified xsi:type="dcterms:W3CDTF">1980-01-03T23:43:39Z</dcterms:modified>
</cp:coreProperties>
</file>