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96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5" r:id="rId3"/>
    <p:sldId id="276" r:id="rId4"/>
    <p:sldId id="274" r:id="rId5"/>
    <p:sldId id="277" r:id="rId6"/>
    <p:sldId id="278" r:id="rId7"/>
    <p:sldId id="279" r:id="rId8"/>
    <p:sldId id="280" r:id="rId9"/>
    <p:sldId id="266" r:id="rId10"/>
  </p:sldIdLst>
  <p:sldSz cx="9144000" cy="6858000" type="screen4x3"/>
  <p:notesSz cx="6669088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2475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2FAF51-9625-4FCC-AD0B-FAD56FB46D9B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E9AED-61E4-4F89-B9EB-7A38D7E193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347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286598-8046-4C86-B811-9287D29F9FE4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854075" y="744538"/>
            <a:ext cx="4960938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66750" y="4716463"/>
            <a:ext cx="5335588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778250" y="9429750"/>
            <a:ext cx="288925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A9A79-82F4-44E0-ABCD-78CEF3B9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804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6A9A79-82F4-44E0-ABCD-78CEF3B9BC6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09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F0C0102-7B8F-4B5B-B5F4-171E8B040D3F}" type="datetimeFigureOut">
              <a:rPr lang="cs-CZ" smtClean="0"/>
              <a:t>23.6.2014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97" r:id="rId1"/>
    <p:sldLayoutId id="2147484198" r:id="rId2"/>
    <p:sldLayoutId id="2147484199" r:id="rId3"/>
    <p:sldLayoutId id="2147484200" r:id="rId4"/>
    <p:sldLayoutId id="2147484201" r:id="rId5"/>
    <p:sldLayoutId id="2147484202" r:id="rId6"/>
    <p:sldLayoutId id="2147484203" r:id="rId7"/>
    <p:sldLayoutId id="2147484204" r:id="rId8"/>
    <p:sldLayoutId id="2147484205" r:id="rId9"/>
    <p:sldLayoutId id="2147484206" r:id="rId10"/>
    <p:sldLayoutId id="21474842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0.png"/><Relationship Id="rId7" Type="http://schemas.openxmlformats.org/officeDocument/2006/relationships/image" Target="../media/image18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0.png"/><Relationship Id="rId11" Type="http://schemas.openxmlformats.org/officeDocument/2006/relationships/image" Target="../media/image22.png"/><Relationship Id="rId5" Type="http://schemas.openxmlformats.org/officeDocument/2006/relationships/image" Target="../media/image160.png"/><Relationship Id="rId10" Type="http://schemas.openxmlformats.org/officeDocument/2006/relationships/image" Target="../media/image21.png"/><Relationship Id="rId4" Type="http://schemas.openxmlformats.org/officeDocument/2006/relationships/image" Target="../media/image150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9885427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Úhel dvou vektorů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Souřadnice a vektory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27.05.2014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OPVK_1.5_DUM_III/2_MAT_19_KO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VY_32_inovace_MAT_19_KO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ke určen k osvojení si základního vzorce pro výpočet úhlu dvou vektorů.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Úhel dvou vektorů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Dva nenulové vektory spolu svírají vždy dva úhly. </a:t>
            </a:r>
          </a:p>
          <a:p>
            <a:r>
              <a:rPr lang="cs-CZ" dirty="0" smtClean="0"/>
              <a:t>Při určování velikosti dvou úhlů počítáme vždy úhel menší nebo roven 180°.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2123728" y="3501008"/>
            <a:ext cx="2232248" cy="201622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123728" y="5517232"/>
            <a:ext cx="3024336" cy="36004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1907704" y="4833156"/>
            <a:ext cx="1396169" cy="1368152"/>
          </a:xfrm>
          <a:prstGeom prst="arc">
            <a:avLst>
              <a:gd name="adj1" fmla="val 16200000"/>
              <a:gd name="adj2" fmla="val 1658097"/>
            </a:avLst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296047" y="4948564"/>
                <a:ext cx="18722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1" i="1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el-GR" sz="2200" b="1" i="1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el-GR" sz="2200" b="1" i="1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el-GR" sz="2200" b="1" i="1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200" b="1" i="1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𝟏𝟖𝟎</m:t>
                      </m:r>
                      <m:r>
                        <a:rPr lang="cs-CZ" sz="2200" b="1" i="1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200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6047" y="4948564"/>
                <a:ext cx="1872208" cy="430887"/>
              </a:xfrm>
              <a:prstGeom prst="rect">
                <a:avLst/>
              </a:prstGeom>
              <a:blipFill rotWithShape="1">
                <a:blip r:embed="rId2"/>
                <a:stretch>
                  <a:fillRect l="-326" r="-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5793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4" grpId="0" animBg="1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3300" dirty="0" smtClean="0"/>
              <a:t>Vzorec pro výpočet úhlu dvou vektorů</a:t>
            </a:r>
            <a:endParaRPr lang="cs-CZ" sz="33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4954555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Pro velikost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dirty="0" smtClean="0"/>
                  <a:t> úhlu dvou nenulových vektorů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𝑢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</a:rPr>
                      <m:t>𝑣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/>
                  <a:t> platí:</a:t>
                </a:r>
              </a:p>
              <a:p>
                <a:endParaRPr lang="cs-CZ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200" b="1" i="0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𝐜𝐨𝐬</m:t>
                          </m:r>
                        </m:fName>
                        <m:e>
                          <m:r>
                            <a:rPr lang="cs-CZ" sz="3200" b="1" i="1" smtClean="0">
                              <a:solidFill>
                                <a:schemeClr val="accent2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3200" b="1" i="1" smtClean="0">
                              <a:solidFill>
                                <a:schemeClr val="accent2"/>
                              </a:solidFill>
                              <a:latin typeface="Cambria Math"/>
                              <a:ea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3200" b="1" i="1" smtClean="0">
                                  <a:solidFill>
                                    <a:schemeClr val="accent2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d>
                                <m:dPr>
                                  <m:begChr m:val="‖"/>
                                  <m:endChr m:val="‖"/>
                                  <m:ctrlP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𝒖</m:t>
                                  </m:r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𝒗</m:t>
                                  </m:r>
                                </m:e>
                              </m:d>
                            </m:num>
                            <m:den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𝒖</m:t>
                                  </m:r>
                                </m:e>
                              </m:d>
                              <m:r>
                                <a:rPr lang="cs-CZ" sz="3200" b="1" i="1" smtClean="0">
                                  <a:solidFill>
                                    <a:schemeClr val="accent2"/>
                                  </a:solidFill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𝒗</m:t>
                                  </m:r>
                                </m:e>
                              </m:d>
                            </m:den>
                          </m:f>
                        </m:e>
                      </m:func>
                    </m:oMath>
                  </m:oMathPara>
                </a14:m>
                <a:endParaRPr lang="cs-CZ" sz="3200" b="1" dirty="0" smtClean="0">
                  <a:solidFill>
                    <a:schemeClr val="accent2"/>
                  </a:solidFill>
                </a:endParaRPr>
              </a:p>
              <a:p>
                <a:endParaRPr lang="cs-CZ" dirty="0" smtClean="0"/>
              </a:p>
              <a:p>
                <a:r>
                  <a:rPr lang="cs-CZ" dirty="0" smtClean="0"/>
                  <a:t>Po dosazení souřadnic</a:t>
                </a:r>
              </a:p>
              <a:p>
                <a:pPr marL="109728" indent="0">
                  <a:buNone/>
                </a:pPr>
                <a:endParaRPr lang="cs-CZ" dirty="0" smtClean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3200" b="1" i="0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𝐜𝐨𝐬</m:t>
                          </m:r>
                        </m:fName>
                        <m:e>
                          <m:r>
                            <a:rPr lang="cs-CZ" sz="3200" b="1" i="1" smtClean="0">
                              <a:solidFill>
                                <a:schemeClr val="accent2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func>
                      <m:r>
                        <a:rPr lang="cs-CZ" sz="3200" b="1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begChr m:val="‖"/>
                              <m:endChr m:val="‖"/>
                              <m:ctrlPr>
                                <a:rPr lang="cs-CZ" sz="3200" b="1" i="1" smtClean="0">
                                  <a:solidFill>
                                    <a:schemeClr val="accent2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𝒖</m:t>
                                  </m:r>
                                </m:e>
                                <m:sub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cs-CZ" sz="3200" b="1" i="1">
                                  <a:solidFill>
                                    <a:schemeClr val="accent2"/>
                                  </a:solidFill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b>
                                <m:sSubPr>
                                  <m:ctrlP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𝒗</m:t>
                                  </m:r>
                                </m:e>
                                <m:sub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cs-CZ" sz="3200" b="1" i="1">
                                  <a:solidFill>
                                    <a:schemeClr val="accent2"/>
                                  </a:solidFill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𝒖</m:t>
                                  </m:r>
                                </m:e>
                                <m:sub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cs-CZ" sz="3200" b="1" i="1">
                                  <a:solidFill>
                                    <a:schemeClr val="accent2"/>
                                  </a:solidFill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b>
                                <m:sSubPr>
                                  <m:ctrlP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𝒗</m:t>
                                  </m:r>
                                </m:e>
                                <m:sub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𝟐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3200" b="1" i="1" smtClean="0">
                                  <a:solidFill>
                                    <a:schemeClr val="accent2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bSup>
                                <m:sSubSupPr>
                                  <m:ctrlP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</m:ctrlPr>
                                </m:sSubSupPr>
                                <m:e>
                                  <m: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𝒖</m:t>
                                  </m:r>
                                </m:e>
                                <m:sub>
                                  <m: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  <m:sup>
                                  <m: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bSup>
                              <m:r>
                                <a:rPr lang="cs-CZ" sz="3200" b="1" i="1" smtClean="0">
                                  <a:solidFill>
                                    <a:schemeClr val="accent2"/>
                                  </a:solidFill>
                                  <a:latin typeface="Cambria Math"/>
                                </a:rPr>
                                <m:t>+</m:t>
                              </m:r>
                              <m:sSubSup>
                                <m:sSubSupPr>
                                  <m:ctrlP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</m:ctrlPr>
                                </m:sSubSupPr>
                                <m:e>
                                  <m: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𝒖</m:t>
                                  </m:r>
                                </m:e>
                                <m:sub>
                                  <m: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  <m:sup>
                                  <m: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bSup>
                            </m:e>
                          </m:rad>
                          <m:r>
                            <a:rPr lang="cs-CZ" sz="3200" b="1" i="1">
                              <a:solidFill>
                                <a:schemeClr val="accent2"/>
                              </a:solidFill>
                              <a:latin typeface="Cambria Math"/>
                              <a:ea typeface="Cambria Math" panose="02040503050406030204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sz="3200" b="1" i="1" smtClean="0">
                                  <a:solidFill>
                                    <a:schemeClr val="accent2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bSup>
                                <m:sSubSupPr>
                                  <m:ctrlP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</m:ctrlPr>
                                </m:sSubSupPr>
                                <m:e>
                                  <m: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𝒗</m:t>
                                  </m:r>
                                </m:e>
                                <m:sub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  <m:sup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bSup>
                              <m:r>
                                <a:rPr lang="cs-CZ" sz="3200" b="1" i="1">
                                  <a:solidFill>
                                    <a:schemeClr val="accent2"/>
                                  </a:solidFill>
                                  <a:latin typeface="Cambria Math"/>
                                </a:rPr>
                                <m:t>+</m:t>
                              </m:r>
                              <m:sSubSup>
                                <m:sSubSupPr>
                                  <m:ctrlP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</m:ctrlPr>
                                </m:sSubSupPr>
                                <m:e>
                                  <m:r>
                                    <a:rPr lang="cs-CZ" sz="3200" b="1" i="1" smtClean="0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𝒗</m:t>
                                  </m:r>
                                </m:e>
                                <m:sub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  <m:sup>
                                  <m:r>
                                    <a:rPr lang="cs-CZ" sz="3200" b="1" i="1">
                                      <a:solidFill>
                                        <a:schemeClr val="accent2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bSup>
                            </m:e>
                          </m:rad>
                        </m:den>
                      </m:f>
                    </m:oMath>
                  </m:oMathPara>
                </a14:m>
                <a:endParaRPr lang="cs-CZ" sz="3200" b="1" dirty="0" smtClean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4954555"/>
              </a:xfrm>
              <a:blipFill rotWithShape="0">
                <a:blip r:embed="rId2"/>
                <a:stretch>
                  <a:fillRect t="-8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49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cs-CZ" dirty="0" smtClean="0"/>
                  <a:t>Určete velikost všech vnitřních úhlů v trojúhelníku ABC, kde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0,0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4,3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𝐶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−2,5</m:t>
                        </m:r>
                      </m:e>
                    </m:d>
                  </m:oMath>
                </a14:m>
                <a:r>
                  <a:rPr lang="cs-CZ" dirty="0" smtClean="0"/>
                  <a:t> a ověřte platnost součtu všech úhlů v trojúhelníku.</a:t>
                </a:r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Nejdříve určíme vektory 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𝐴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2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4103948" y="2368089"/>
            <a:ext cx="2232248" cy="2016224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103948" y="4384313"/>
            <a:ext cx="288032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336196" y="2368089"/>
            <a:ext cx="648072" cy="2016224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779912" y="4279954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𝑨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4279954"/>
                <a:ext cx="38985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868022" y="4281294"/>
                <a:ext cx="4042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𝑩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8022" y="4281294"/>
                <a:ext cx="40427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365082" y="2181091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𝑪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5082" y="2181091"/>
                <a:ext cx="38985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louk 12"/>
          <p:cNvSpPr/>
          <p:nvPr/>
        </p:nvSpPr>
        <p:spPr>
          <a:xfrm>
            <a:off x="3974837" y="3968066"/>
            <a:ext cx="792088" cy="760730"/>
          </a:xfrm>
          <a:prstGeom prst="arc">
            <a:avLst>
              <a:gd name="adj1" fmla="val 16200000"/>
              <a:gd name="adj2" fmla="val 2325469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666817" y="3959627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6817" y="3959627"/>
                <a:ext cx="38985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louk 14"/>
          <p:cNvSpPr/>
          <p:nvPr/>
        </p:nvSpPr>
        <p:spPr>
          <a:xfrm rot="5797800" flipV="1">
            <a:off x="5820361" y="1925091"/>
            <a:ext cx="1197116" cy="1259792"/>
          </a:xfrm>
          <a:prstGeom prst="arc">
            <a:avLst>
              <a:gd name="adj1" fmla="val 16200000"/>
              <a:gd name="adj2" fmla="val 2857951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889672" y="3006869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𝜸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9672" y="3006869"/>
                <a:ext cx="389850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3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louk 16"/>
          <p:cNvSpPr/>
          <p:nvPr/>
        </p:nvSpPr>
        <p:spPr>
          <a:xfrm flipH="1">
            <a:off x="6588224" y="3867961"/>
            <a:ext cx="684076" cy="760730"/>
          </a:xfrm>
          <a:prstGeom prst="arc">
            <a:avLst>
              <a:gd name="adj1" fmla="val 16200000"/>
              <a:gd name="adj2" fmla="val 2325469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279522" y="3900716"/>
                <a:ext cx="3946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9522" y="3900716"/>
                <a:ext cx="394660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louk 18"/>
          <p:cNvSpPr/>
          <p:nvPr/>
        </p:nvSpPr>
        <p:spPr>
          <a:xfrm>
            <a:off x="3974837" y="3977972"/>
            <a:ext cx="792088" cy="760730"/>
          </a:xfrm>
          <a:prstGeom prst="arc">
            <a:avLst>
              <a:gd name="adj1" fmla="val 16200000"/>
              <a:gd name="adj2" fmla="val 2325469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666817" y="3969533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6817" y="3969533"/>
                <a:ext cx="389850" cy="369332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louk 20"/>
          <p:cNvSpPr/>
          <p:nvPr/>
        </p:nvSpPr>
        <p:spPr>
          <a:xfrm rot="5797800" flipV="1">
            <a:off x="5820361" y="1934997"/>
            <a:ext cx="1197116" cy="1259792"/>
          </a:xfrm>
          <a:prstGeom prst="arc">
            <a:avLst>
              <a:gd name="adj1" fmla="val 16200000"/>
              <a:gd name="adj2" fmla="val 2857951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flipH="1">
            <a:off x="6588224" y="3877867"/>
            <a:ext cx="684076" cy="760730"/>
          </a:xfrm>
          <a:prstGeom prst="arc">
            <a:avLst>
              <a:gd name="adj1" fmla="val 16200000"/>
              <a:gd name="adj2" fmla="val 2325469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279522" y="3910622"/>
                <a:ext cx="3946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9522" y="3910622"/>
                <a:ext cx="394660" cy="369332"/>
              </a:xfrm>
              <a:prstGeom prst="rect">
                <a:avLst/>
              </a:prstGeom>
              <a:blipFill rotWithShape="0">
                <a:blip r:embed="rId10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457052" y="4464620"/>
                <a:ext cx="3866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𝒖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7052" y="4464620"/>
                <a:ext cx="386644" cy="369332"/>
              </a:xfrm>
              <a:prstGeom prst="rect">
                <a:avLst/>
              </a:prstGeom>
              <a:blipFill rotWithShape="0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742550" y="3190344"/>
                <a:ext cx="3754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𝒗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2550" y="3190344"/>
                <a:ext cx="375423" cy="369332"/>
              </a:xfrm>
              <a:prstGeom prst="rect">
                <a:avLst/>
              </a:prstGeom>
              <a:blipFill rotWithShape="0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879575" y="3021685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𝒘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9575" y="3021685"/>
                <a:ext cx="418704" cy="369332"/>
              </a:xfrm>
              <a:prstGeom prst="rect">
                <a:avLst/>
              </a:prstGeom>
              <a:blipFill rotWithShape="0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05627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16" grpId="0"/>
      <p:bldP spid="19" grpId="0" animBg="1"/>
      <p:bldP spid="20" grpId="0"/>
      <p:bldP spid="21" grpId="0" animBg="1"/>
      <p:bldP spid="22" grpId="0" animBg="1"/>
      <p:bldP spid="23" grpId="0"/>
      <p:bldP spid="24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10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100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sz="2100" i="1">
                        <a:latin typeface="Cambria Math"/>
                      </a:rPr>
                      <m:t>=</m:t>
                    </m:r>
                    <m:r>
                      <a:rPr lang="cs-CZ" sz="2100" i="1">
                        <a:latin typeface="Cambria Math"/>
                      </a:rPr>
                      <m:t>𝐵</m:t>
                    </m:r>
                    <m:r>
                      <a:rPr lang="cs-CZ" sz="2100" i="1">
                        <a:latin typeface="Cambria Math"/>
                      </a:rPr>
                      <m:t>−</m:t>
                    </m:r>
                    <m:r>
                      <a:rPr lang="cs-CZ" sz="2100" i="1">
                        <a:latin typeface="Cambria Math"/>
                      </a:rPr>
                      <m:t>𝐴</m:t>
                    </m:r>
                    <m:r>
                      <a:rPr lang="cs-CZ" sz="2100" b="0" i="0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1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1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1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b="0" i="1" smtClean="0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sz="21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1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100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1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100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b="0" i="1" smtClean="0">
                            <a:latin typeface="Cambria Math"/>
                          </a:rPr>
                          <m:t>4−0, 3−0</m:t>
                        </m:r>
                      </m:e>
                    </m:d>
                    <m:r>
                      <a:rPr lang="cs-CZ" sz="2100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b="0" i="1" smtClean="0">
                            <a:latin typeface="Cambria Math"/>
                          </a:rPr>
                          <m:t>4,3</m:t>
                        </m:r>
                      </m:e>
                    </m:d>
                  </m:oMath>
                </a14:m>
                <a:endParaRPr lang="cs-CZ" sz="2100" dirty="0" smtClean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1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100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sz="2100" i="1">
                        <a:latin typeface="Cambria Math"/>
                      </a:rPr>
                      <m:t>=</m:t>
                    </m:r>
                    <m:r>
                      <a:rPr lang="cs-CZ" sz="2100" b="0" i="1" smtClean="0">
                        <a:latin typeface="Cambria Math"/>
                      </a:rPr>
                      <m:t>𝐵</m:t>
                    </m:r>
                    <m:r>
                      <a:rPr lang="cs-CZ" sz="2100" i="1">
                        <a:latin typeface="Cambria Math"/>
                      </a:rPr>
                      <m:t>−</m:t>
                    </m:r>
                    <m:r>
                      <m:rPr>
                        <m:sty m:val="p"/>
                      </m:rPr>
                      <a:rPr lang="cs-CZ" sz="2100" b="0" i="0" smtClean="0">
                        <a:latin typeface="Cambria Math"/>
                      </a:rPr>
                      <m:t>C</m:t>
                    </m:r>
                    <m:r>
                      <a:rPr lang="cs-CZ" sz="210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𝑐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𝑐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1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b="0" i="1" smtClean="0">
                            <a:latin typeface="Cambria Math"/>
                          </a:rPr>
                          <m:t>4</m:t>
                        </m:r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sz="21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−2</m:t>
                            </m:r>
                          </m:e>
                        </m:d>
                        <m:r>
                          <a:rPr lang="cs-CZ" sz="2100" b="0" i="1" smtClean="0">
                            <a:latin typeface="Cambria Math"/>
                          </a:rPr>
                          <m:t>,</m:t>
                        </m:r>
                        <m:r>
                          <a:rPr lang="cs-CZ" sz="2100" i="1">
                            <a:latin typeface="Cambria Math"/>
                          </a:rPr>
                          <m:t> </m:t>
                        </m:r>
                        <m:r>
                          <a:rPr lang="cs-CZ" sz="2100" b="0" i="1" smtClean="0">
                            <a:latin typeface="Cambria Math"/>
                          </a:rPr>
                          <m:t>3</m:t>
                        </m:r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r>
                          <a:rPr lang="cs-CZ" sz="2100" b="0" i="1" smtClean="0">
                            <a:latin typeface="Cambria Math"/>
                          </a:rPr>
                          <m:t>5</m:t>
                        </m:r>
                      </m:e>
                    </m:d>
                    <m:r>
                      <a:rPr lang="cs-CZ" sz="21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b="0" i="1" smtClean="0">
                            <a:latin typeface="Cambria Math"/>
                          </a:rPr>
                          <m:t>6</m:t>
                        </m:r>
                        <m:r>
                          <a:rPr lang="cs-CZ" sz="2100" i="1">
                            <a:latin typeface="Cambria Math"/>
                          </a:rPr>
                          <m:t>,</m:t>
                        </m:r>
                        <m:r>
                          <a:rPr lang="cs-CZ" sz="2100" b="0" i="1" smtClean="0">
                            <a:latin typeface="Cambria Math"/>
                          </a:rPr>
                          <m:t>−2</m:t>
                        </m:r>
                      </m:e>
                    </m:d>
                  </m:oMath>
                </a14:m>
                <a:endParaRPr lang="cs-CZ" sz="2100" dirty="0"/>
              </a:p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1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100" i="1">
                            <a:latin typeface="Cambria Math"/>
                          </a:rPr>
                          <m:t>𝑤</m:t>
                        </m:r>
                      </m:e>
                    </m:acc>
                    <m:r>
                      <a:rPr lang="cs-CZ" sz="2100" i="1">
                        <a:latin typeface="Cambria Math"/>
                      </a:rPr>
                      <m:t>=</m:t>
                    </m:r>
                    <m:r>
                      <a:rPr lang="cs-CZ" sz="2100" i="1">
                        <a:latin typeface="Cambria Math"/>
                      </a:rPr>
                      <m:t>𝐶</m:t>
                    </m:r>
                    <m:r>
                      <a:rPr lang="cs-CZ" sz="2100" i="1">
                        <a:latin typeface="Cambria Math"/>
                      </a:rPr>
                      <m:t>−</m:t>
                    </m:r>
                    <m:r>
                      <a:rPr lang="cs-CZ" sz="2100" i="1">
                        <a:latin typeface="Cambria Math"/>
                      </a:rPr>
                      <m:t>𝐴</m:t>
                    </m:r>
                    <m:r>
                      <a:rPr lang="cs-CZ" sz="210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i="1">
                                <a:latin typeface="Cambria Math"/>
                              </a:rPr>
                              <m:t>𝑐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,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i="1">
                                <a:latin typeface="Cambria Math"/>
                              </a:rPr>
                              <m:t>𝑐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21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1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1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1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i="1">
                            <a:latin typeface="Cambria Math"/>
                          </a:rPr>
                          <m:t>−2−</m:t>
                        </m:r>
                        <m:r>
                          <a:rPr lang="cs-CZ" sz="2100" b="0" i="1" smtClean="0">
                            <a:latin typeface="Cambria Math"/>
                          </a:rPr>
                          <m:t>0</m:t>
                        </m:r>
                        <m:r>
                          <a:rPr lang="cs-CZ" sz="2100" i="1">
                            <a:latin typeface="Cambria Math"/>
                          </a:rPr>
                          <m:t>, 5−</m:t>
                        </m:r>
                        <m:r>
                          <a:rPr lang="cs-CZ" sz="2100" b="0" i="1" smtClean="0">
                            <a:latin typeface="Cambria Math"/>
                          </a:rPr>
                          <m:t>0</m:t>
                        </m:r>
                      </m:e>
                    </m:d>
                    <m:r>
                      <a:rPr lang="cs-CZ" sz="21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1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100" i="1">
                            <a:latin typeface="Cambria Math"/>
                          </a:rPr>
                          <m:t>−</m:t>
                        </m:r>
                        <m:r>
                          <a:rPr lang="cs-CZ" sz="2100" b="0" i="1" smtClean="0">
                            <a:latin typeface="Cambria Math"/>
                          </a:rPr>
                          <m:t>2</m:t>
                        </m:r>
                        <m:r>
                          <a:rPr lang="cs-CZ" sz="2100" i="1">
                            <a:latin typeface="Cambria Math"/>
                          </a:rPr>
                          <m:t>,</m:t>
                        </m:r>
                        <m:r>
                          <a:rPr lang="cs-CZ" sz="2100" b="0" i="1" smtClean="0">
                            <a:latin typeface="Cambria Math"/>
                          </a:rPr>
                          <m:t>5</m:t>
                        </m:r>
                      </m:e>
                    </m:d>
                  </m:oMath>
                </a14:m>
                <a:endParaRPr lang="cs-CZ" sz="2100" dirty="0"/>
              </a:p>
              <a:p>
                <a:pPr marL="114300" indent="0">
                  <a:buNone/>
                </a:pPr>
                <a:endParaRPr lang="cs-CZ" dirty="0"/>
              </a:p>
              <a:p>
                <a:r>
                  <a:rPr lang="cs-CZ" dirty="0" smtClean="0"/>
                  <a:t>Nyní určíme úhly jednotlivých dvojic vektorů</a:t>
                </a:r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5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V="1">
            <a:off x="4075062" y="3718382"/>
            <a:ext cx="2232248" cy="2016224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075062" y="5734606"/>
            <a:ext cx="288032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307310" y="3718382"/>
            <a:ext cx="648072" cy="2016224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751026" y="5630247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𝑨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1026" y="5630247"/>
                <a:ext cx="38985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39136" y="5631587"/>
                <a:ext cx="4042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𝑩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9136" y="5631587"/>
                <a:ext cx="40427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336196" y="3531384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accent2"/>
                          </a:solidFill>
                          <a:latin typeface="Cambria Math"/>
                        </a:rPr>
                        <m:t>𝑪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6196" y="3531384"/>
                <a:ext cx="38985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louk 9"/>
          <p:cNvSpPr/>
          <p:nvPr/>
        </p:nvSpPr>
        <p:spPr>
          <a:xfrm>
            <a:off x="3945951" y="5318359"/>
            <a:ext cx="792088" cy="760730"/>
          </a:xfrm>
          <a:prstGeom prst="arc">
            <a:avLst>
              <a:gd name="adj1" fmla="val 16200000"/>
              <a:gd name="adj2" fmla="val 2325469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37931" y="5309920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7931" y="5309920"/>
                <a:ext cx="38985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860786" y="4357162"/>
                <a:ext cx="3898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𝜸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0786" y="4357162"/>
                <a:ext cx="389850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louk 12"/>
          <p:cNvSpPr/>
          <p:nvPr/>
        </p:nvSpPr>
        <p:spPr>
          <a:xfrm flipH="1">
            <a:off x="6559338" y="5218254"/>
            <a:ext cx="684076" cy="760730"/>
          </a:xfrm>
          <a:prstGeom prst="arc">
            <a:avLst>
              <a:gd name="adj1" fmla="val 16200000"/>
              <a:gd name="adj2" fmla="val 2325469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250636" y="5251009"/>
                <a:ext cx="3946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accent2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</m:oMath>
                  </m:oMathPara>
                </a14:m>
                <a:endParaRPr lang="cs-CZ" b="1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0636" y="5251009"/>
                <a:ext cx="394660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louk 14"/>
          <p:cNvSpPr/>
          <p:nvPr/>
        </p:nvSpPr>
        <p:spPr>
          <a:xfrm rot="5797800" flipV="1">
            <a:off x="5822308" y="3270820"/>
            <a:ext cx="1197116" cy="1259792"/>
          </a:xfrm>
          <a:prstGeom prst="arc">
            <a:avLst>
              <a:gd name="adj1" fmla="val 16200000"/>
              <a:gd name="adj2" fmla="val 2857951"/>
            </a:avLst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832856" y="4355303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𝒘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2856" y="4355303"/>
                <a:ext cx="41870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515222" y="5734606"/>
                <a:ext cx="3866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𝒖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5222" y="5734606"/>
                <a:ext cx="38664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609136" y="4539969"/>
                <a:ext cx="3754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chemeClr val="accent2"/>
                              </a:solidFill>
                              <a:latin typeface="Cambria Math"/>
                            </a:rPr>
                            <m:t>𝒗</m:t>
                          </m:r>
                        </m:e>
                      </m:acc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9136" y="4539969"/>
                <a:ext cx="375423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1778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 animBg="1"/>
      <p:bldP spid="11" grpId="0"/>
      <p:bldP spid="12" grpId="0"/>
      <p:bldP spid="13" grpId="0" animBg="1"/>
      <p:bldP spid="14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cs-CZ" b="1" u="sng" dirty="0" smtClean="0"/>
                  <a:t>Úhel </a:t>
                </a:r>
                <a14:m>
                  <m:oMath xmlns:m="http://schemas.openxmlformats.org/officeDocument/2006/math">
                    <m:r>
                      <a:rPr lang="cs-CZ" b="1" i="1" u="sng" smtClean="0"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b="1" u="sng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b="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  <m:r>
                          <a:rPr lang="cs-CZ" sz="2000" b="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=</m:t>
                        </m:r>
                        <m:f>
                          <m:fPr>
                            <m:ctrlPr>
                              <a:rPr lang="cs-CZ" sz="2000" i="1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d>
                              <m:dPr>
                                <m:begChr m:val="‖"/>
                                <m:endChr m:val="‖"/>
                                <m:ctrlPr>
                                  <a:rPr lang="cs-CZ" sz="200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𝑢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𝑤</m:t>
                                </m:r>
                              </m:e>
                            </m:d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𝑢</m:t>
                                </m:r>
                              </m:e>
                            </m:d>
                            <m:r>
                              <a:rPr lang="cs-CZ" sz="2000" b="0" i="1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𝑤</m:t>
                                </m:r>
                              </m:e>
                            </m:d>
                          </m:den>
                        </m:f>
                      </m:e>
                    </m:func>
                    <m:r>
                      <a:rPr lang="cs-CZ" sz="2000" b="0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4∙</m:t>
                            </m:r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−2</m:t>
                                </m:r>
                              </m:e>
                            </m:d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+3∙5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4</m:t>
                                </m:r>
                              </m:e>
                              <m:sup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e>
                              <m:sup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  <m:r>
                          <a:rPr lang="cs-CZ" sz="2000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∙</m:t>
                        </m:r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sz="2000" b="0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000" b="0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−2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5</m:t>
                                </m:r>
                              </m:e>
                              <m:sup>
                                <m:r>
                                  <a:rPr lang="cs-CZ" sz="20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</m:den>
                    </m:f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−8+15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25∙</m:t>
                            </m:r>
                          </m:e>
                        </m:rad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29</m:t>
                            </m:r>
                          </m:e>
                        </m:rad>
                      </m:den>
                    </m:f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7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725</m:t>
                            </m:r>
                          </m:e>
                        </m:rad>
                      </m:den>
                    </m:f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7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27</m:t>
                        </m:r>
                      </m:den>
                    </m:f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=0,26</m:t>
                    </m:r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e>
                    </m:func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=0,26 </m:t>
                    </m:r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⇒ 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𝟕𝟓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sz="2000" b="1" dirty="0" smtClean="0"/>
              </a:p>
              <a:p>
                <a:endParaRPr lang="cs-CZ" sz="2000" b="1" dirty="0"/>
              </a:p>
              <a:p>
                <a:r>
                  <a:rPr lang="cs-CZ" sz="2000" b="1" u="sng" dirty="0"/>
                  <a:t>Úhel </a:t>
                </a:r>
                <a14:m>
                  <m:oMath xmlns:m="http://schemas.openxmlformats.org/officeDocument/2006/math">
                    <m:r>
                      <a:rPr lang="cs-CZ" sz="2000" b="1" i="1" u="sng" smtClean="0"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endParaRPr lang="cs-CZ" sz="2000" b="1" u="sng" dirty="0">
                  <a:ea typeface="Cambria Math"/>
                </a:endParaRPr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i="1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i="1" smtClean="0">
                            <a:latin typeface="Cambria Math"/>
                            <a:ea typeface="Cambria Math"/>
                          </a:rPr>
                          <m:t>𝛽</m:t>
                        </m:r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=</m:t>
                        </m:r>
                        <m:f>
                          <m:fPr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d>
                              <m:dPr>
                                <m:begChr m:val="‖"/>
                                <m:endChr m:val="‖"/>
                                <m:ctrlPr>
                                  <a:rPr lang="cs-CZ" sz="200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𝑢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𝑣</m:t>
                                </m:r>
                              </m:e>
                            </m:d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𝑢</m:t>
                                </m:r>
                              </m:e>
                            </m:d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𝑣</m:t>
                                </m:r>
                              </m:e>
                            </m:d>
                          </m:den>
                        </m:f>
                      </m:e>
                    </m:func>
                    <m:r>
                      <a:rPr lang="cs-CZ" sz="200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4∙6+3∙</m:t>
                            </m:r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−2</m:t>
                                </m:r>
                              </m:e>
                            </m:d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4</m:t>
                                </m:r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∙</m:t>
                        </m:r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6</m:t>
                                </m:r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sz="200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000" b="0" i="1" smtClean="0">
                                        <a:latin typeface="Cambria Math"/>
                                        <a:ea typeface="Cambria Math"/>
                                      </a:rPr>
                                      <m:t>−2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24−6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25∙</m:t>
                            </m:r>
                          </m:e>
                        </m:rad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40</m:t>
                            </m:r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18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1000</m:t>
                            </m:r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18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33</m:t>
                        </m:r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=0,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55</m:t>
                    </m:r>
                  </m:oMath>
                </a14:m>
                <a:endParaRPr lang="cs-CZ" sz="2000" dirty="0"/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i="1" smtClean="0">
                            <a:latin typeface="Cambria Math"/>
                            <a:ea typeface="Cambria Math"/>
                          </a:rPr>
                          <m:t>𝛽</m:t>
                        </m:r>
                      </m:e>
                    </m:func>
                    <m:r>
                      <a:rPr lang="cs-CZ" sz="2000" i="1">
                        <a:latin typeface="Cambria Math"/>
                      </a:rPr>
                      <m:t>=0,</m:t>
                    </m:r>
                    <m:r>
                      <a:rPr lang="cs-CZ" sz="2000" b="0" i="1" smtClean="0">
                        <a:latin typeface="Cambria Math"/>
                      </a:rPr>
                      <m:t>55</m:t>
                    </m:r>
                    <m:r>
                      <a:rPr lang="cs-CZ" sz="2000" i="1">
                        <a:latin typeface="Cambria Math"/>
                      </a:rPr>
                      <m:t> </m:t>
                    </m:r>
                    <m:r>
                      <a:rPr lang="cs-CZ" sz="2000" i="1">
                        <a:latin typeface="Cambria Math"/>
                        <a:ea typeface="Cambria Math"/>
                      </a:rPr>
                      <m:t>⇒ 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𝟓</m:t>
                    </m:r>
                    <m:r>
                      <a:rPr lang="cs-CZ" sz="2000" b="1" i="1" smtClean="0">
                        <a:latin typeface="Cambria Math" panose="02040503050406030204" pitchFamily="18" charset="0"/>
                        <a:ea typeface="Cambria Math"/>
                      </a:rPr>
                      <m:t>𝟕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sz="2000" b="1" dirty="0" smtClean="0"/>
              </a:p>
              <a:p>
                <a:endParaRPr lang="cs-CZ" sz="2000" b="1" dirty="0"/>
              </a:p>
              <a:p>
                <a:r>
                  <a:rPr lang="cs-CZ" sz="2000" b="1" u="sng" dirty="0"/>
                  <a:t>Úhel </a:t>
                </a:r>
                <a14:m>
                  <m:oMath xmlns:m="http://schemas.openxmlformats.org/officeDocument/2006/math">
                    <m:r>
                      <a:rPr lang="cs-CZ" sz="2000" b="1" i="1" u="sng" smtClean="0">
                        <a:latin typeface="Cambria Math"/>
                        <a:ea typeface="Cambria Math"/>
                      </a:rPr>
                      <m:t>𝛄</m:t>
                    </m:r>
                  </m:oMath>
                </a14:m>
                <a:endParaRPr lang="cs-CZ" sz="2000" b="1" i="1" u="sng" dirty="0" smtClean="0">
                  <a:latin typeface="Cambria Math"/>
                  <a:ea typeface="Cambria Math"/>
                </a:endParaRPr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i="1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i="1" smtClean="0">
                            <a:latin typeface="Cambria Math"/>
                            <a:ea typeface="Cambria Math"/>
                          </a:rPr>
                          <m:t>𝛾</m:t>
                        </m:r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=</m:t>
                        </m:r>
                        <m:f>
                          <m:fPr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d>
                              <m:dPr>
                                <m:begChr m:val="‖"/>
                                <m:endChr m:val="‖"/>
                                <m:ctrlPr>
                                  <a:rPr lang="cs-CZ" sz="200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𝑤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𝑣</m:t>
                                </m:r>
                              </m:e>
                            </m:d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𝑤</m:t>
                                </m:r>
                              </m:e>
                            </m:d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∙</m:t>
                            </m:r>
                            <m:d>
                              <m:dPr>
                                <m:begChr m:val="|"/>
                                <m:endChr m:val="|"/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𝑣</m:t>
                                </m:r>
                              </m:e>
                            </m:d>
                          </m:den>
                        </m:f>
                      </m:e>
                    </m:func>
                    <m:r>
                      <a:rPr lang="cs-CZ" sz="200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−2</m:t>
                                </m:r>
                              </m:e>
                            </m:d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∙6+5∙</m:t>
                            </m:r>
                            <m:d>
                              <m:d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−2</m:t>
                                </m:r>
                              </m:e>
                            </m:d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sz="200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000" b="0" i="1" smtClean="0">
                                        <a:latin typeface="Cambria Math"/>
                                        <a:ea typeface="Cambria Math"/>
                                      </a:rPr>
                                      <m:t>−2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5</m:t>
                                </m:r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∙</m:t>
                        </m:r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6</m:t>
                                </m:r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sz="2000" i="1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000" i="1">
                                        <a:latin typeface="Cambria Math"/>
                                        <a:ea typeface="Cambria Math"/>
                                      </a:rPr>
                                      <m:t>−2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sz="2000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−12−10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29</m:t>
                            </m:r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∙</m:t>
                            </m:r>
                          </m:e>
                        </m:rad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40</m:t>
                            </m:r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d>
                          <m:dPr>
                            <m:begChr m:val="‖"/>
                            <m:endChr m:val="‖"/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i="1">
                                <a:latin typeface="Cambria Math"/>
                                <a:ea typeface="Cambria Math"/>
                              </a:rPr>
                              <m:t>−22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0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1160</m:t>
                            </m:r>
                          </m:e>
                        </m:rad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22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  <a:ea typeface="Cambria Math"/>
                          </a:rPr>
                          <m:t>3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den>
                    </m:f>
                    <m:r>
                      <a:rPr lang="cs-CZ" sz="2000" i="1">
                        <a:latin typeface="Cambria Math"/>
                        <a:ea typeface="Cambria Math"/>
                      </a:rPr>
                      <m:t>=0,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65</m:t>
                    </m:r>
                  </m:oMath>
                </a14:m>
                <a:endParaRPr lang="cs-CZ" sz="2000" dirty="0"/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20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2000" i="1" smtClean="0">
                            <a:latin typeface="Cambria Math"/>
                            <a:ea typeface="Cambria Math"/>
                          </a:rPr>
                          <m:t>𝛾</m:t>
                        </m:r>
                      </m:e>
                    </m:func>
                    <m:r>
                      <a:rPr lang="cs-CZ" sz="2000" i="1">
                        <a:latin typeface="Cambria Math"/>
                      </a:rPr>
                      <m:t>=0,</m:t>
                    </m:r>
                    <m:r>
                      <a:rPr lang="cs-CZ" sz="2000" b="0" i="1" smtClean="0">
                        <a:latin typeface="Cambria Math"/>
                      </a:rPr>
                      <m:t>6</m:t>
                    </m:r>
                    <m:r>
                      <a:rPr lang="cs-CZ" sz="2000" i="1">
                        <a:latin typeface="Cambria Math"/>
                      </a:rPr>
                      <m:t>5 </m:t>
                    </m:r>
                    <m:r>
                      <a:rPr lang="cs-CZ" sz="2000" i="1">
                        <a:latin typeface="Cambria Math"/>
                        <a:ea typeface="Cambria Math"/>
                      </a:rPr>
                      <m:t>⇒ 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 panose="02040503050406030204" pitchFamily="18" charset="0"/>
                        <a:ea typeface="Cambria Math"/>
                      </a:rPr>
                      <m:t>𝟒𝟖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sz="2000" b="1" dirty="0"/>
              </a:p>
              <a:p>
                <a:endParaRPr lang="cs-CZ" sz="2000" b="1" dirty="0"/>
              </a:p>
              <a:p>
                <a:endParaRPr lang="cs-CZ" sz="2000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70072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Určili jsem tedy všechny tři úhly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=75°,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=57°,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=48°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dirty="0" smtClean="0"/>
              </a:p>
              <a:p>
                <a:r>
                  <a:rPr lang="cs-CZ" dirty="0" smtClean="0"/>
                  <a:t>Pro součet tří úhlů v trojúhelníku musí platit, že</a:t>
                </a:r>
              </a:p>
              <a:p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𝟏𝟖𝟎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b="1" dirty="0" smtClean="0"/>
              </a:p>
              <a:p>
                <a:endParaRPr lang="cs-CZ" dirty="0"/>
              </a:p>
              <a:p>
                <a:r>
                  <a:rPr lang="cs-CZ" dirty="0" smtClean="0"/>
                  <a:t>Dosadíme: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°+5</m:t>
                    </m:r>
                    <m:r>
                      <a:rPr lang="cs-CZ" b="0" i="1" smtClean="0">
                        <a:latin typeface="Cambria Math" panose="02040503050406030204" pitchFamily="18" charset="0"/>
                        <a:ea typeface="Cambria Math"/>
                      </a:rPr>
                      <m:t>7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°+</m:t>
                    </m:r>
                    <m:r>
                      <a:rPr lang="cs-CZ" b="0" i="1" smtClean="0">
                        <a:latin typeface="Cambria Math" panose="02040503050406030204" pitchFamily="18" charset="0"/>
                        <a:ea typeface="Cambria Math"/>
                      </a:rPr>
                      <m:t>48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°=180°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dirty="0" smtClean="0"/>
              </a:p>
              <a:p>
                <a:r>
                  <a:rPr lang="cs-CZ" dirty="0" smtClean="0"/>
                  <a:t>Tím jsme i ověřili, že naše výpočty jsou správné </a:t>
                </a:r>
                <a:r>
                  <a:rPr lang="cs-CZ" dirty="0" smtClean="0">
                    <a:sym typeface="Wingdings" panose="05000000000000000000" pitchFamily="2" charset="2"/>
                  </a:rPr>
                  <a:t>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t="-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67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k </a:t>
            </a:r>
            <a:r>
              <a:rPr lang="cs-CZ" dirty="0" smtClean="0"/>
              <a:t>procvičení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lvl="1"/>
                <a:r>
                  <a:rPr lang="cs-CZ" dirty="0" smtClean="0"/>
                  <a:t>Určete úhel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dirty="0" smtClean="0"/>
                  <a:t>, který svírají vektory:</a:t>
                </a:r>
              </a:p>
              <a:p>
                <a:pPr lvl="2"/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3,5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  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−12,−20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lvl="2"/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1,−2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 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,−</m:t>
                        </m:r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lvl="2"/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  <m:r>
                          <a:rPr lang="cs-CZ" i="1">
                            <a:latin typeface="Cambria Math"/>
                          </a:rPr>
                          <m:t>,</m:t>
                        </m:r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,   </m:t>
                    </m:r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i="1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1,</m:t>
                        </m:r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marL="411480" lvl="1" indent="0">
                  <a:buNone/>
                </a:pPr>
                <a:endParaRPr lang="cs-CZ" dirty="0"/>
              </a:p>
              <a:p>
                <a:pPr lvl="1"/>
                <a:r>
                  <a:rPr lang="cs-CZ" dirty="0" smtClean="0"/>
                  <a:t>Určete číslo p tak, aby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, 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byly k sobě kolmé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90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lvl="2"/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1−</m:t>
                        </m:r>
                        <m:r>
                          <a:rPr lang="cs-CZ" b="0" i="1" smtClean="0">
                            <a:latin typeface="Cambria Math"/>
                          </a:rPr>
                          <m:t>𝑝</m:t>
                        </m:r>
                        <m:r>
                          <a:rPr lang="cs-CZ" b="0" i="1" smtClean="0">
                            <a:latin typeface="Cambria Math"/>
                          </a:rPr>
                          <m:t>, 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  </m:t>
                    </m:r>
                    <m:acc>
                      <m:accPr>
                        <m:chr m:val="⃗"/>
                        <m:ctrlPr>
                          <a:rPr lang="cs-CZ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3,</m:t>
                        </m:r>
                        <m:r>
                          <a:rPr lang="cs-CZ" b="0" i="1" smtClean="0">
                            <a:latin typeface="Cambria Math"/>
                          </a:rPr>
                          <m:t>𝑝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</m:oMath>
                </a14:m>
                <a:r>
                  <a:rPr lang="cs-CZ" dirty="0" smtClean="0"/>
                  <a:t>.</a:t>
                </a:r>
              </a:p>
              <a:p>
                <a:pPr marL="411480" lvl="1" indent="0">
                  <a:buNone/>
                </a:pPr>
                <a:endParaRPr lang="cs-CZ" dirty="0" smtClean="0"/>
              </a:p>
              <a:p>
                <a:pPr marL="411480" lvl="1" indent="0">
                  <a:buNone/>
                </a:pPr>
                <a:endParaRPr lang="cs-CZ" dirty="0"/>
              </a:p>
              <a:p>
                <a:pPr lvl="1"/>
                <a:r>
                  <a:rPr lang="cs-CZ" dirty="0" smtClean="0"/>
                  <a:t>V trojúhelníku ABC určete velikost úhlu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dirty="0" smtClean="0"/>
                  <a:t>, jestliže </a:t>
                </a:r>
              </a:p>
              <a:p>
                <a:pPr marL="411480" lvl="1" indent="0">
                  <a:buNone/>
                </a:pPr>
                <a:r>
                  <a:rPr lang="cs-CZ" b="0" dirty="0"/>
                  <a:t> </a:t>
                </a:r>
                <a:r>
                  <a:rPr lang="cs-CZ" b="0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𝐴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1,1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 </m:t>
                    </m:r>
                    <m:r>
                      <a:rPr lang="cs-CZ" b="0" i="1" smtClean="0">
                        <a:latin typeface="Cambria Math"/>
                      </a:rPr>
                      <m:t>𝐵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2,5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,  </m:t>
                    </m:r>
                    <m:r>
                      <a:rPr lang="cs-CZ" b="0" i="1" smtClean="0">
                        <a:latin typeface="Cambria Math"/>
                      </a:rPr>
                      <m:t>𝐶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0,6</m:t>
                        </m:r>
                      </m:e>
                    </m:d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  <a:p>
                <a:pPr marL="411480" lvl="1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6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976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</a:t>
            </a:r>
            <a:r>
              <a:rPr lang="cs-CZ" altLang="cs-CZ" i="1" dirty="0" smtClean="0"/>
              <a:t>4. </a:t>
            </a:r>
            <a:r>
              <a:rPr lang="cs-CZ" altLang="cs-CZ" i="1" dirty="0"/>
              <a:t>díl</a:t>
            </a:r>
            <a:r>
              <a:rPr lang="cs-CZ" altLang="cs-CZ" dirty="0"/>
              <a:t>. Praha: Prometheus, 2004, ISBN </a:t>
            </a:r>
            <a:r>
              <a:rPr lang="cs-CZ" altLang="cs-CZ" dirty="0" smtClean="0"/>
              <a:t>80-7196-139-6.</a:t>
            </a:r>
          </a:p>
          <a:p>
            <a:endParaRPr lang="cs-CZ" altLang="cs-CZ" dirty="0"/>
          </a:p>
          <a:p>
            <a:endParaRPr lang="cs-CZ" altLang="cs-CZ" dirty="0"/>
          </a:p>
          <a:p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1858</TotalTime>
  <Words>855</Words>
  <Application>Microsoft Office PowerPoint</Application>
  <PresentationFormat>Předvádění na obrazovce (4:3)</PresentationFormat>
  <Paragraphs>108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Sousedství</vt:lpstr>
      <vt:lpstr>Prezentace aplikace PowerPoint</vt:lpstr>
      <vt:lpstr>Úhel dvou vektorů</vt:lpstr>
      <vt:lpstr>Vzorec pro výpočet úhlu dvou vektorů</vt:lpstr>
      <vt:lpstr>Příklad</vt:lpstr>
      <vt:lpstr>Příklad</vt:lpstr>
      <vt:lpstr>Příklad</vt:lpstr>
      <vt:lpstr>Příklad</vt:lpstr>
      <vt:lpstr>Příklady k procvičení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Acer</cp:lastModifiedBy>
  <cp:revision>205</cp:revision>
  <cp:lastPrinted>2014-04-04T07:13:24Z</cp:lastPrinted>
  <dcterms:created xsi:type="dcterms:W3CDTF">2014-01-22T19:10:32Z</dcterms:created>
  <dcterms:modified xsi:type="dcterms:W3CDTF">2014-06-23T08:48:44Z</dcterms:modified>
</cp:coreProperties>
</file>