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8.10.2014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VY_32_INOVACE_EP_222 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/>
              <a:t>2</a:t>
            </a:r>
            <a:r>
              <a:rPr lang="cs-CZ" sz="3600" smtClean="0"/>
              <a:t>. </a:t>
            </a:r>
            <a:r>
              <a:rPr lang="cs-CZ" sz="3600" dirty="0"/>
              <a:t>Hospodářská politika vlády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49615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532859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souhrn cílů, nástrojů, rozhodnutí a opatření státu v makroekonomické a v menší míře i mikroekonomické oblasti</a:t>
            </a:r>
          </a:p>
          <a:p>
            <a:pPr lvl="0"/>
            <a:r>
              <a:rPr lang="cs-CZ" dirty="0"/>
              <a:t>každá nastupující vláda má svůj vládní program = hospodářská politika</a:t>
            </a:r>
          </a:p>
          <a:p>
            <a:pPr lvl="1"/>
            <a:r>
              <a:rPr lang="cs-CZ" dirty="0"/>
              <a:t>teoretická HP – východisko pro praktické provádění běžných opatření státu</a:t>
            </a:r>
          </a:p>
          <a:p>
            <a:pPr lvl="1"/>
            <a:r>
              <a:rPr lang="cs-CZ" dirty="0"/>
              <a:t>praktická HP – je korigována faktory vnitřními (parlament nemusí schválit některá opatření vlády) a vnějšími ( v ohrožení státu)</a:t>
            </a:r>
          </a:p>
          <a:p>
            <a:pPr lvl="1"/>
            <a:r>
              <a:rPr lang="cs-CZ" dirty="0"/>
              <a:t>reálná HP – výsledek vnitřních a vnějších tlaků – vláda musí reagovat na sociální tlaky uvnitř státu a na mezinárodní situaci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192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Cíle HP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optimální </a:t>
            </a:r>
            <a:r>
              <a:rPr lang="cs-CZ" dirty="0"/>
              <a:t>zajišťování všech potřeb dané společnosti ( vnější i vnitřní stabilita státu; stabilita ekonomiky a růst ekonomiky)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zajištění </a:t>
            </a:r>
            <a:r>
              <a:rPr lang="cs-CZ" b="1" dirty="0"/>
              <a:t>vnější ekonomické stability</a:t>
            </a:r>
            <a:endParaRPr lang="cs-CZ" dirty="0"/>
          </a:p>
          <a:p>
            <a:pPr lvl="1"/>
            <a:r>
              <a:rPr lang="cs-CZ" dirty="0"/>
              <a:t>vyrovnaná platební bilance(platby a příjmy ze zahraničí)</a:t>
            </a:r>
          </a:p>
          <a:p>
            <a:pPr lvl="1"/>
            <a:r>
              <a:rPr lang="cs-CZ" dirty="0"/>
              <a:t>udržení stavu zásob zlata a lehce směnitelných měn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b="1" dirty="0" smtClean="0"/>
              <a:t>zajištění </a:t>
            </a:r>
            <a:r>
              <a:rPr lang="cs-CZ" b="1" dirty="0"/>
              <a:t>vnitřní ekonomické stability</a:t>
            </a:r>
            <a:endParaRPr lang="cs-CZ" dirty="0"/>
          </a:p>
          <a:p>
            <a:pPr lvl="1"/>
            <a:r>
              <a:rPr lang="cs-CZ" dirty="0"/>
              <a:t>udržení nízkého procenta nezaměstnanosti</a:t>
            </a:r>
          </a:p>
          <a:p>
            <a:pPr lvl="1"/>
            <a:r>
              <a:rPr lang="cs-CZ" dirty="0"/>
              <a:t>udržení nízkého procenta inflace</a:t>
            </a:r>
          </a:p>
          <a:p>
            <a:pPr lvl="1"/>
            <a:r>
              <a:rPr lang="cs-CZ" dirty="0"/>
              <a:t>eliminace nepříznivých sociálních jevů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27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Selhávání státu v tržním </a:t>
            </a:r>
            <a:r>
              <a:rPr lang="cs-CZ" b="1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1"/>
            <a:r>
              <a:rPr lang="cs-CZ" sz="2400" b="1" dirty="0" smtClean="0"/>
              <a:t>Nedokonalé </a:t>
            </a:r>
            <a:r>
              <a:rPr lang="cs-CZ" sz="2400" b="1" dirty="0"/>
              <a:t>rozhodování státních orgánů</a:t>
            </a:r>
            <a:r>
              <a:rPr lang="cs-CZ" sz="2400" dirty="0"/>
              <a:t> – informační zpoždění, politické časové zpoždění</a:t>
            </a:r>
          </a:p>
          <a:p>
            <a:pPr lvl="1"/>
            <a:r>
              <a:rPr lang="cs-CZ" sz="2400" b="1" dirty="0"/>
              <a:t>Opatření byla správná, ale výsledek není optimální</a:t>
            </a:r>
            <a:r>
              <a:rPr lang="cs-CZ" sz="2400" dirty="0"/>
              <a:t>  - lidé nereagují dle očekávání státních orgánů</a:t>
            </a:r>
          </a:p>
          <a:p>
            <a:endParaRPr lang="cs-CZ" dirty="0"/>
          </a:p>
        </p:txBody>
      </p:sp>
      <p:pic>
        <p:nvPicPr>
          <p:cNvPr id="1026" name="Picture 2" descr="C:\Users\Pavlína\AppData\Local\Microsoft\Windows\Temporary Internet Files\Content.IE5\UFAE2KBH\MC9002310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61048"/>
            <a:ext cx="3686269" cy="253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0795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8841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114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Obecná ekonomie</vt:lpstr>
      <vt:lpstr>Snímek 4</vt:lpstr>
      <vt:lpstr>Cíle HP </vt:lpstr>
      <vt:lpstr>Selhávání státu v tržním hospodářství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6</cp:revision>
  <dcterms:created xsi:type="dcterms:W3CDTF">2014-04-28T16:54:21Z</dcterms:created>
  <dcterms:modified xsi:type="dcterms:W3CDTF">2014-10-08T12:32:06Z</dcterms:modified>
</cp:coreProperties>
</file>