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284" r:id="rId6"/>
    <p:sldId id="277" r:id="rId7"/>
    <p:sldId id="288" r:id="rId8"/>
    <p:sldId id="289" r:id="rId9"/>
    <p:sldId id="285" r:id="rId10"/>
    <p:sldId id="287" r:id="rId11"/>
    <p:sldId id="290" r:id="rId12"/>
    <p:sldId id="291" r:id="rId13"/>
    <p:sldId id="286" r:id="rId14"/>
    <p:sldId id="28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30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posta.cz/cz/sluzby/penezni-sluzby/cr/postovni-poukazka-b-id256/" TargetMode="External"/><Relationship Id="rId2" Type="http://schemas.openxmlformats.org/officeDocument/2006/relationships/hyperlink" Target="http://www.ceskaposta.cz/cz/sluzby/penezni-sluzby/cr/postovni-poukazka-a-id254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ceskaposta.cz/cz/sluzby/penezni-sluzby/cr/sipo-id259/" TargetMode="External"/><Relationship Id="rId4" Type="http://schemas.openxmlformats.org/officeDocument/2006/relationships/hyperlink" Target="http://www.ceskaposta.cz/cz/sluzby/penezni-sluzby/cr/postovni-poukazka-c-id257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3429000"/>
            <a:ext cx="58674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FINANČNÍ GRAMOTNOST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			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Peníze 2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VI-2-16-02_Penize-2_Platebni-styk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01.06.2013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852704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atin typeface="Arial Black" pitchFamily="34" charset="0"/>
              </a:rPr>
              <a:t>Peníze 2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802" y="530120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5141" y="2199635"/>
            <a:ext cx="8048058" cy="1877437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Peníze, ochranné prvky, hotovostní platební styk, bezhotovostní platební styk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691679" y="5449698"/>
            <a:ext cx="21602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http://penize.org</a:t>
            </a:r>
            <a:endParaRPr lang="cs-CZ" dirty="0"/>
          </a:p>
        </p:txBody>
      </p:sp>
      <p:pic>
        <p:nvPicPr>
          <p:cNvPr id="1027" name="Picture 3" descr="C:\Users\NB1\AppData\Local\Microsoft\Windows\Temporary Internet Files\Content.IE5\N82HNRA1\MC900424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3580" y="5109228"/>
            <a:ext cx="1330764" cy="12236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Hotovostní peníze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40776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Hotovostní peníze jsou snadno dělitelné, snadno přenosné a trvanlivé. Obsahují ochranné prvky: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Vodoznak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Ochranný okénkový proužek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Ochranná vlákna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Soutisková značka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Skrytý obrazec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Opticky proměnlivá barva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Iridiscentní</a:t>
            </a:r>
            <a:r>
              <a:rPr lang="cs-CZ" dirty="0" smtClean="0"/>
              <a:t> pruh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Mikrotext</a:t>
            </a:r>
          </a:p>
          <a:p>
            <a:pPr marL="0" indent="0" algn="r">
              <a:buNone/>
            </a:pPr>
            <a:r>
              <a:rPr lang="cs-CZ" sz="2200" dirty="0"/>
              <a:t>http://www.cnb.cz/cs/platidla/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968625"/>
            <a:ext cx="1335087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011556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Základní pojmy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Bankomat - </a:t>
            </a:r>
            <a:r>
              <a:rPr lang="cs-CZ" dirty="0" smtClean="0"/>
              <a:t>peněžní výdajový automat</a:t>
            </a:r>
          </a:p>
          <a:p>
            <a:pPr marL="0" indent="0">
              <a:buNone/>
            </a:pPr>
            <a:r>
              <a:rPr lang="cs-CZ" b="1" dirty="0" smtClean="0"/>
              <a:t>Měna – </a:t>
            </a:r>
            <a:r>
              <a:rPr lang="cs-CZ" dirty="0" smtClean="0"/>
              <a:t>peněžní soustava daného státu</a:t>
            </a:r>
          </a:p>
          <a:p>
            <a:pPr marL="0" indent="0">
              <a:buNone/>
            </a:pPr>
            <a:r>
              <a:rPr lang="cs-CZ" b="1" dirty="0" smtClean="0"/>
              <a:t>Měnový kurz – </a:t>
            </a:r>
            <a:r>
              <a:rPr lang="cs-CZ" dirty="0" smtClean="0"/>
              <a:t>cena měnové jednotky k jednotce jiné</a:t>
            </a:r>
          </a:p>
          <a:p>
            <a:pPr marL="0" indent="0">
              <a:buNone/>
            </a:pPr>
            <a:r>
              <a:rPr lang="cs-CZ" b="1" dirty="0" smtClean="0"/>
              <a:t>Devalvace měny – </a:t>
            </a:r>
            <a:r>
              <a:rPr lang="cs-CZ" dirty="0" smtClean="0"/>
              <a:t>oficiální snížení kurzu měny</a:t>
            </a:r>
          </a:p>
          <a:p>
            <a:pPr marL="0" indent="0">
              <a:buNone/>
            </a:pPr>
            <a:r>
              <a:rPr lang="cs-CZ" b="1" dirty="0" smtClean="0"/>
              <a:t>Revalvace měny – </a:t>
            </a:r>
            <a:r>
              <a:rPr lang="cs-CZ" dirty="0" smtClean="0"/>
              <a:t>oficiální zvýšení kurzu měny</a:t>
            </a:r>
          </a:p>
          <a:p>
            <a:pPr marL="0" indent="0">
              <a:buNone/>
            </a:pPr>
            <a:r>
              <a:rPr lang="cs-CZ" b="1" dirty="0" smtClean="0"/>
              <a:t>Valuty – </a:t>
            </a:r>
            <a:r>
              <a:rPr lang="cs-CZ" dirty="0" smtClean="0"/>
              <a:t>peníze a bankovky cizí měny</a:t>
            </a:r>
          </a:p>
          <a:p>
            <a:pPr marL="0" indent="0">
              <a:buNone/>
            </a:pPr>
            <a:r>
              <a:rPr lang="cs-CZ" b="1" dirty="0" smtClean="0"/>
              <a:t>Vklad – </a:t>
            </a:r>
            <a:r>
              <a:rPr lang="cs-CZ" dirty="0" smtClean="0"/>
              <a:t>peníze vložené na účet – v hotovosti i bezhotovostně</a:t>
            </a:r>
          </a:p>
          <a:p>
            <a:pPr marL="0" indent="0">
              <a:buNone/>
            </a:pPr>
            <a:r>
              <a:rPr lang="cs-CZ" b="1" dirty="0" smtClean="0"/>
              <a:t>Platební karta – </a:t>
            </a:r>
            <a:r>
              <a:rPr lang="cs-CZ" dirty="0" smtClean="0"/>
              <a:t>s její pomocí lze platit za zboží a služby a vybírat hotovost v bankomatech, dobíjet kredit na mobilních telefonech…</a:t>
            </a:r>
          </a:p>
          <a:p>
            <a:pPr marL="0" indent="0">
              <a:buNone/>
            </a:pPr>
            <a:r>
              <a:rPr lang="cs-CZ" b="1" dirty="0" smtClean="0"/>
              <a:t>Finanční gramotnost – </a:t>
            </a:r>
            <a:r>
              <a:rPr lang="cs-CZ" dirty="0" smtClean="0"/>
              <a:t>znalosti a dovednosti z oblasti peněz a finančních prostředků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20688"/>
            <a:ext cx="1335087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3939717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36712"/>
            <a:ext cx="7128792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prstClr val="black"/>
                </a:solidFill>
              </a:rPr>
              <a:t>Praktické cvičení 1</a:t>
            </a:r>
          </a:p>
          <a:p>
            <a:endParaRPr lang="cs-CZ" sz="3600" dirty="0">
              <a:solidFill>
                <a:prstClr val="black"/>
              </a:solidFill>
            </a:endParaRPr>
          </a:p>
          <a:p>
            <a:pPr marL="571500" indent="-571500">
              <a:buFont typeface="Wingdings" pitchFamily="2" charset="2"/>
              <a:buChar char="q"/>
            </a:pPr>
            <a:r>
              <a:rPr lang="cs-CZ" sz="2800" dirty="0" smtClean="0">
                <a:solidFill>
                  <a:prstClr val="black"/>
                </a:solidFill>
              </a:rPr>
              <a:t>Na bankovkách hodnoty 200 Kč, 500 Kč a 2000 Kč vyhledejte ochranné prvky a ukažte je.</a:t>
            </a:r>
          </a:p>
          <a:p>
            <a:pPr marL="571500" indent="-571500">
              <a:buFont typeface="Wingdings" pitchFamily="2" charset="2"/>
              <a:buChar char="q"/>
            </a:pPr>
            <a:r>
              <a:rPr lang="cs-CZ" sz="2800" dirty="0" smtClean="0">
                <a:solidFill>
                  <a:prstClr val="black"/>
                </a:solidFill>
              </a:rPr>
              <a:t>Využijte tu bankovku, která je vám právě dostupná.</a:t>
            </a:r>
          </a:p>
          <a:p>
            <a:pPr marL="571500" indent="-571500">
              <a:buFont typeface="Wingdings" pitchFamily="2" charset="2"/>
              <a:buChar char="q"/>
            </a:pPr>
            <a:r>
              <a:rPr lang="cs-CZ" sz="2800" dirty="0" smtClean="0">
                <a:solidFill>
                  <a:prstClr val="black"/>
                </a:solidFill>
              </a:rPr>
              <a:t>Vyhledejte na internetu alespoň 5 států a jejich měnu. Název státu a měny zapište.</a:t>
            </a:r>
          </a:p>
          <a:p>
            <a:endParaRPr lang="cs-CZ" sz="3600" dirty="0">
              <a:solidFill>
                <a:prstClr val="black"/>
              </a:solidFill>
            </a:endParaRPr>
          </a:p>
          <a:p>
            <a:r>
              <a:rPr lang="cs-CZ" sz="2400" dirty="0">
                <a:solidFill>
                  <a:prstClr val="black"/>
                </a:solidFill>
              </a:rPr>
              <a:t>http://www.cnb.cz/cs/platidla/</a:t>
            </a:r>
            <a:endParaRPr lang="cs-CZ" sz="2400" dirty="0" smtClean="0">
              <a:solidFill>
                <a:prstClr val="black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620688"/>
            <a:ext cx="1335087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835528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19" y="620688"/>
            <a:ext cx="8113737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Použití hotovosti (platby z ruky do ruky):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dirty="0" smtClean="0"/>
              <a:t>Platba penězi v obchodě u pokladny, v restauraci, u čerpací stanice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dirty="0" smtClean="0"/>
              <a:t>Provedení platby složenkou na poště, zaplacení za doručený balíček doručovací službě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dirty="0" smtClean="0"/>
              <a:t>Zaplacení za dovoz objednané pizzy, za opravu auta…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dirty="0" smtClean="0"/>
              <a:t>Zaplacení pokuty policistovi….</a:t>
            </a:r>
          </a:p>
          <a:p>
            <a:r>
              <a:rPr lang="cs-CZ" sz="2800" dirty="0" smtClean="0"/>
              <a:t>Na co pamatovat? Vzít si doklad o zakoupení výrobku </a:t>
            </a:r>
            <a:r>
              <a:rPr lang="cs-CZ" sz="2800" b="1" dirty="0" smtClean="0"/>
              <a:t>(paragon, účtenku) </a:t>
            </a:r>
          </a:p>
          <a:p>
            <a:pPr marL="457200" indent="-457200">
              <a:buFont typeface="Courier New" pitchFamily="49" charset="0"/>
              <a:buChar char="o"/>
            </a:pPr>
            <a:endParaRPr lang="cs-CZ" sz="2800" dirty="0" smtClean="0"/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dirty="0" smtClean="0"/>
              <a:t>Výběr peněz v bance, složení peněz na bankovní účet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dirty="0" smtClean="0"/>
              <a:t>Zaslání peněz poštou</a:t>
            </a:r>
            <a:endParaRPr lang="cs-CZ" sz="2800" dirty="0"/>
          </a:p>
        </p:txBody>
      </p:sp>
      <p:sp>
        <p:nvSpPr>
          <p:cNvPr id="6" name="Výbuch 1 5"/>
          <p:cNvSpPr/>
          <p:nvPr/>
        </p:nvSpPr>
        <p:spPr>
          <a:xfrm>
            <a:off x="4932040" y="4400214"/>
            <a:ext cx="2973537" cy="914400"/>
          </a:xfrm>
          <a:prstGeom prst="irregularSeal1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reklamace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304748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Poštovní poukázky, SIPO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Používají se při hotovostních platbách mezi podnikateli a obyvatelstvem. </a:t>
            </a:r>
          </a:p>
          <a:p>
            <a:pPr marL="0" indent="0">
              <a:buNone/>
            </a:pPr>
            <a:r>
              <a:rPr lang="cs-CZ" dirty="0" smtClean="0"/>
              <a:t>Placení zprostředkovává Česká pošta s. p.: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Poštovní poukázka A – odeslání peněz v hotovosti na účet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Poštovní poukázka B – proplacení hotovosti z účtu u bank, např. přeplatek za plyn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Poštovní poukázka C – proplacení peněz zaslaných hotově od jiného plátce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SIPO (soustředěné inkaso plateb obyvatelstva) – inkasování plateb od občanů ve prospěch právnických osob, např. plyn, elektřina, voda, rozhlas, TV…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559772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chemeClr val="tx1"/>
                </a:solidFill>
                <a:latin typeface="+mn-lt"/>
              </a:rPr>
              <a:t>Poštovní poukázky, SIPO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40776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>
                <a:hlinkClick r:id="rId2"/>
              </a:rPr>
              <a:t>http://www.ceskaposta.cz/cz/sluzby/penezni-sluzby/cr/postovni-poukazka-a-id254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http://www.ceskaposta.cz/cz/sluzby/penezni-sluzby/cr/postovni-poukazka-b-id256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>
                <a:hlinkClick r:id="rId4"/>
              </a:rPr>
              <a:t>http://www.ceskaposta.cz/cz/sluzby/penezni-sluzby/cr/postovni-poukazka-c-id257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dirty="0">
                <a:hlinkClick r:id="rId5"/>
              </a:rPr>
              <a:t>http://www.ceskaposta.cz/cz/sluzby/penezni-sluzby/cr/sipo-id259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804162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Bezhotovostní peníze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Bezhotovostní peníze jsou peněžní prostředky, které jsou vedeny na účtech v bankách, tzn. Fyzicky je nevidíme, placení se uskutečňuje pouze převodem částky </a:t>
            </a:r>
            <a:r>
              <a:rPr lang="cs-CZ" b="1" dirty="0" smtClean="0"/>
              <a:t>z účtu na účet = bezhotovostní platební styk.</a:t>
            </a:r>
          </a:p>
          <a:p>
            <a:pPr marL="0" indent="0">
              <a:buNone/>
            </a:pPr>
            <a:r>
              <a:rPr lang="cs-CZ" dirty="0" smtClean="0"/>
              <a:t>Použití:</a:t>
            </a:r>
          </a:p>
          <a:p>
            <a:r>
              <a:rPr lang="cs-CZ" dirty="0" smtClean="0"/>
              <a:t>platba pomocí platební karty</a:t>
            </a:r>
          </a:p>
          <a:p>
            <a:r>
              <a:rPr lang="cs-CZ" dirty="0" smtClean="0"/>
              <a:t>dobití kreditu mobilního telefonu</a:t>
            </a:r>
          </a:p>
          <a:p>
            <a:r>
              <a:rPr lang="cs-CZ" dirty="0" smtClean="0"/>
              <a:t>zaplacení zboží zakoupeného v e-</a:t>
            </a:r>
            <a:r>
              <a:rPr lang="cs-CZ" dirty="0" err="1" smtClean="0"/>
              <a:t>shopu</a:t>
            </a:r>
            <a:endParaRPr lang="cs-CZ" dirty="0" smtClean="0"/>
          </a:p>
          <a:p>
            <a:r>
              <a:rPr lang="cs-CZ" dirty="0" smtClean="0"/>
              <a:t>platba za provedení služby…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662412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Zřízení účtu v bance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Je zapotřebí, abyste se prokázali </a:t>
            </a:r>
            <a:r>
              <a:rPr lang="cs-CZ" b="1" dirty="0" smtClean="0"/>
              <a:t>občanským průkazem, </a:t>
            </a:r>
            <a:r>
              <a:rPr lang="cs-CZ" dirty="0" smtClean="0"/>
              <a:t>a nebo do 15 let věku dítěte mohou rodiče požádat o zřízení tzv. </a:t>
            </a:r>
            <a:r>
              <a:rPr lang="cs-CZ" b="1" dirty="0" smtClean="0"/>
              <a:t>dětského účtu.</a:t>
            </a:r>
          </a:p>
          <a:p>
            <a:pPr marL="0" indent="0">
              <a:buNone/>
            </a:pPr>
            <a:r>
              <a:rPr lang="cs-CZ" dirty="0" smtClean="0"/>
              <a:t>Každý účet má </a:t>
            </a:r>
            <a:r>
              <a:rPr lang="cs-CZ" b="1" dirty="0" smtClean="0"/>
              <a:t>dvě strany: </a:t>
            </a:r>
            <a:r>
              <a:rPr lang="cs-CZ" dirty="0" smtClean="0"/>
              <a:t>na jedné straně se peníze připisují (kapesné, výplata), na druhé se částky odepisují (výběr z bankomatu, placení za výrobky, služby).</a:t>
            </a:r>
          </a:p>
          <a:p>
            <a:pPr marL="0" indent="0">
              <a:buNone/>
            </a:pPr>
            <a:r>
              <a:rPr lang="cs-CZ" b="1" dirty="0" smtClean="0"/>
              <a:t>Výpis z účtu – </a:t>
            </a:r>
            <a:r>
              <a:rPr lang="cs-CZ" dirty="0" smtClean="0"/>
              <a:t>zaznamenány veškeré pohyby peněz, stav konta sledujeme na tištěném výpisu, a nebo přístupem do </a:t>
            </a:r>
            <a:r>
              <a:rPr lang="cs-CZ" b="1" dirty="0" smtClean="0"/>
              <a:t>elektronického internetového bankovnictví.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4904312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Bezpečnost u </a:t>
            </a:r>
            <a:r>
              <a:rPr lang="cs-CZ" sz="4000" b="1" dirty="0" err="1" smtClean="0">
                <a:solidFill>
                  <a:schemeClr val="tx1"/>
                </a:solidFill>
                <a:latin typeface="+mn-lt"/>
              </a:rPr>
              <a:t>internetbankingu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Nesdělujte přístupové údaje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Přístupové údaje uchovávejte odděleně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Pozor na zvědavce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Pozor na podezřelé </a:t>
            </a:r>
            <a:r>
              <a:rPr lang="cs-CZ" dirty="0" smtClean="0"/>
              <a:t>e-maily: </a:t>
            </a:r>
            <a:r>
              <a:rPr lang="cs-CZ" b="1" dirty="0" err="1" smtClean="0"/>
              <a:t>phishing</a:t>
            </a:r>
            <a:r>
              <a:rPr lang="cs-CZ" b="1" dirty="0" smtClean="0"/>
              <a:t>, </a:t>
            </a:r>
            <a:r>
              <a:rPr lang="cs-CZ" b="1" dirty="0" err="1" smtClean="0"/>
              <a:t>pharming</a:t>
            </a:r>
            <a:r>
              <a:rPr lang="cs-CZ" b="1" dirty="0" smtClean="0"/>
              <a:t> </a:t>
            </a:r>
            <a:r>
              <a:rPr lang="cs-CZ" dirty="0" smtClean="0"/>
              <a:t>(uživatel přijme e-mail, který má zfalšovanou adresu, takže vypadá jako jeho banka, a je požádán z důvodu vyřešení problému např. zaslat přihlašovací údaje ke svému účtu, platební kartě)</a:t>
            </a:r>
          </a:p>
          <a:p>
            <a:pPr marL="0" indent="0">
              <a:buNone/>
            </a:pPr>
            <a:r>
              <a:rPr lang="cs-CZ" dirty="0" smtClean="0"/>
              <a:t>! Nikdy nezasílejte své přihlašovací údaje ke svému bankovnímu účtu e-mailem!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059067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sz="4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Praktické cvičení </a:t>
            </a:r>
            <a:r>
              <a:rPr lang="cs-CZ" sz="44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2</a:t>
            </a:r>
            <a:endParaRPr lang="cs-CZ" sz="44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551784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Máte už svůj vlastní účet? Podělte se o zkušenosti s jeho používáním se svými spolužáky.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podle vás jeho hlavní výhodou?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Zaslání peněz poštou jiné osobě, poukázka C. Vyplňte správně poukázku, zasílat budete částku Kč 1600, jméno a adresu příjemce i sdělení ve zprávě pro adresáta si vymyslete. Použijte tiskopis vyzvednutý na kterémkoliv poštovním úřadu.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920401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Prezentace obsahuje výklad platebního styku a jeho formy s příklady používaných dokladů a odkazy na doklady. Žáci samostatně vyplňují doklady platebního styku s dohledem </a:t>
            </a:r>
            <a:r>
              <a:rPr lang="cs-CZ" dirty="0" smtClean="0"/>
              <a:t>vyučujícího. Na </a:t>
            </a:r>
            <a:r>
              <a:rPr lang="cs-CZ" dirty="0"/>
              <a:t>pracovních listech žáci odpovídají na otázky. Určeno k výkladu do hodiny a k praktickému procvičení učiva.</a:t>
            </a:r>
          </a:p>
          <a:p>
            <a:r>
              <a:rPr lang="cs-CZ" dirty="0"/>
              <a:t> </a:t>
            </a:r>
          </a:p>
          <a:p>
            <a:endParaRPr lang="cs-CZ" b="1" dirty="0"/>
          </a:p>
          <a:p>
            <a:r>
              <a:rPr lang="cs-CZ" b="1" dirty="0"/>
              <a:t>Použité zdroje:</a:t>
            </a:r>
          </a:p>
          <a:p>
            <a:r>
              <a:rPr lang="cs-CZ" dirty="0"/>
              <a:t>ING. PETRA NAVRÁTILOVÁ. Finanční gramotnost. Praha: </a:t>
            </a:r>
            <a:r>
              <a:rPr lang="cs-CZ" dirty="0" err="1"/>
              <a:t>Ikar</a:t>
            </a:r>
            <a:r>
              <a:rPr lang="cs-CZ" dirty="0"/>
              <a:t> Praha, 1995. ISBN 978-80-7402-107-7.</a:t>
            </a:r>
          </a:p>
          <a:p>
            <a:r>
              <a:rPr lang="cs-CZ" dirty="0"/>
              <a:t>ING. PETRA NAVRÁTILOVÁ. Finanční gramotnost. Praha: </a:t>
            </a:r>
            <a:r>
              <a:rPr lang="cs-CZ" dirty="0" err="1"/>
              <a:t>Ikar</a:t>
            </a:r>
            <a:r>
              <a:rPr lang="cs-CZ" dirty="0"/>
              <a:t> Praha, 1995. ISBN 978-80-7402-106-0.</a:t>
            </a:r>
          </a:p>
          <a:p>
            <a:r>
              <a:rPr lang="cs-CZ" dirty="0"/>
              <a:t>OBCHODNÍ AKADEMIE, Mohelnice. Ekonomické kompetence v občanském životě. ISBN CZ.1.07/1.1.04/02.0139</a:t>
            </a:r>
            <a:r>
              <a:rPr lang="cs-CZ" dirty="0" smtClean="0"/>
              <a:t>.</a:t>
            </a:r>
          </a:p>
          <a:p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="" xmlns:p14="http://schemas.microsoft.com/office/powerpoint/2010/main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2539</TotalTime>
  <Words>839</Words>
  <Application>Microsoft Office PowerPoint</Application>
  <PresentationFormat>Předvádění na obrazovce (4:3)</PresentationFormat>
  <Paragraphs>106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Snímek 1</vt:lpstr>
      <vt:lpstr>Snímek 2</vt:lpstr>
      <vt:lpstr>Peníze 2</vt:lpstr>
      <vt:lpstr>Hotovostní peníze</vt:lpstr>
      <vt:lpstr>Základní pojmy</vt:lpstr>
      <vt:lpstr>Snímek 6</vt:lpstr>
      <vt:lpstr>Snímek 7</vt:lpstr>
      <vt:lpstr>Poštovní poukázky, SIPO</vt:lpstr>
      <vt:lpstr>Poštovní poukázky, SIPO</vt:lpstr>
      <vt:lpstr>Bezhotovostní peníze</vt:lpstr>
      <vt:lpstr>Zřízení účtu v bance</vt:lpstr>
      <vt:lpstr>Bezpečnost u internetbankingu</vt:lpstr>
      <vt:lpstr> Praktické cvičení 2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Dum</cp:lastModifiedBy>
  <cp:revision>122</cp:revision>
  <dcterms:created xsi:type="dcterms:W3CDTF">2013-01-11T17:11:37Z</dcterms:created>
  <dcterms:modified xsi:type="dcterms:W3CDTF">2014-10-13T09:42:49Z</dcterms:modified>
</cp:coreProperties>
</file>