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III/2-13-01_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itelnost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úvod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10.10.2013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effectLst/>
                <a:latin typeface="Times New Roman"/>
                <a:ea typeface="Times New Roman"/>
              </a:rPr>
              <a:t>Základní pojmy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484784"/>
            <a:ext cx="806489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noProof="1" smtClean="0">
                <a:solidFill>
                  <a:schemeClr val="bg1"/>
                </a:solidFill>
                <a:latin typeface="Times New Roman"/>
                <a:ea typeface="Times New Roman"/>
              </a:rPr>
              <a:t>Elektromagnetická slučitelnost je souhrn vlastností elektrických a elektronických zařízení dosažených konstrukcí. </a:t>
            </a:r>
            <a:endParaRPr lang="cs-CZ" sz="2400" noProof="1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5461624"/>
            <a:ext cx="6732748" cy="46166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aby </a:t>
            </a:r>
            <a:r>
              <a:rPr lang="en-US" sz="2400" smtClean="0">
                <a:latin typeface="Times New Roman"/>
                <a:ea typeface="Times New Roman"/>
              </a:rPr>
              <a:t>sama </a:t>
            </a:r>
            <a:r>
              <a:rPr lang="en-US" sz="2400">
                <a:latin typeface="Times New Roman"/>
                <a:ea typeface="Times New Roman"/>
              </a:rPr>
              <a:t>do prost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 smtClean="0">
                <a:latin typeface="Times New Roman"/>
                <a:ea typeface="Times New Roman"/>
              </a:rPr>
              <a:t>ed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ru</a:t>
            </a:r>
            <a:r>
              <a:rPr lang="cs-CZ" sz="2400">
                <a:latin typeface="Times New Roman"/>
                <a:ea typeface="Times New Roman"/>
              </a:rPr>
              <a:t>š</a:t>
            </a:r>
            <a:r>
              <a:rPr lang="en-US" sz="2400" smtClean="0">
                <a:latin typeface="Times New Roman"/>
                <a:ea typeface="Times New Roman"/>
              </a:rPr>
              <a:t>iv</a:t>
            </a:r>
            <a:r>
              <a:rPr lang="cs-CZ" sz="2400" smtClean="0">
                <a:latin typeface="Times New Roman"/>
                <a:ea typeface="Times New Roman"/>
              </a:rPr>
              <a:t>é </a:t>
            </a:r>
            <a:r>
              <a:rPr lang="en-US" sz="2400" smtClean="0">
                <a:latin typeface="Times New Roman"/>
                <a:ea typeface="Times New Roman"/>
              </a:rPr>
              <a:t>sign</a:t>
            </a:r>
            <a:r>
              <a:rPr lang="cs-CZ" sz="2400" smtClean="0">
                <a:latin typeface="Times New Roman"/>
                <a:ea typeface="Times New Roman"/>
              </a:rPr>
              <a:t>á</a:t>
            </a:r>
            <a:r>
              <a:rPr lang="en-US" sz="2400" smtClean="0">
                <a:latin typeface="Times New Roman"/>
                <a:ea typeface="Times New Roman"/>
              </a:rPr>
              <a:t>ly</a:t>
            </a:r>
            <a:r>
              <a:rPr lang="cs-CZ" sz="2400" smtClean="0">
                <a:latin typeface="Times New Roman"/>
                <a:ea typeface="Times New Roman"/>
              </a:rPr>
              <a:t> ne</a:t>
            </a:r>
            <a:r>
              <a:rPr lang="en-US" sz="2400" smtClean="0">
                <a:latin typeface="Times New Roman"/>
                <a:ea typeface="Times New Roman"/>
              </a:rPr>
              <a:t>vys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lala </a:t>
            </a:r>
            <a:endParaRPr lang="cs-CZ" sz="2400" noProof="1">
              <a:latin typeface="Times New Roman"/>
              <a:ea typeface="Times New Roman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489764"/>
            <a:ext cx="5400599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979712" y="3356992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aby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takov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za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ří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zen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bezchybn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ě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pracovala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v r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ů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zn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é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prost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ed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ani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ž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by se navz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jem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ovliv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ň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ovala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9712" y="4437112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aby ne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byla ru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š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ena prost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ed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m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s elektromagnetick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mi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sign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ly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755388" y="348445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755388" y="454589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755576" y="554844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27817"/>
            <a:ext cx="7920880" cy="1938992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just"/>
            <a:r>
              <a:rPr lang="en-US" sz="2400" smtClean="0">
                <a:latin typeface="Times New Roman"/>
                <a:ea typeface="Times New Roman"/>
              </a:rPr>
              <a:t>Pro </a:t>
            </a:r>
            <a:r>
              <a:rPr lang="en-US" sz="2400">
                <a:latin typeface="Times New Roman"/>
                <a:ea typeface="Times New Roman"/>
              </a:rPr>
              <a:t>u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>
                <a:latin typeface="Times New Roman"/>
                <a:ea typeface="Times New Roman"/>
              </a:rPr>
              <a:t>ivatele </a:t>
            </a:r>
            <a:r>
              <a:rPr lang="en-US" sz="2400" smtClean="0">
                <a:latin typeface="Times New Roman"/>
                <a:ea typeface="Times New Roman"/>
              </a:rPr>
              <a:t>elektromagneticky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slu</a:t>
            </a:r>
            <a:r>
              <a:rPr lang="cs-CZ" sz="2400">
                <a:latin typeface="Times New Roman"/>
                <a:ea typeface="Times New Roman"/>
              </a:rPr>
              <a:t>č</a:t>
            </a:r>
            <a:r>
              <a:rPr lang="en-US" sz="2400" smtClean="0">
                <a:latin typeface="Times New Roman"/>
                <a:ea typeface="Times New Roman"/>
              </a:rPr>
              <a:t>iteln</a:t>
            </a:r>
            <a:r>
              <a:rPr lang="cs-CZ" sz="2400" smtClean="0">
                <a:latin typeface="Times New Roman"/>
                <a:ea typeface="Times New Roman"/>
              </a:rPr>
              <a:t>ý</a:t>
            </a:r>
            <a:r>
              <a:rPr lang="en-US" sz="2400" smtClean="0">
                <a:latin typeface="Times New Roman"/>
                <a:ea typeface="Times New Roman"/>
              </a:rPr>
              <a:t>ch </a:t>
            </a:r>
            <a:r>
              <a:rPr lang="en-US" sz="2400">
                <a:latin typeface="Times New Roman"/>
                <a:ea typeface="Times New Roman"/>
              </a:rPr>
              <a:t>za</a:t>
            </a:r>
            <a:r>
              <a:rPr lang="cs-CZ" sz="2400" smtClean="0">
                <a:latin typeface="Times New Roman"/>
                <a:ea typeface="Times New Roman"/>
              </a:rPr>
              <a:t>ří</a:t>
            </a:r>
            <a:r>
              <a:rPr lang="en-US" sz="2400" smtClean="0">
                <a:latin typeface="Times New Roman"/>
                <a:ea typeface="Times New Roman"/>
              </a:rPr>
              <a:t>zen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to </a:t>
            </a:r>
            <a:r>
              <a:rPr lang="en-US" sz="2400" smtClean="0">
                <a:latin typeface="Times New Roman"/>
                <a:ea typeface="Times New Roman"/>
              </a:rPr>
              <a:t>znamen</a:t>
            </a:r>
            <a:r>
              <a:rPr lang="cs-CZ" sz="2400" smtClean="0">
                <a:latin typeface="Times New Roman"/>
                <a:ea typeface="Times New Roman"/>
              </a:rPr>
              <a:t>á</a:t>
            </a:r>
            <a:r>
              <a:rPr lang="en-US" sz="2400" smtClean="0">
                <a:latin typeface="Times New Roman"/>
                <a:ea typeface="Times New Roman"/>
              </a:rPr>
              <a:t>,</a:t>
            </a:r>
            <a:r>
              <a:rPr lang="cs-CZ" sz="2400" smtClean="0">
                <a:latin typeface="Times New Roman"/>
                <a:ea typeface="Times New Roman"/>
              </a:rPr>
              <a:t> ž</a:t>
            </a:r>
            <a:r>
              <a:rPr lang="en-US" sz="2400">
                <a:latin typeface="Times New Roman"/>
                <a:ea typeface="Times New Roman"/>
              </a:rPr>
              <a:t>e mohou bez ru</a:t>
            </a:r>
            <a:r>
              <a:rPr lang="cs-CZ" sz="2400">
                <a:latin typeface="Times New Roman"/>
                <a:ea typeface="Times New Roman"/>
              </a:rPr>
              <a:t>š</a:t>
            </a:r>
            <a:r>
              <a:rPr lang="en-US" sz="2400" smtClean="0">
                <a:latin typeface="Times New Roman"/>
                <a:ea typeface="Times New Roman"/>
              </a:rPr>
              <a:t>en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sledovat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rozhlasov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 nebo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televizn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po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>
                <a:latin typeface="Times New Roman"/>
                <a:ea typeface="Times New Roman"/>
              </a:rPr>
              <a:t>ady</a:t>
            </a:r>
            <a:r>
              <a:rPr lang="en-US" sz="2400" smtClean="0">
                <a:latin typeface="Times New Roman"/>
                <a:ea typeface="Times New Roman"/>
              </a:rPr>
              <a:t>,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i </a:t>
            </a:r>
            <a:r>
              <a:rPr lang="en-US" sz="2400">
                <a:latin typeface="Times New Roman"/>
                <a:ea typeface="Times New Roman"/>
              </a:rPr>
              <a:t>kdy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>
                <a:latin typeface="Times New Roman"/>
                <a:ea typeface="Times New Roman"/>
              </a:rPr>
              <a:t> soused v tu dobu pou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>
                <a:latin typeface="Times New Roman"/>
                <a:ea typeface="Times New Roman"/>
              </a:rPr>
              <a:t>ije </a:t>
            </a:r>
            <a:r>
              <a:rPr lang="en-US" sz="2400" smtClean="0">
                <a:latin typeface="Times New Roman"/>
                <a:ea typeface="Times New Roman"/>
              </a:rPr>
              <a:t>elektrick</a:t>
            </a:r>
            <a:r>
              <a:rPr lang="cs-CZ" sz="2400" smtClean="0">
                <a:latin typeface="Times New Roman"/>
                <a:ea typeface="Times New Roman"/>
              </a:rPr>
              <a:t>é </a:t>
            </a:r>
            <a:r>
              <a:rPr lang="en-US" sz="2400" smtClean="0">
                <a:latin typeface="Times New Roman"/>
                <a:ea typeface="Times New Roman"/>
              </a:rPr>
              <a:t>ru</a:t>
            </a:r>
            <a:r>
              <a:rPr lang="cs-CZ" sz="2400">
                <a:latin typeface="Times New Roman"/>
                <a:ea typeface="Times New Roman"/>
              </a:rPr>
              <a:t>č</a:t>
            </a:r>
            <a:r>
              <a:rPr lang="en-US" sz="2400" smtClean="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n</a:t>
            </a:r>
            <a:r>
              <a:rPr lang="cs-CZ" sz="2400" smtClean="0">
                <a:latin typeface="Times New Roman"/>
                <a:ea typeface="Times New Roman"/>
              </a:rPr>
              <a:t>ář</a:t>
            </a:r>
            <a:r>
              <a:rPr lang="en-US" sz="2400" smtClean="0">
                <a:latin typeface="Times New Roman"/>
                <a:ea typeface="Times New Roman"/>
              </a:rPr>
              <a:t>ad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někdo </a:t>
            </a:r>
            <a:r>
              <a:rPr lang="en-US" sz="2400" smtClean="0">
                <a:latin typeface="Times New Roman"/>
                <a:ea typeface="Times New Roman"/>
              </a:rPr>
              <a:t>zapne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mixer </a:t>
            </a:r>
            <a:r>
              <a:rPr lang="en-US" sz="2400">
                <a:latin typeface="Times New Roman"/>
                <a:ea typeface="Times New Roman"/>
              </a:rPr>
              <a:t>a v </a:t>
            </a:r>
            <a:r>
              <a:rPr lang="en-US" sz="2400" smtClean="0">
                <a:latin typeface="Times New Roman"/>
                <a:ea typeface="Times New Roman"/>
              </a:rPr>
              <a:t>bl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zk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m okol</a:t>
            </a:r>
            <a:r>
              <a:rPr lang="cs-CZ" sz="2400" smtClean="0">
                <a:latin typeface="Times New Roman"/>
                <a:ea typeface="Times New Roman"/>
              </a:rPr>
              <a:t>í </a:t>
            </a:r>
            <a:r>
              <a:rPr lang="en-US" sz="2400" smtClean="0">
                <a:latin typeface="Times New Roman"/>
                <a:ea typeface="Times New Roman"/>
              </a:rPr>
              <a:t>budou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proj</a:t>
            </a:r>
            <a:r>
              <a:rPr lang="cs-CZ" sz="2400" smtClean="0">
                <a:latin typeface="Times New Roman"/>
                <a:ea typeface="Times New Roman"/>
              </a:rPr>
              <a:t>íž</a:t>
            </a:r>
            <a:r>
              <a:rPr lang="en-US" sz="2400">
                <a:latin typeface="Times New Roman"/>
                <a:ea typeface="Times New Roman"/>
              </a:rPr>
              <a:t>d</a:t>
            </a:r>
            <a:r>
              <a:rPr lang="cs-CZ" sz="2400">
                <a:latin typeface="Times New Roman"/>
                <a:ea typeface="Times New Roman"/>
              </a:rPr>
              <a:t>ě</a:t>
            </a:r>
            <a:r>
              <a:rPr lang="en-US" sz="2400">
                <a:latin typeface="Times New Roman"/>
                <a:ea typeface="Times New Roman"/>
              </a:rPr>
              <a:t>t vozidla se </a:t>
            </a:r>
            <a:r>
              <a:rPr lang="en-US" sz="2400" smtClean="0">
                <a:latin typeface="Times New Roman"/>
                <a:ea typeface="Times New Roman"/>
              </a:rPr>
              <a:t>spalovac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mi </a:t>
            </a:r>
            <a:r>
              <a:rPr lang="en-US" sz="2400">
                <a:latin typeface="Times New Roman"/>
                <a:ea typeface="Times New Roman"/>
              </a:rPr>
              <a:t>motory.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856" y="4293096"/>
            <a:ext cx="7798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elektronické systémy  v letadlech je elektromagnetická slučitelnost životně důležitá a př</a:t>
            </a:r>
            <a:r>
              <a:rPr lang="en-US" sz="2400" smtClean="0">
                <a:latin typeface="Times New Roman"/>
                <a:ea typeface="Times New Roman"/>
              </a:rPr>
              <a:t>istavac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syst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m</a:t>
            </a:r>
            <a:r>
              <a:rPr lang="cs-CZ" sz="2400" smtClean="0">
                <a:latin typeface="Times New Roman"/>
                <a:ea typeface="Times New Roman"/>
              </a:rPr>
              <a:t>y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en-US" sz="2400" smtClean="0">
                <a:latin typeface="Times New Roman"/>
                <a:ea typeface="Times New Roman"/>
              </a:rPr>
              <a:t>letadl</a:t>
            </a:r>
            <a:r>
              <a:rPr lang="cs-CZ" sz="2400" smtClean="0">
                <a:latin typeface="Times New Roman"/>
                <a:ea typeface="Times New Roman"/>
              </a:rPr>
              <a:t>ech</a:t>
            </a:r>
            <a:r>
              <a:rPr lang="en-US" sz="2400" smtClean="0">
                <a:latin typeface="Times New Roman"/>
                <a:ea typeface="Times New Roman"/>
              </a:rPr>
              <a:t> doved</a:t>
            </a:r>
            <a:r>
              <a:rPr lang="cs-CZ" sz="2400" smtClean="0">
                <a:latin typeface="Times New Roman"/>
                <a:ea typeface="Times New Roman"/>
              </a:rPr>
              <a:t>ou </a:t>
            </a:r>
            <a:r>
              <a:rPr lang="en-US" sz="2400" smtClean="0">
                <a:latin typeface="Times New Roman"/>
                <a:ea typeface="Times New Roman"/>
              </a:rPr>
              <a:t>stroj</a:t>
            </a:r>
            <a:r>
              <a:rPr lang="cs-CZ" sz="2400" smtClean="0">
                <a:latin typeface="Times New Roman"/>
                <a:ea typeface="Times New Roman"/>
              </a:rPr>
              <a:t>e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k bezpe</a:t>
            </a:r>
            <a:r>
              <a:rPr lang="cs-CZ" sz="2400">
                <a:latin typeface="Times New Roman"/>
                <a:ea typeface="Times New Roman"/>
              </a:rPr>
              <a:t>č</a:t>
            </a:r>
            <a:r>
              <a:rPr lang="en-US" sz="2400">
                <a:latin typeface="Times New Roman"/>
                <a:ea typeface="Times New Roman"/>
              </a:rPr>
              <a:t>nemu p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 smtClean="0">
                <a:latin typeface="Times New Roman"/>
                <a:ea typeface="Times New Roman"/>
              </a:rPr>
              <a:t>ist</a:t>
            </a:r>
            <a:r>
              <a:rPr lang="cs-CZ" sz="2400" smtClean="0">
                <a:latin typeface="Times New Roman"/>
                <a:ea typeface="Times New Roman"/>
              </a:rPr>
              <a:t>á</a:t>
            </a:r>
            <a:r>
              <a:rPr lang="en-US" sz="2400" smtClean="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i p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 smtClean="0">
                <a:latin typeface="Times New Roman"/>
                <a:ea typeface="Times New Roman"/>
              </a:rPr>
              <a:t>es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atmosferick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poruchy.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432315"/>
            <a:ext cx="2736304" cy="152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871" y="2366809"/>
            <a:ext cx="3248569" cy="1926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ravoúhlá spojnice 8"/>
          <p:cNvCxnSpPr/>
          <p:nvPr/>
        </p:nvCxnSpPr>
        <p:spPr>
          <a:xfrm>
            <a:off x="3779912" y="2636912"/>
            <a:ext cx="1224136" cy="108012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ásobení 9"/>
          <p:cNvSpPr/>
          <p:nvPr/>
        </p:nvSpPr>
        <p:spPr>
          <a:xfrm>
            <a:off x="3491881" y="2636912"/>
            <a:ext cx="1791990" cy="10801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Elektromagnetická slučitelnost zajistí, že se z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nevysv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tliteln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neztrat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daje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ani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nedojde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zhroucen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a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dom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 mobiln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telefonu nebude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zamaskov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hu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prask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dokonce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ciz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hovorem. 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5702" y="4293096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Elektromagneticky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iteln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mus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b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 hutn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stroje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elektrick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 l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okomotivy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jiné dopravní prostředky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str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áž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varovn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nav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syst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zapalovac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regula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ni obvody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utomatizovan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ěří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syst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či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domovn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tahy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61" y="2081792"/>
            <a:ext cx="2414971" cy="1942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21042"/>
            <a:ext cx="1368152" cy="2272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ravoúhlá spojnice 6"/>
          <p:cNvCxnSpPr/>
          <p:nvPr/>
        </p:nvCxnSpPr>
        <p:spPr>
          <a:xfrm>
            <a:off x="3779912" y="2276872"/>
            <a:ext cx="2232248" cy="151216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ásobení 7"/>
          <p:cNvSpPr/>
          <p:nvPr/>
        </p:nvSpPr>
        <p:spPr>
          <a:xfrm>
            <a:off x="3779912" y="2420888"/>
            <a:ext cx="2232248" cy="93610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6078" y="548680"/>
            <a:ext cx="797636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Elektromagneticky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iteln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laj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 prostoru ru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sign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ly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pouze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stanoven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ých hodnotách.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6078" y="5388024"/>
            <a:ext cx="797636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Současně jsou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sama na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sign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ly 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necitliv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4680520" cy="338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69492" y="1916832"/>
            <a:ext cx="295232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Obvykle je skříň vyrobená z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ocelového plechu a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nebo jiných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materiálů, které omezí působení ektromagnetického pole do prostoru.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66701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hlediska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itelnosti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posuzujeme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elektronick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í: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5736" y="1891290"/>
            <a:ext cx="61926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jednak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jako zdroje ru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ch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signal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ů 3"/>
          <p:cNvSpPr/>
          <p:nvPr/>
        </p:nvSpPr>
        <p:spPr>
          <a:xfrm rot="16200000">
            <a:off x="1151622" y="1736811"/>
            <a:ext cx="569747" cy="785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4278287"/>
            <a:ext cx="61926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jednak jako p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ij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 ru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ů 6"/>
          <p:cNvSpPr/>
          <p:nvPr/>
        </p:nvSpPr>
        <p:spPr>
          <a:xfrm rot="16200000">
            <a:off x="1166056" y="4199545"/>
            <a:ext cx="569747" cy="785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2492896"/>
            <a:ext cx="2209801" cy="165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2492896"/>
            <a:ext cx="1997429" cy="1624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062" y="4877519"/>
            <a:ext cx="2923002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lů 10"/>
          <p:cNvSpPr/>
          <p:nvPr/>
        </p:nvSpPr>
        <p:spPr>
          <a:xfrm rot="16200000">
            <a:off x="1166057" y="2528899"/>
            <a:ext cx="569747" cy="785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6200000">
            <a:off x="1166060" y="3342752"/>
            <a:ext cx="569747" cy="785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16200000">
            <a:off x="1166058" y="5121187"/>
            <a:ext cx="569747" cy="785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575876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é 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ru</a:t>
            </a:r>
            <a:r>
              <a:rPr lang="cs-CZ" sz="240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(Electromagnetic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interference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EMI) je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energie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elektrick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elektronick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kter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sob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zhoršení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vlastnost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jin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3356992"/>
            <a:ext cx="799288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odolnost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Electromagnetic susceptibility –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EMS) je odolnost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 tolerance v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ůč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itomn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elektromagnetick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energii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kter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neovlivn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nep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zniv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tedy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nedegraduje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vlastnosti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354</TotalTime>
  <Words>652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49</cp:revision>
  <dcterms:created xsi:type="dcterms:W3CDTF">2013-03-27T08:46:28Z</dcterms:created>
  <dcterms:modified xsi:type="dcterms:W3CDTF">2014-10-02T10:45:46Z</dcterms:modified>
</cp:coreProperties>
</file>