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0" r:id="rId4"/>
    <p:sldId id="261" r:id="rId5"/>
    <p:sldId id="262" r:id="rId6"/>
    <p:sldId id="265" r:id="rId7"/>
    <p:sldId id="269" r:id="rId8"/>
    <p:sldId id="270" r:id="rId9"/>
    <p:sldId id="271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7" d="100"/>
          <a:sy n="117" d="100"/>
        </p:scale>
        <p:origin x="-147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00000" y="892479"/>
            <a:ext cx="5867400" cy="13457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429916" y="3462916"/>
            <a:ext cx="46075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en-US" sz="3200" b="1" err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Elektromagnetick</a:t>
            </a:r>
            <a:r>
              <a:rPr lang="cs-CZ" sz="3200" b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á</a:t>
            </a:r>
            <a:r>
              <a:rPr lang="en-US" sz="3200" b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en-US" sz="3200" b="1" err="1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slu</a:t>
            </a:r>
            <a:r>
              <a:rPr lang="cs-CZ" sz="3200" b="1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č</a:t>
            </a:r>
            <a:r>
              <a:rPr lang="en-US" sz="3200" b="1" err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itelnost</a:t>
            </a:r>
            <a:endParaRPr lang="cs-CZ" sz="3200" b="1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949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55068" y="5269307"/>
            <a:ext cx="5867400" cy="13457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412304" y="54809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Číslo materiálu:  III/2-13-03_Zdroje rušivých signálů-2</a:t>
            </a:r>
            <a:endParaRPr lang="cs-CZ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Autor:  Ing. </a:t>
            </a:r>
            <a:r>
              <a:rPr lang="cs-CZ" err="1" smtClean="0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ubomír</a:t>
            </a:r>
          </a:p>
          <a:p>
            <a:pPr>
              <a:lnSpc>
                <a:spcPct val="150000"/>
              </a:lnSpc>
            </a:pPr>
            <a:r>
              <a:rPr lang="cs-CZ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 okruh:	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Elektromagnetick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 slu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č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itelnost</a:t>
            </a:r>
            <a:endParaRPr lang="cs-CZ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Ročník:  III.</a:t>
            </a: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Datum tvorby:  10.10.2013</a:t>
            </a:r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12303" y="4149080"/>
            <a:ext cx="8352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Autorem materiálu a všech jeho částí, není-li uvedeno jinak, je</a:t>
            </a:r>
          </a:p>
          <a:p>
            <a:r>
              <a:rPr lang="cs-CZ">
                <a:latin typeface="Times New Roman" pitchFamily="18" charset="0"/>
                <a:cs typeface="Times New Roman" pitchFamily="18" charset="0"/>
              </a:rPr>
              <a:t>						       Ing. </a:t>
            </a:r>
            <a:r>
              <a:rPr lang="cs-CZ" err="1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 Lubomír</a:t>
            </a:r>
          </a:p>
        </p:txBody>
      </p: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817" y="260648"/>
            <a:ext cx="1731665" cy="1455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Šipka doprava 6">
            <a:hlinkClick r:id="rId4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478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548680"/>
            <a:ext cx="78488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457200" algn="l"/>
              </a:tabLst>
            </a:pPr>
            <a:r>
              <a:rPr lang="en-US" sz="2400" b="1" smtClean="0">
                <a:solidFill>
                  <a:srgbClr val="0070C0"/>
                </a:solidFill>
                <a:latin typeface="Times New Roman"/>
                <a:ea typeface="Times New Roman"/>
              </a:rPr>
              <a:t>Zdroje </a:t>
            </a:r>
            <a:r>
              <a:rPr lang="en-US" sz="2400" b="1">
                <a:solidFill>
                  <a:srgbClr val="0070C0"/>
                </a:solidFill>
                <a:latin typeface="Times New Roman"/>
                <a:ea typeface="Times New Roman"/>
              </a:rPr>
              <a:t>ru</a:t>
            </a:r>
            <a:r>
              <a:rPr lang="cs-CZ" sz="2400" b="1">
                <a:solidFill>
                  <a:srgbClr val="0070C0"/>
                </a:solidFill>
                <a:latin typeface="Times New Roman"/>
                <a:ea typeface="Times New Roman"/>
              </a:rPr>
              <a:t>š</a:t>
            </a:r>
            <a:r>
              <a:rPr lang="en-US" sz="2400" b="1" smtClean="0">
                <a:solidFill>
                  <a:srgbClr val="0070C0"/>
                </a:solidFill>
                <a:latin typeface="Times New Roman"/>
                <a:ea typeface="Times New Roman"/>
              </a:rPr>
              <a:t>iv</a:t>
            </a:r>
            <a:r>
              <a:rPr lang="cs-CZ" sz="2400" b="1" smtClean="0">
                <a:solidFill>
                  <a:srgbClr val="0070C0"/>
                </a:solidFill>
                <a:latin typeface="Times New Roman"/>
                <a:ea typeface="Times New Roman"/>
              </a:rPr>
              <a:t>ý</a:t>
            </a:r>
            <a:r>
              <a:rPr lang="en-US" sz="2400" b="1" smtClean="0">
                <a:solidFill>
                  <a:srgbClr val="0070C0"/>
                </a:solidFill>
                <a:latin typeface="Times New Roman"/>
                <a:ea typeface="Times New Roman"/>
              </a:rPr>
              <a:t>ch sign</a:t>
            </a:r>
            <a:r>
              <a:rPr lang="cs-CZ" sz="2400" b="1" smtClean="0">
                <a:solidFill>
                  <a:srgbClr val="0070C0"/>
                </a:solidFill>
                <a:latin typeface="Times New Roman"/>
                <a:ea typeface="Times New Roman"/>
              </a:rPr>
              <a:t>á</a:t>
            </a:r>
            <a:r>
              <a:rPr lang="en-US" sz="2400" b="1" smtClean="0">
                <a:solidFill>
                  <a:srgbClr val="0070C0"/>
                </a:solidFill>
                <a:latin typeface="Times New Roman"/>
                <a:ea typeface="Times New Roman"/>
              </a:rPr>
              <a:t>l</a:t>
            </a:r>
            <a:r>
              <a:rPr lang="cs-CZ" sz="2400" b="1" smtClean="0">
                <a:solidFill>
                  <a:srgbClr val="0070C0"/>
                </a:solidFill>
                <a:latin typeface="Times New Roman"/>
                <a:ea typeface="Times New Roman"/>
              </a:rPr>
              <a:t>ů</a:t>
            </a:r>
            <a:endParaRPr lang="cs-CZ" sz="2400" b="1">
              <a:solidFill>
                <a:srgbClr val="0070C0"/>
              </a:solidFill>
              <a:latin typeface="Times New Roman"/>
              <a:ea typeface="Times New Roman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1560" y="1268760"/>
            <a:ext cx="8064896" cy="1200329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>
              <a:contourClr>
                <a:srgbClr val="FF0000"/>
              </a:contourClr>
            </a:sp3d>
          </a:bodyPr>
          <a:lstStyle/>
          <a:p>
            <a:pPr algn="just"/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Zdroji ru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š</a:t>
            </a:r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iv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ý</a:t>
            </a:r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ch </a:t>
            </a:r>
            <a:r>
              <a:rPr lang="en-US" sz="2400">
                <a:solidFill>
                  <a:schemeClr val="bg1"/>
                </a:solidFill>
                <a:latin typeface="Times New Roman"/>
                <a:ea typeface="Times New Roman"/>
              </a:rPr>
              <a:t>sign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á</a:t>
            </a:r>
            <a:r>
              <a:rPr lang="en-US" sz="2400">
                <a:solidFill>
                  <a:schemeClr val="bg1"/>
                </a:solidFill>
                <a:latin typeface="Times New Roman"/>
                <a:ea typeface="Times New Roman"/>
              </a:rPr>
              <a:t>l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ů </a:t>
            </a:r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jsou obvody tyristorov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ý</a:t>
            </a:r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ch regulac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í </a:t>
            </a:r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motor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ů</a:t>
            </a:r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,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 </a:t>
            </a:r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z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ář</a:t>
            </a:r>
            <a:r>
              <a:rPr lang="en-US" sz="2400">
                <a:solidFill>
                  <a:schemeClr val="bg1"/>
                </a:solidFill>
                <a:latin typeface="Times New Roman"/>
                <a:ea typeface="Times New Roman"/>
              </a:rPr>
              <a:t>ivky, </a:t>
            </a:r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v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ý</a:t>
            </a:r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bojky</a:t>
            </a:r>
            <a:r>
              <a:rPr lang="en-US" sz="2400">
                <a:solidFill>
                  <a:schemeClr val="bg1"/>
                </a:solidFill>
                <a:latin typeface="Times New Roman"/>
                <a:ea typeface="Times New Roman"/>
              </a:rPr>
              <a:t>, pr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ů</a:t>
            </a:r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myslov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é</a:t>
            </a:r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 </a:t>
            </a:r>
            <a:r>
              <a:rPr lang="en-US" sz="2400">
                <a:solidFill>
                  <a:schemeClr val="bg1"/>
                </a:solidFill>
                <a:latin typeface="Times New Roman"/>
                <a:ea typeface="Times New Roman"/>
              </a:rPr>
              <a:t>vysokofrekven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č</a:t>
            </a:r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n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í </a:t>
            </a:r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gener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á</a:t>
            </a:r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tory</a:t>
            </a:r>
            <a:r>
              <a:rPr lang="en-US" sz="2400">
                <a:solidFill>
                  <a:schemeClr val="bg1"/>
                </a:solidFill>
                <a:latin typeface="Times New Roman"/>
                <a:ea typeface="Times New Roman"/>
              </a:rPr>
              <a:t>, </a:t>
            </a:r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elektrick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é </a:t>
            </a:r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sv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ář</a:t>
            </a:r>
            <a:r>
              <a:rPr lang="en-US" sz="2400">
                <a:solidFill>
                  <a:schemeClr val="bg1"/>
                </a:solidFill>
                <a:latin typeface="Times New Roman"/>
                <a:ea typeface="Times New Roman"/>
              </a:rPr>
              <a:t>e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č</a:t>
            </a:r>
            <a:r>
              <a:rPr lang="en-US" sz="2400">
                <a:solidFill>
                  <a:schemeClr val="bg1"/>
                </a:solidFill>
                <a:latin typeface="Times New Roman"/>
                <a:ea typeface="Times New Roman"/>
              </a:rPr>
              <a:t>ky. </a:t>
            </a:r>
            <a:endParaRPr lang="cs-CZ" sz="2400" noProof="1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11560" y="4724400"/>
            <a:ext cx="806380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P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at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ří sem rovněž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nejr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ů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zn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ě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j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ší </a:t>
            </a:r>
            <a:r>
              <a:rPr lang="en-US" sz="2400" smtClean="0">
                <a:solidFill>
                  <a:srgbClr val="FF0000"/>
                </a:solidFill>
                <a:latin typeface="Times New Roman"/>
                <a:ea typeface="Times New Roman"/>
              </a:rPr>
              <a:t>sinusov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é</a:t>
            </a:r>
            <a:r>
              <a:rPr lang="en-US" sz="2400" smtClean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400">
                <a:solidFill>
                  <a:srgbClr val="FF0000"/>
                </a:solidFill>
                <a:latin typeface="Times New Roman"/>
                <a:ea typeface="Times New Roman"/>
              </a:rPr>
              <a:t>a </a:t>
            </a:r>
            <a:r>
              <a:rPr lang="en-US" sz="2400" smtClean="0">
                <a:solidFill>
                  <a:srgbClr val="FF0000"/>
                </a:solidFill>
                <a:latin typeface="Times New Roman"/>
                <a:ea typeface="Times New Roman"/>
              </a:rPr>
              <a:t>tvarov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é </a:t>
            </a:r>
            <a:r>
              <a:rPr lang="en-US" sz="2400" smtClean="0">
                <a:solidFill>
                  <a:srgbClr val="FF0000"/>
                </a:solidFill>
                <a:latin typeface="Times New Roman"/>
                <a:ea typeface="Times New Roman"/>
              </a:rPr>
              <a:t>gener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á</a:t>
            </a:r>
            <a:r>
              <a:rPr lang="en-US" sz="2400" smtClean="0">
                <a:solidFill>
                  <a:srgbClr val="FF0000"/>
                </a:solidFill>
                <a:latin typeface="Times New Roman"/>
                <a:ea typeface="Times New Roman"/>
              </a:rPr>
              <a:t>tory 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nebo</a:t>
            </a:r>
            <a:endParaRPr lang="cs-CZ" sz="240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algn="just"/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zdroje hodinovych signal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ů 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– nap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ř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.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 v digitální technice se obvody bez generátorů obdélníkového signálu již neobejdou. </a:t>
            </a:r>
            <a:endParaRPr lang="cs-CZ" sz="240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852936"/>
            <a:ext cx="3683529" cy="1727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198" y="2851611"/>
            <a:ext cx="3143250" cy="1727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Šipka dolů 6"/>
          <p:cNvSpPr/>
          <p:nvPr/>
        </p:nvSpPr>
        <p:spPr>
          <a:xfrm rot="7647386">
            <a:off x="4272452" y="3478104"/>
            <a:ext cx="252028" cy="172819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lů 8"/>
          <p:cNvSpPr/>
          <p:nvPr/>
        </p:nvSpPr>
        <p:spPr>
          <a:xfrm rot="13735609">
            <a:off x="6279543" y="3436017"/>
            <a:ext cx="266655" cy="17274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491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557620" y="4797152"/>
            <a:ext cx="7942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Stálým zdrojem </a:t>
            </a:r>
            <a:r>
              <a:rPr lang="en-US" sz="2400" smtClean="0">
                <a:latin typeface="Times New Roman"/>
                <a:ea typeface="Times New Roman"/>
              </a:rPr>
              <a:t>poruch </a:t>
            </a:r>
            <a:r>
              <a:rPr lang="en-US" sz="2400">
                <a:latin typeface="Times New Roman"/>
                <a:ea typeface="Times New Roman"/>
              </a:rPr>
              <a:t>jsou </a:t>
            </a:r>
            <a:r>
              <a:rPr lang="en-US" sz="2400" smtClean="0">
                <a:latin typeface="Times New Roman"/>
                <a:ea typeface="Times New Roman"/>
              </a:rPr>
              <a:t>rozhlasov</a:t>
            </a:r>
            <a:r>
              <a:rPr lang="cs-CZ" sz="2400" smtClean="0">
                <a:latin typeface="Times New Roman"/>
                <a:ea typeface="Times New Roman"/>
              </a:rPr>
              <a:t>é</a:t>
            </a:r>
            <a:r>
              <a:rPr lang="en-US" sz="2400" smtClean="0">
                <a:latin typeface="Times New Roman"/>
                <a:ea typeface="Times New Roman"/>
              </a:rPr>
              <a:t> </a:t>
            </a:r>
            <a:r>
              <a:rPr lang="en-US" sz="2400">
                <a:latin typeface="Times New Roman"/>
                <a:ea typeface="Times New Roman"/>
              </a:rPr>
              <a:t>a </a:t>
            </a:r>
            <a:r>
              <a:rPr lang="en-US" sz="2400" smtClean="0">
                <a:latin typeface="Times New Roman"/>
                <a:ea typeface="Times New Roman"/>
              </a:rPr>
              <a:t>televizn</a:t>
            </a:r>
            <a:r>
              <a:rPr lang="cs-CZ" sz="2400" smtClean="0">
                <a:latin typeface="Times New Roman"/>
                <a:ea typeface="Times New Roman"/>
              </a:rPr>
              <a:t>í </a:t>
            </a:r>
            <a:r>
              <a:rPr lang="en-US" sz="2400" smtClean="0">
                <a:latin typeface="Times New Roman"/>
                <a:ea typeface="Times New Roman"/>
              </a:rPr>
              <a:t>p</a:t>
            </a:r>
            <a:r>
              <a:rPr lang="cs-CZ" sz="2400">
                <a:latin typeface="Times New Roman"/>
                <a:ea typeface="Times New Roman"/>
              </a:rPr>
              <a:t>ř</a:t>
            </a:r>
            <a:r>
              <a:rPr lang="en-US" sz="2400" smtClean="0">
                <a:latin typeface="Times New Roman"/>
                <a:ea typeface="Times New Roman"/>
              </a:rPr>
              <a:t>ij</a:t>
            </a:r>
            <a:r>
              <a:rPr lang="cs-CZ" sz="2400" smtClean="0">
                <a:latin typeface="Times New Roman"/>
                <a:ea typeface="Times New Roman"/>
              </a:rPr>
              <a:t>í</a:t>
            </a:r>
            <a:r>
              <a:rPr lang="en-US" sz="2400" smtClean="0">
                <a:latin typeface="Times New Roman"/>
                <a:ea typeface="Times New Roman"/>
              </a:rPr>
              <a:t>ma</a:t>
            </a:r>
            <a:r>
              <a:rPr lang="cs-CZ" sz="2400">
                <a:latin typeface="Times New Roman"/>
                <a:ea typeface="Times New Roman"/>
              </a:rPr>
              <a:t>č</a:t>
            </a:r>
            <a:r>
              <a:rPr lang="en-US" sz="2400" smtClean="0">
                <a:latin typeface="Times New Roman"/>
                <a:ea typeface="Times New Roman"/>
              </a:rPr>
              <a:t>e</a:t>
            </a:r>
            <a:r>
              <a:rPr lang="cs-CZ" sz="2400" smtClean="0">
                <a:latin typeface="Times New Roman"/>
                <a:ea typeface="Times New Roman"/>
              </a:rPr>
              <a:t> a systémy datových přenosů </a:t>
            </a:r>
            <a:r>
              <a:rPr lang="en-US" sz="2400" smtClean="0">
                <a:latin typeface="Times New Roman"/>
                <a:ea typeface="Times New Roman"/>
              </a:rPr>
              <a:t>p</a:t>
            </a:r>
            <a:r>
              <a:rPr lang="cs-CZ" sz="2400">
                <a:latin typeface="Times New Roman"/>
                <a:ea typeface="Times New Roman"/>
              </a:rPr>
              <a:t>ř</a:t>
            </a:r>
            <a:r>
              <a:rPr lang="en-US" sz="2400" smtClean="0">
                <a:latin typeface="Times New Roman"/>
                <a:ea typeface="Times New Roman"/>
              </a:rPr>
              <a:t>ipojen</a:t>
            </a:r>
            <a:r>
              <a:rPr lang="cs-CZ" sz="2400" smtClean="0">
                <a:latin typeface="Times New Roman"/>
                <a:ea typeface="Times New Roman"/>
              </a:rPr>
              <a:t>ých</a:t>
            </a:r>
            <a:r>
              <a:rPr lang="en-US" sz="2400" smtClean="0">
                <a:latin typeface="Times New Roman"/>
                <a:ea typeface="Times New Roman"/>
              </a:rPr>
              <a:t> </a:t>
            </a:r>
            <a:r>
              <a:rPr lang="en-US" sz="2400">
                <a:latin typeface="Times New Roman"/>
                <a:ea typeface="Times New Roman"/>
              </a:rPr>
              <a:t>na </a:t>
            </a:r>
            <a:r>
              <a:rPr lang="en-US" sz="2400" smtClean="0">
                <a:latin typeface="Times New Roman"/>
                <a:ea typeface="Times New Roman"/>
              </a:rPr>
              <a:t>kabelov</a:t>
            </a:r>
            <a:r>
              <a:rPr lang="cs-CZ" sz="2400" smtClean="0">
                <a:latin typeface="Times New Roman"/>
                <a:ea typeface="Times New Roman"/>
              </a:rPr>
              <a:t>é r</a:t>
            </a:r>
            <a:r>
              <a:rPr lang="en-US" sz="2400" smtClean="0">
                <a:latin typeface="Times New Roman"/>
                <a:ea typeface="Times New Roman"/>
              </a:rPr>
              <a:t>ozvod</a:t>
            </a:r>
            <a:r>
              <a:rPr lang="cs-CZ" sz="2400" smtClean="0">
                <a:latin typeface="Times New Roman"/>
                <a:ea typeface="Times New Roman"/>
              </a:rPr>
              <a:t>y (ovládání systémů el. Energie, regulační technika aj)</a:t>
            </a:r>
            <a:r>
              <a:rPr lang="en-US" sz="2400" smtClean="0">
                <a:latin typeface="Times New Roman"/>
                <a:ea typeface="Times New Roman"/>
              </a:rPr>
              <a:t>.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7" name="Šipka doprava 6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89856" y="548680"/>
            <a:ext cx="79914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So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u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č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asn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é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 procesory pracuj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í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 s hodinov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ý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m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i 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impulzy. 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(desítky kHz 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a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ž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stovky</a:t>
            </a:r>
            <a:r>
              <a:rPr lang="en-US" sz="240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MHz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)</a:t>
            </a:r>
            <a:r>
              <a:rPr lang="en-US" sz="2400" smtClean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Výjimkou nejsou pracovní kmitočty řádu 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GHz.</a:t>
            </a:r>
            <a:endParaRPr lang="cs-CZ" sz="240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586132" y="1988840"/>
            <a:ext cx="7991432" cy="83099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Rušivé s</a:t>
            </a:r>
            <a:r>
              <a:rPr lang="en-US" sz="2400">
                <a:solidFill>
                  <a:schemeClr val="bg1"/>
                </a:solidFill>
                <a:latin typeface="Times New Roman"/>
                <a:ea typeface="Times New Roman"/>
              </a:rPr>
              <a:t>ign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á</a:t>
            </a:r>
            <a:r>
              <a:rPr lang="en-US" sz="2400">
                <a:solidFill>
                  <a:schemeClr val="bg1"/>
                </a:solidFill>
                <a:latin typeface="Times New Roman"/>
                <a:ea typeface="Times New Roman"/>
              </a:rPr>
              <a:t>ly se 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šíří galvanicky </a:t>
            </a:r>
            <a:r>
              <a:rPr lang="en-US" sz="2400">
                <a:solidFill>
                  <a:srgbClr val="FF0000"/>
                </a:solidFill>
                <a:latin typeface="Times New Roman"/>
                <a:ea typeface="Times New Roman"/>
              </a:rPr>
              <a:t>veden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í</a:t>
            </a:r>
            <a:r>
              <a:rPr lang="en-US" sz="2400">
                <a:solidFill>
                  <a:srgbClr val="FF0000"/>
                </a:solidFill>
                <a:latin typeface="Times New Roman"/>
                <a:ea typeface="Times New Roman"/>
              </a:rPr>
              <a:t>m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 a</a:t>
            </a:r>
            <a:r>
              <a:rPr lang="en-US" sz="2400">
                <a:solidFill>
                  <a:schemeClr val="bg1"/>
                </a:solidFill>
                <a:latin typeface="Times New Roman"/>
                <a:ea typeface="Times New Roman"/>
              </a:rPr>
              <a:t> 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elektromagnetickými vlnami-</a:t>
            </a:r>
            <a:r>
              <a:rPr lang="en-US" sz="2400" smtClean="0">
                <a:solidFill>
                  <a:srgbClr val="FF0000"/>
                </a:solidFill>
                <a:latin typeface="Times New Roman"/>
                <a:ea typeface="Times New Roman"/>
              </a:rPr>
              <a:t>z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ář</a:t>
            </a:r>
            <a:r>
              <a:rPr lang="en-US" sz="2400">
                <a:solidFill>
                  <a:srgbClr val="FF0000"/>
                </a:solidFill>
                <a:latin typeface="Times New Roman"/>
                <a:ea typeface="Times New Roman"/>
              </a:rPr>
              <a:t>en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í</a:t>
            </a:r>
            <a:r>
              <a:rPr lang="en-US" sz="2400">
                <a:solidFill>
                  <a:srgbClr val="FF0000"/>
                </a:solidFill>
                <a:latin typeface="Times New Roman"/>
                <a:ea typeface="Times New Roman"/>
              </a:rPr>
              <a:t>m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856" y="2988450"/>
            <a:ext cx="2457165" cy="1497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Šipka dolů 2"/>
          <p:cNvSpPr/>
          <p:nvPr/>
        </p:nvSpPr>
        <p:spPr>
          <a:xfrm rot="4095877">
            <a:off x="4509021" y="1303051"/>
            <a:ext cx="216024" cy="33540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5896" y="2967541"/>
            <a:ext cx="2175394" cy="1518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Šipka dolů 3"/>
          <p:cNvSpPr/>
          <p:nvPr/>
        </p:nvSpPr>
        <p:spPr>
          <a:xfrm rot="18960517">
            <a:off x="6405787" y="2689111"/>
            <a:ext cx="216024" cy="59867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755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25702" y="476672"/>
            <a:ext cx="79928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smtClean="0">
                <a:latin typeface="Times New Roman"/>
                <a:ea typeface="Times New Roman"/>
              </a:rPr>
              <a:t>Ru</a:t>
            </a:r>
            <a:r>
              <a:rPr lang="cs-CZ" sz="2400">
                <a:latin typeface="Times New Roman"/>
                <a:ea typeface="Times New Roman"/>
              </a:rPr>
              <a:t>š</a:t>
            </a:r>
            <a:r>
              <a:rPr lang="en-US" sz="2400" smtClean="0">
                <a:latin typeface="Times New Roman"/>
                <a:ea typeface="Times New Roman"/>
              </a:rPr>
              <a:t>iv</a:t>
            </a:r>
            <a:r>
              <a:rPr lang="cs-CZ" sz="2400" smtClean="0">
                <a:latin typeface="Times New Roman"/>
                <a:ea typeface="Times New Roman"/>
              </a:rPr>
              <a:t>é</a:t>
            </a:r>
            <a:r>
              <a:rPr lang="en-US" sz="2400" smtClean="0">
                <a:latin typeface="Times New Roman"/>
                <a:ea typeface="Times New Roman"/>
              </a:rPr>
              <a:t> sign</a:t>
            </a:r>
            <a:r>
              <a:rPr lang="cs-CZ" sz="2400" smtClean="0">
                <a:latin typeface="Times New Roman"/>
                <a:ea typeface="Times New Roman"/>
              </a:rPr>
              <a:t>á</a:t>
            </a:r>
            <a:r>
              <a:rPr lang="en-US" sz="2400" smtClean="0">
                <a:latin typeface="Times New Roman"/>
                <a:ea typeface="Times New Roman"/>
              </a:rPr>
              <a:t>ly </a:t>
            </a:r>
            <a:r>
              <a:rPr lang="en-US" sz="2400">
                <a:latin typeface="Times New Roman"/>
                <a:ea typeface="Times New Roman"/>
              </a:rPr>
              <a:t>se </a:t>
            </a:r>
            <a:r>
              <a:rPr lang="cs-CZ" sz="2400" smtClean="0">
                <a:latin typeface="Times New Roman"/>
                <a:ea typeface="Times New Roman"/>
              </a:rPr>
              <a:t>šíří</a:t>
            </a:r>
            <a:r>
              <a:rPr lang="en-US" sz="2400" smtClean="0">
                <a:latin typeface="Times New Roman"/>
                <a:ea typeface="Times New Roman"/>
              </a:rPr>
              <a:t> </a:t>
            </a:r>
            <a:r>
              <a:rPr lang="en-US" sz="2400">
                <a:latin typeface="Times New Roman"/>
                <a:ea typeface="Times New Roman"/>
              </a:rPr>
              <a:t>po </a:t>
            </a:r>
            <a:r>
              <a:rPr lang="en-US" sz="2400" smtClean="0">
                <a:latin typeface="Times New Roman"/>
                <a:ea typeface="Times New Roman"/>
              </a:rPr>
              <a:t>nap</a:t>
            </a:r>
            <a:r>
              <a:rPr lang="cs-CZ" sz="2400" smtClean="0">
                <a:latin typeface="Times New Roman"/>
                <a:ea typeface="Times New Roman"/>
              </a:rPr>
              <a:t>á</a:t>
            </a:r>
            <a:r>
              <a:rPr lang="en-US" sz="2400" smtClean="0">
                <a:latin typeface="Times New Roman"/>
                <a:ea typeface="Times New Roman"/>
              </a:rPr>
              <a:t>jec</a:t>
            </a:r>
            <a:r>
              <a:rPr lang="cs-CZ" sz="2400" smtClean="0">
                <a:latin typeface="Times New Roman"/>
                <a:ea typeface="Times New Roman"/>
              </a:rPr>
              <a:t>í </a:t>
            </a:r>
            <a:r>
              <a:rPr lang="en-US" sz="2400" smtClean="0">
                <a:latin typeface="Times New Roman"/>
                <a:ea typeface="Times New Roman"/>
              </a:rPr>
              <a:t>s</a:t>
            </a:r>
            <a:r>
              <a:rPr lang="cs-CZ" sz="2400" smtClean="0">
                <a:latin typeface="Times New Roman"/>
                <a:ea typeface="Times New Roman"/>
              </a:rPr>
              <a:t>í</a:t>
            </a:r>
            <a:r>
              <a:rPr lang="en-US" sz="2400" smtClean="0">
                <a:latin typeface="Times New Roman"/>
                <a:ea typeface="Times New Roman"/>
              </a:rPr>
              <a:t>ti</a:t>
            </a:r>
            <a:r>
              <a:rPr lang="en-US" sz="2400">
                <a:latin typeface="Times New Roman"/>
                <a:ea typeface="Times New Roman"/>
              </a:rPr>
              <a:t>, </a:t>
            </a:r>
            <a:r>
              <a:rPr lang="en-US" sz="2400" smtClean="0">
                <a:latin typeface="Times New Roman"/>
                <a:ea typeface="Times New Roman"/>
              </a:rPr>
              <a:t>propojovac</a:t>
            </a:r>
            <a:r>
              <a:rPr lang="cs-CZ" sz="2400" smtClean="0">
                <a:latin typeface="Times New Roman"/>
                <a:ea typeface="Times New Roman"/>
              </a:rPr>
              <a:t>í</a:t>
            </a:r>
            <a:r>
              <a:rPr lang="en-US" sz="2400" smtClean="0">
                <a:latin typeface="Times New Roman"/>
                <a:ea typeface="Times New Roman"/>
              </a:rPr>
              <a:t>mi </a:t>
            </a:r>
            <a:r>
              <a:rPr lang="en-US" sz="2400">
                <a:latin typeface="Times New Roman"/>
                <a:ea typeface="Times New Roman"/>
              </a:rPr>
              <a:t>vodi</a:t>
            </a:r>
            <a:r>
              <a:rPr lang="cs-CZ" sz="2400">
                <a:latin typeface="Times New Roman"/>
                <a:ea typeface="Times New Roman"/>
              </a:rPr>
              <a:t>č</a:t>
            </a:r>
            <a:r>
              <a:rPr lang="en-US" sz="2400" smtClean="0">
                <a:latin typeface="Times New Roman"/>
                <a:ea typeface="Times New Roman"/>
              </a:rPr>
              <a:t>i</a:t>
            </a:r>
            <a:r>
              <a:rPr lang="cs-CZ" sz="2400" smtClean="0">
                <a:latin typeface="Times New Roman"/>
                <a:ea typeface="Times New Roman"/>
              </a:rPr>
              <a:t> </a:t>
            </a:r>
            <a:r>
              <a:rPr lang="en-US" sz="2400" smtClean="0">
                <a:latin typeface="Times New Roman"/>
                <a:ea typeface="Times New Roman"/>
              </a:rPr>
              <a:t>a </a:t>
            </a:r>
            <a:r>
              <a:rPr lang="en-US" sz="2400">
                <a:latin typeface="Times New Roman"/>
                <a:ea typeface="Times New Roman"/>
              </a:rPr>
              <a:t>sb</a:t>
            </a:r>
            <a:r>
              <a:rPr lang="cs-CZ" sz="2400">
                <a:latin typeface="Times New Roman"/>
                <a:ea typeface="Times New Roman"/>
              </a:rPr>
              <a:t>ě</a:t>
            </a:r>
            <a:r>
              <a:rPr lang="en-US" sz="2400">
                <a:latin typeface="Times New Roman"/>
                <a:ea typeface="Times New Roman"/>
              </a:rPr>
              <a:t>rnicemi, </a:t>
            </a:r>
            <a:r>
              <a:rPr lang="en-US" sz="2400" smtClean="0">
                <a:latin typeface="Times New Roman"/>
                <a:ea typeface="Times New Roman"/>
              </a:rPr>
              <a:t>kter</a:t>
            </a:r>
            <a:r>
              <a:rPr lang="cs-CZ" sz="2400" smtClean="0">
                <a:latin typeface="Times New Roman"/>
                <a:ea typeface="Times New Roman"/>
              </a:rPr>
              <a:t>é</a:t>
            </a:r>
            <a:r>
              <a:rPr lang="en-US" sz="2400" smtClean="0">
                <a:latin typeface="Times New Roman"/>
                <a:ea typeface="Times New Roman"/>
              </a:rPr>
              <a:t> </a:t>
            </a:r>
            <a:r>
              <a:rPr lang="en-US" sz="2400">
                <a:latin typeface="Times New Roman"/>
                <a:ea typeface="Times New Roman"/>
              </a:rPr>
              <a:t>jsou na zdroje ru</a:t>
            </a:r>
            <a:r>
              <a:rPr lang="cs-CZ" sz="2400">
                <a:latin typeface="Times New Roman"/>
                <a:ea typeface="Times New Roman"/>
              </a:rPr>
              <a:t>š</a:t>
            </a:r>
            <a:r>
              <a:rPr lang="en-US" sz="2400" smtClean="0">
                <a:latin typeface="Times New Roman"/>
                <a:ea typeface="Times New Roman"/>
              </a:rPr>
              <a:t>en</a:t>
            </a:r>
            <a:r>
              <a:rPr lang="cs-CZ" sz="2400" smtClean="0">
                <a:latin typeface="Times New Roman"/>
                <a:ea typeface="Times New Roman"/>
              </a:rPr>
              <a:t>í </a:t>
            </a:r>
            <a:r>
              <a:rPr lang="en-US" sz="2400" smtClean="0">
                <a:latin typeface="Times New Roman"/>
                <a:ea typeface="Times New Roman"/>
              </a:rPr>
              <a:t>nav</a:t>
            </a:r>
            <a:r>
              <a:rPr lang="cs-CZ" sz="2400" smtClean="0">
                <a:latin typeface="Times New Roman"/>
                <a:ea typeface="Times New Roman"/>
              </a:rPr>
              <a:t>á</a:t>
            </a:r>
            <a:r>
              <a:rPr lang="en-US" sz="2400" smtClean="0">
                <a:latin typeface="Times New Roman"/>
                <a:ea typeface="Times New Roman"/>
              </a:rPr>
              <a:t>z</a:t>
            </a:r>
            <a:r>
              <a:rPr lang="cs-CZ" sz="2400" smtClean="0">
                <a:latin typeface="Times New Roman"/>
                <a:ea typeface="Times New Roman"/>
              </a:rPr>
              <a:t>á</a:t>
            </a:r>
            <a:r>
              <a:rPr lang="en-US" sz="2400" smtClean="0">
                <a:latin typeface="Times New Roman"/>
                <a:ea typeface="Times New Roman"/>
              </a:rPr>
              <a:t>ny </a:t>
            </a:r>
            <a:r>
              <a:rPr lang="en-US" sz="2400">
                <a:latin typeface="Times New Roman"/>
                <a:ea typeface="Times New Roman"/>
              </a:rPr>
              <a:t>p</a:t>
            </a:r>
            <a:r>
              <a:rPr lang="cs-CZ" sz="2400" smtClean="0">
                <a:latin typeface="Times New Roman"/>
                <a:ea typeface="Times New Roman"/>
              </a:rPr>
              <a:t>ří</a:t>
            </a:r>
            <a:r>
              <a:rPr lang="en-US" sz="2400" smtClean="0">
                <a:latin typeface="Times New Roman"/>
                <a:ea typeface="Times New Roman"/>
              </a:rPr>
              <a:t>mo</a:t>
            </a:r>
            <a:r>
              <a:rPr lang="cs-CZ" sz="2400" smtClean="0">
                <a:latin typeface="Times New Roman"/>
                <a:ea typeface="Times New Roman"/>
              </a:rPr>
              <a:t> </a:t>
            </a:r>
            <a:r>
              <a:rPr lang="en-US" sz="2400" smtClean="0">
                <a:latin typeface="Times New Roman"/>
                <a:ea typeface="Times New Roman"/>
              </a:rPr>
              <a:t>galvanicky</a:t>
            </a:r>
            <a:r>
              <a:rPr lang="cs-CZ" sz="2400">
                <a:latin typeface="Times New Roman"/>
                <a:ea typeface="Times New Roman"/>
              </a:rPr>
              <a:t> </a:t>
            </a:r>
            <a:r>
              <a:rPr lang="en-US" sz="2400" smtClean="0">
                <a:latin typeface="Times New Roman"/>
                <a:ea typeface="Times New Roman"/>
              </a:rPr>
              <a:t>nebo </a:t>
            </a:r>
            <a:r>
              <a:rPr lang="en-US" sz="2400">
                <a:latin typeface="Times New Roman"/>
                <a:ea typeface="Times New Roman"/>
              </a:rPr>
              <a:t>kapacitn</a:t>
            </a:r>
            <a:r>
              <a:rPr lang="cs-CZ" sz="2400">
                <a:latin typeface="Times New Roman"/>
                <a:ea typeface="Times New Roman"/>
              </a:rPr>
              <a:t>ě</a:t>
            </a:r>
            <a:r>
              <a:rPr lang="en-US" sz="2400">
                <a:latin typeface="Times New Roman"/>
                <a:ea typeface="Times New Roman"/>
              </a:rPr>
              <a:t> a induktivn</a:t>
            </a:r>
            <a:r>
              <a:rPr lang="cs-CZ" sz="2400">
                <a:latin typeface="Times New Roman"/>
                <a:ea typeface="Times New Roman"/>
              </a:rPr>
              <a:t>ě</a:t>
            </a:r>
            <a:r>
              <a:rPr lang="en-US" sz="2400">
                <a:latin typeface="Times New Roman"/>
                <a:ea typeface="Times New Roman"/>
              </a:rPr>
              <a:t>. </a:t>
            </a:r>
            <a:r>
              <a:rPr lang="en-US" sz="2400" smtClean="0">
                <a:latin typeface="Times New Roman"/>
                <a:ea typeface="Times New Roman"/>
              </a:rPr>
              <a:t>Vz</a:t>
            </a:r>
            <a:r>
              <a:rPr lang="cs-CZ" sz="2400" smtClean="0">
                <a:latin typeface="Times New Roman"/>
                <a:ea typeface="Times New Roman"/>
              </a:rPr>
              <a:t>á</a:t>
            </a:r>
            <a:r>
              <a:rPr lang="en-US" sz="2400" smtClean="0">
                <a:latin typeface="Times New Roman"/>
                <a:ea typeface="Times New Roman"/>
              </a:rPr>
              <a:t>jemn</a:t>
            </a:r>
            <a:r>
              <a:rPr lang="cs-CZ" sz="2400" smtClean="0">
                <a:latin typeface="Times New Roman"/>
                <a:ea typeface="Times New Roman"/>
              </a:rPr>
              <a:t>á </a:t>
            </a:r>
            <a:r>
              <a:rPr lang="en-US" sz="2400" smtClean="0">
                <a:latin typeface="Times New Roman"/>
                <a:ea typeface="Times New Roman"/>
              </a:rPr>
              <a:t>vazba dlouh</a:t>
            </a:r>
            <a:r>
              <a:rPr lang="cs-CZ" sz="2400" smtClean="0">
                <a:latin typeface="Times New Roman"/>
                <a:ea typeface="Times New Roman"/>
              </a:rPr>
              <a:t>ý</a:t>
            </a:r>
            <a:r>
              <a:rPr lang="en-US" sz="2400" smtClean="0">
                <a:latin typeface="Times New Roman"/>
                <a:ea typeface="Times New Roman"/>
              </a:rPr>
              <a:t>ch</a:t>
            </a:r>
            <a:r>
              <a:rPr lang="en-US" sz="2400">
                <a:latin typeface="Times New Roman"/>
                <a:ea typeface="Times New Roman"/>
              </a:rPr>
              <a:t>, vedle sebe polo</a:t>
            </a:r>
            <a:r>
              <a:rPr lang="cs-CZ" sz="2400">
                <a:latin typeface="Times New Roman"/>
                <a:ea typeface="Times New Roman"/>
              </a:rPr>
              <a:t>ž</a:t>
            </a:r>
            <a:r>
              <a:rPr lang="en-US" sz="2400" smtClean="0">
                <a:latin typeface="Times New Roman"/>
                <a:ea typeface="Times New Roman"/>
              </a:rPr>
              <a:t>en</a:t>
            </a:r>
            <a:r>
              <a:rPr lang="cs-CZ" sz="2400" smtClean="0">
                <a:latin typeface="Times New Roman"/>
                <a:ea typeface="Times New Roman"/>
              </a:rPr>
              <a:t>ý</a:t>
            </a:r>
            <a:r>
              <a:rPr lang="en-US" sz="2400" smtClean="0">
                <a:latin typeface="Times New Roman"/>
                <a:ea typeface="Times New Roman"/>
              </a:rPr>
              <a:t>ch</a:t>
            </a:r>
            <a:r>
              <a:rPr lang="cs-CZ" sz="2400" smtClean="0">
                <a:latin typeface="Times New Roman"/>
                <a:ea typeface="Times New Roman"/>
              </a:rPr>
              <a:t> </a:t>
            </a:r>
            <a:r>
              <a:rPr lang="en-US" sz="2400" smtClean="0">
                <a:latin typeface="Times New Roman"/>
                <a:ea typeface="Times New Roman"/>
              </a:rPr>
              <a:t>vodi</a:t>
            </a:r>
            <a:r>
              <a:rPr lang="cs-CZ" sz="2400">
                <a:latin typeface="Times New Roman"/>
                <a:ea typeface="Times New Roman"/>
              </a:rPr>
              <a:t>čů</a:t>
            </a:r>
            <a:r>
              <a:rPr lang="en-US" sz="2400">
                <a:latin typeface="Times New Roman"/>
                <a:ea typeface="Times New Roman"/>
              </a:rPr>
              <a:t> nebo vodi</a:t>
            </a:r>
            <a:r>
              <a:rPr lang="cs-CZ" sz="2400">
                <a:latin typeface="Times New Roman"/>
                <a:ea typeface="Times New Roman"/>
              </a:rPr>
              <a:t>čů</a:t>
            </a:r>
            <a:r>
              <a:rPr lang="en-US" sz="2400">
                <a:latin typeface="Times New Roman"/>
                <a:ea typeface="Times New Roman"/>
              </a:rPr>
              <a:t> tvo</a:t>
            </a:r>
            <a:r>
              <a:rPr lang="cs-CZ" sz="2400" smtClean="0">
                <a:latin typeface="Times New Roman"/>
                <a:ea typeface="Times New Roman"/>
              </a:rPr>
              <a:t>ří</a:t>
            </a:r>
            <a:r>
              <a:rPr lang="en-US" sz="2400" smtClean="0">
                <a:latin typeface="Times New Roman"/>
                <a:ea typeface="Times New Roman"/>
              </a:rPr>
              <a:t>c</a:t>
            </a:r>
            <a:r>
              <a:rPr lang="cs-CZ" sz="2400" smtClean="0">
                <a:latin typeface="Times New Roman"/>
                <a:ea typeface="Times New Roman"/>
              </a:rPr>
              <a:t>í</a:t>
            </a:r>
            <a:r>
              <a:rPr lang="en-US" sz="2400" smtClean="0">
                <a:latin typeface="Times New Roman"/>
                <a:ea typeface="Times New Roman"/>
              </a:rPr>
              <a:t>ch</a:t>
            </a:r>
            <a:endParaRPr lang="cs-CZ" sz="2400">
              <a:latin typeface="Times New Roman"/>
              <a:ea typeface="Times New Roman"/>
            </a:endParaRPr>
          </a:p>
          <a:p>
            <a:r>
              <a:rPr lang="en-US" sz="2400">
                <a:latin typeface="Times New Roman"/>
                <a:ea typeface="Times New Roman"/>
              </a:rPr>
              <a:t>smy</a:t>
            </a:r>
            <a:r>
              <a:rPr lang="cs-CZ" sz="2400">
                <a:latin typeface="Times New Roman"/>
                <a:ea typeface="Times New Roman"/>
              </a:rPr>
              <a:t>č</a:t>
            </a:r>
            <a:r>
              <a:rPr lang="en-US" sz="2400">
                <a:latin typeface="Times New Roman"/>
                <a:ea typeface="Times New Roman"/>
              </a:rPr>
              <a:t>ky m</a:t>
            </a:r>
            <a:r>
              <a:rPr lang="cs-CZ" sz="2400">
                <a:latin typeface="Times New Roman"/>
                <a:ea typeface="Times New Roman"/>
              </a:rPr>
              <a:t>ůž</a:t>
            </a:r>
            <a:r>
              <a:rPr lang="en-US" sz="2400">
                <a:latin typeface="Times New Roman"/>
                <a:ea typeface="Times New Roman"/>
              </a:rPr>
              <a:t>e </a:t>
            </a:r>
            <a:r>
              <a:rPr lang="en-US" sz="2400" smtClean="0">
                <a:latin typeface="Times New Roman"/>
                <a:ea typeface="Times New Roman"/>
              </a:rPr>
              <a:t>b</a:t>
            </a:r>
            <a:r>
              <a:rPr lang="cs-CZ" sz="2400" smtClean="0">
                <a:latin typeface="Times New Roman"/>
                <a:ea typeface="Times New Roman"/>
              </a:rPr>
              <a:t>ý</a:t>
            </a:r>
            <a:r>
              <a:rPr lang="en-US" sz="2400" smtClean="0">
                <a:latin typeface="Times New Roman"/>
                <a:ea typeface="Times New Roman"/>
              </a:rPr>
              <a:t>t </a:t>
            </a:r>
            <a:r>
              <a:rPr lang="en-US" sz="2400">
                <a:latin typeface="Times New Roman"/>
                <a:ea typeface="Times New Roman"/>
              </a:rPr>
              <a:t>velmi t</a:t>
            </a:r>
            <a:r>
              <a:rPr lang="cs-CZ" sz="2400">
                <a:latin typeface="Times New Roman"/>
                <a:ea typeface="Times New Roman"/>
              </a:rPr>
              <a:t>ě</a:t>
            </a:r>
            <a:r>
              <a:rPr lang="en-US" sz="2400" smtClean="0">
                <a:latin typeface="Times New Roman"/>
                <a:ea typeface="Times New Roman"/>
              </a:rPr>
              <a:t>sn</a:t>
            </a:r>
            <a:r>
              <a:rPr lang="cs-CZ" sz="2400" smtClean="0">
                <a:latin typeface="Times New Roman"/>
                <a:ea typeface="Times New Roman"/>
              </a:rPr>
              <a:t>á.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12" name="Šipka doprava 11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25702" y="4581128"/>
            <a:ext cx="79928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smtClean="0">
                <a:latin typeface="Times New Roman"/>
                <a:ea typeface="Times New Roman"/>
              </a:rPr>
              <a:t>Ru</a:t>
            </a:r>
            <a:r>
              <a:rPr lang="cs-CZ" sz="2400">
                <a:latin typeface="Times New Roman"/>
                <a:ea typeface="Times New Roman"/>
              </a:rPr>
              <a:t>š</a:t>
            </a:r>
            <a:r>
              <a:rPr lang="en-US" sz="2400" smtClean="0">
                <a:latin typeface="Times New Roman"/>
                <a:ea typeface="Times New Roman"/>
              </a:rPr>
              <a:t>iv</a:t>
            </a:r>
            <a:r>
              <a:rPr lang="cs-CZ" sz="2400" smtClean="0">
                <a:latin typeface="Times New Roman"/>
                <a:ea typeface="Times New Roman"/>
              </a:rPr>
              <a:t>é </a:t>
            </a:r>
            <a:r>
              <a:rPr lang="en-US" sz="2400" smtClean="0">
                <a:latin typeface="Times New Roman"/>
                <a:ea typeface="Times New Roman"/>
              </a:rPr>
              <a:t>sign</a:t>
            </a:r>
            <a:r>
              <a:rPr lang="cs-CZ" sz="2400" smtClean="0">
                <a:latin typeface="Times New Roman"/>
                <a:ea typeface="Times New Roman"/>
              </a:rPr>
              <a:t>á</a:t>
            </a:r>
            <a:r>
              <a:rPr lang="en-US" sz="2400" smtClean="0">
                <a:latin typeface="Times New Roman"/>
                <a:ea typeface="Times New Roman"/>
              </a:rPr>
              <a:t>ly </a:t>
            </a:r>
            <a:r>
              <a:rPr lang="en-US" sz="2400">
                <a:latin typeface="Times New Roman"/>
                <a:ea typeface="Times New Roman"/>
              </a:rPr>
              <a:t>po </a:t>
            </a:r>
            <a:r>
              <a:rPr lang="en-US" sz="2400" smtClean="0">
                <a:latin typeface="Times New Roman"/>
                <a:ea typeface="Times New Roman"/>
              </a:rPr>
              <a:t>takov</a:t>
            </a:r>
            <a:r>
              <a:rPr lang="cs-CZ" sz="2400" smtClean="0">
                <a:latin typeface="Times New Roman"/>
                <a:ea typeface="Times New Roman"/>
              </a:rPr>
              <a:t>ý</a:t>
            </a:r>
            <a:r>
              <a:rPr lang="en-US" sz="2400" smtClean="0">
                <a:latin typeface="Times New Roman"/>
                <a:ea typeface="Times New Roman"/>
              </a:rPr>
              <a:t>ch </a:t>
            </a:r>
            <a:r>
              <a:rPr lang="en-US" sz="2400">
                <a:latin typeface="Times New Roman"/>
                <a:ea typeface="Times New Roman"/>
              </a:rPr>
              <a:t>vodi</a:t>
            </a:r>
            <a:r>
              <a:rPr lang="cs-CZ" sz="2400" smtClean="0">
                <a:latin typeface="Times New Roman"/>
                <a:ea typeface="Times New Roman"/>
              </a:rPr>
              <a:t>čí</a:t>
            </a:r>
            <a:r>
              <a:rPr lang="en-US" sz="2400" smtClean="0">
                <a:latin typeface="Times New Roman"/>
                <a:ea typeface="Times New Roman"/>
              </a:rPr>
              <a:t>ch snadno</a:t>
            </a:r>
            <a:r>
              <a:rPr lang="cs-CZ" sz="2400" smtClean="0">
                <a:latin typeface="Times New Roman"/>
                <a:ea typeface="Times New Roman"/>
              </a:rPr>
              <a:t> </a:t>
            </a:r>
            <a:r>
              <a:rPr lang="en-US" sz="2400" smtClean="0">
                <a:latin typeface="Times New Roman"/>
                <a:ea typeface="Times New Roman"/>
              </a:rPr>
              <a:t>pronikaj</a:t>
            </a:r>
            <a:r>
              <a:rPr lang="cs-CZ" sz="2400" smtClean="0">
                <a:latin typeface="Times New Roman"/>
                <a:ea typeface="Times New Roman"/>
              </a:rPr>
              <a:t>í</a:t>
            </a:r>
            <a:r>
              <a:rPr lang="en-US" sz="2400" smtClean="0">
                <a:latin typeface="Times New Roman"/>
                <a:ea typeface="Times New Roman"/>
              </a:rPr>
              <a:t> pr</a:t>
            </a:r>
            <a:r>
              <a:rPr lang="cs-CZ" sz="2400" smtClean="0">
                <a:latin typeface="Times New Roman"/>
                <a:ea typeface="Times New Roman"/>
              </a:rPr>
              <a:t>á</a:t>
            </a:r>
            <a:r>
              <a:rPr lang="en-US" sz="2400" smtClean="0">
                <a:latin typeface="Times New Roman"/>
                <a:ea typeface="Times New Roman"/>
              </a:rPr>
              <a:t>v</a:t>
            </a:r>
            <a:r>
              <a:rPr lang="cs-CZ" sz="2400">
                <a:latin typeface="Times New Roman"/>
                <a:ea typeface="Times New Roman"/>
              </a:rPr>
              <a:t>ě</a:t>
            </a:r>
            <a:r>
              <a:rPr lang="en-US" sz="2400">
                <a:latin typeface="Times New Roman"/>
                <a:ea typeface="Times New Roman"/>
              </a:rPr>
              <a:t> na </a:t>
            </a:r>
            <a:r>
              <a:rPr lang="en-US" sz="2400" smtClean="0">
                <a:latin typeface="Times New Roman"/>
                <a:ea typeface="Times New Roman"/>
              </a:rPr>
              <a:t>m</a:t>
            </a:r>
            <a:r>
              <a:rPr lang="cs-CZ" sz="2400" smtClean="0">
                <a:latin typeface="Times New Roman"/>
                <a:ea typeface="Times New Roman"/>
              </a:rPr>
              <a:t>í</a:t>
            </a:r>
            <a:r>
              <a:rPr lang="en-US" sz="2400" smtClean="0">
                <a:latin typeface="Times New Roman"/>
                <a:ea typeface="Times New Roman"/>
              </a:rPr>
              <a:t>sta</a:t>
            </a:r>
            <a:r>
              <a:rPr lang="en-US" sz="2400">
                <a:latin typeface="Times New Roman"/>
                <a:ea typeface="Times New Roman"/>
              </a:rPr>
              <a:t>, kde </a:t>
            </a:r>
            <a:r>
              <a:rPr lang="cs-CZ" sz="2400" smtClean="0">
                <a:latin typeface="Times New Roman"/>
                <a:ea typeface="Times New Roman"/>
              </a:rPr>
              <a:t>způsobují chybné údaje a výpadky elektronických systémů</a:t>
            </a:r>
            <a:r>
              <a:rPr lang="en-US" sz="2400" smtClean="0">
                <a:latin typeface="Times New Roman"/>
                <a:ea typeface="Times New Roman"/>
              </a:rPr>
              <a:t>.</a:t>
            </a:r>
            <a:endParaRPr lang="cs-CZ" sz="2400">
              <a:latin typeface="Times New Roman"/>
              <a:ea typeface="Times New Roman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702" y="2415664"/>
            <a:ext cx="3996444" cy="2026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43316" y="1472551"/>
            <a:ext cx="2336006" cy="3614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9151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575876"/>
            <a:ext cx="813690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Mezi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zdroje ru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š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en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í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pat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ří i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elektromagnetick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é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bou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ř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e. Ru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š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en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í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jedn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é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velk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é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elektromagnetick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é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bou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ř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e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může být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registrovano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po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cel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é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m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sv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ě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ě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Šipka doprava 5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76205"/>
            <a:ext cx="3888432" cy="2355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délník 6"/>
          <p:cNvSpPr/>
          <p:nvPr/>
        </p:nvSpPr>
        <p:spPr>
          <a:xfrm>
            <a:off x="539552" y="4204748"/>
            <a:ext cx="81369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>
                <a:latin typeface="Times New Roman" pitchFamily="18" charset="0"/>
                <a:cs typeface="Times New Roman" pitchFamily="18" charset="0"/>
              </a:rPr>
              <a:t>Nejv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í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ce se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projevuje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pobl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íž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magnetick</a:t>
            </a:r>
            <a:r>
              <a:rPr lang="cs-CZ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ých</a:t>
            </a:r>
            <a:r>
              <a:rPr lang="en-US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cs-CZ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ólů </a:t>
            </a:r>
            <a:r>
              <a:rPr lang="en-US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Zem</a:t>
            </a:r>
            <a:r>
              <a:rPr lang="cs-CZ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ě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. V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těchto případech se stává, že výpadky způsobené el.mag. bouřemi vyřadí systémy elektráren a napájení pro celé obydlené oblasti,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proto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ž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e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dochází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k p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ř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ep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ě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í j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istic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ích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system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ů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Šipka dolů 7"/>
          <p:cNvSpPr/>
          <p:nvPr/>
        </p:nvSpPr>
        <p:spPr>
          <a:xfrm rot="7226354">
            <a:off x="4345290" y="1697390"/>
            <a:ext cx="216024" cy="330555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436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575876"/>
            <a:ext cx="8136904" cy="1200329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Proti elektromagnetick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bou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ř</a:t>
            </a:r>
            <a:r>
              <a:rPr lang="cs-CZ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í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 neexistuj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í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r>
              <a:rPr lang="cs-CZ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č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inn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é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ochrann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é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prost</a:t>
            </a:r>
            <a:r>
              <a:rPr lang="cs-CZ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ř</a:t>
            </a:r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edky, ale jejich p</a:t>
            </a:r>
            <a:r>
              <a:rPr lang="cs-CZ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ř</a:t>
            </a:r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edpov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ědí lze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zajist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č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asn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é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varov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í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í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omezen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í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š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kod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Šipka doprava 5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39552" y="4653136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V současné době se n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ejv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í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ce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projevuje požadavek ochrany proti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elektromagnetick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bou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ří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v přenosu </a:t>
            </a:r>
            <a:r>
              <a:rPr lang="cs-CZ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digitálního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satelitního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vysílání a internetového propojení počítačových systémů. 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101" y="1797298"/>
            <a:ext cx="2539355" cy="2220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44824"/>
            <a:ext cx="2473855" cy="2125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ipka dolů 1"/>
          <p:cNvSpPr/>
          <p:nvPr/>
        </p:nvSpPr>
        <p:spPr>
          <a:xfrm rot="7224212">
            <a:off x="4499992" y="2227006"/>
            <a:ext cx="216024" cy="37865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Šipka dolů 2"/>
          <p:cNvSpPr/>
          <p:nvPr/>
        </p:nvSpPr>
        <p:spPr>
          <a:xfrm rot="9335401">
            <a:off x="7596834" y="3891353"/>
            <a:ext cx="216024" cy="12241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7906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620688"/>
            <a:ext cx="813690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Je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tedy  zřejmé, že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žádané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sign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ly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jsou tím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razn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ě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ru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šeny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nebo jejich p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ří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jem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zcela znemo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ž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ěn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. 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Šipka doprava 5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75556" y="2636912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Rovněž je zřejmé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, že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přenos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sign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ů bude rušen </a:t>
            </a:r>
            <a:r>
              <a:rPr lang="cs-CZ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vždy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a proto se musí stanovit jednoznačná pravidla </a:t>
            </a:r>
            <a:r>
              <a:rPr lang="cs-CZ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(norma)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pro elektronické systémy z hlediska vysílačů a přijímačů.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4149080"/>
            <a:ext cx="5022559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13246"/>
            <a:ext cx="8064896" cy="97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Šipka dolů 9"/>
          <p:cNvSpPr/>
          <p:nvPr/>
        </p:nvSpPr>
        <p:spPr>
          <a:xfrm rot="2606556">
            <a:off x="5819198" y="3378719"/>
            <a:ext cx="216024" cy="9170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0769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Šipka doprava 5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165405" y="4410978"/>
            <a:ext cx="6511050" cy="156966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Electromagnetic</a:t>
            </a:r>
            <a:r>
              <a:rPr lang="cs-CZ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ká</a:t>
            </a:r>
            <a:r>
              <a:rPr lang="en-US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susceptibilit</a:t>
            </a:r>
            <a:r>
              <a:rPr lang="cs-CZ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EMS</a:t>
            </a:r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je odolnost </a:t>
            </a:r>
            <a:r>
              <a:rPr lang="cs-CZ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č</a:t>
            </a:r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 tolerance v</a:t>
            </a:r>
            <a:r>
              <a:rPr lang="cs-CZ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ůč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ř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itomn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é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elektromagnetick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é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energii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kter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je</a:t>
            </a:r>
            <a:r>
              <a:rPr lang="cs-CZ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š</a:t>
            </a:r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ě</a:t>
            </a:r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neovlivn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í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nep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ří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zniv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ě a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nedegraduje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vlastnosti </a:t>
            </a:r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za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ří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zen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í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545995" y="548680"/>
            <a:ext cx="81304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Opakování</a:t>
            </a:r>
            <a:r>
              <a:rPr lang="cs-CZ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cs-CZ">
              <a:solidFill>
                <a:schemeClr val="accent6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158321" y="1128140"/>
            <a:ext cx="6480719" cy="156966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Electromagnetic</a:t>
            </a:r>
            <a:r>
              <a:rPr lang="cs-CZ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ká</a:t>
            </a:r>
            <a:r>
              <a:rPr lang="en-US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interference</a:t>
            </a:r>
            <a:r>
              <a:rPr lang="cs-CZ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EMI) je 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tedy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elektromagnetick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á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energie </a:t>
            </a:r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elektrick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é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 </a:t>
            </a:r>
            <a:r>
              <a:rPr lang="cs-CZ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č</a:t>
            </a:r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elektronick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é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za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ří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zen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í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kter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ů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sob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í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degradaci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vlastnost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í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jin</a:t>
            </a:r>
            <a:r>
              <a:rPr lang="cs-CZ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é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 </a:t>
            </a:r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za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ří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zen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í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Šipka doprava 9"/>
          <p:cNvSpPr/>
          <p:nvPr/>
        </p:nvSpPr>
        <p:spPr>
          <a:xfrm>
            <a:off x="1087454" y="1732950"/>
            <a:ext cx="64807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>
            <a:off x="1043608" y="5015788"/>
            <a:ext cx="64807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6463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Tato prezentace slouží k výkladu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vlastností elektronických zařízení.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na základě studia stanoví vlastnosti a funkce jednoduchých přístrojů a komponent pro systémy EZS.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>
                <a:latin typeface="Times New Roman" pitchFamily="18" charset="0"/>
                <a:cs typeface="Times New Roman" pitchFamily="18" charset="0"/>
              </a:rPr>
            </a:br>
            <a:r>
              <a:rPr lang="cs-CZ" b="1" u="sng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>
                <a:latin typeface="Times New Roman" pitchFamily="18" charset="0"/>
                <a:cs typeface="Times New Roman" pitchFamily="18" charset="0"/>
              </a:rPr>
              <a:t>zdroje</a:t>
            </a:r>
            <a:r>
              <a:rPr lang="cs-CZ" b="1" u="sng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článek „Elektromagnetická slučitelnost„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Ing. Ladislav Havlik, CSc.</a:t>
            </a:r>
            <a:endParaRPr lang="cs-CZ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76434" y="4995359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je Ing. Janyška Lubomír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1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735</TotalTime>
  <Words>737</Words>
  <Application>Microsoft Office PowerPoint</Application>
  <PresentationFormat>Předvádění na obrazovce (4:3)</PresentationFormat>
  <Paragraphs>35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Janes</dc:creator>
  <cp:lastModifiedBy>Janes</cp:lastModifiedBy>
  <cp:revision>82</cp:revision>
  <dcterms:created xsi:type="dcterms:W3CDTF">2013-03-27T08:46:28Z</dcterms:created>
  <dcterms:modified xsi:type="dcterms:W3CDTF">2014-10-02T10:46:26Z</dcterms:modified>
</cp:coreProperties>
</file>