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61" r:id="rId5"/>
    <p:sldId id="262" r:id="rId6"/>
    <p:sldId id="265" r:id="rId7"/>
    <p:sldId id="272" r:id="rId8"/>
    <p:sldId id="269" r:id="rId9"/>
    <p:sldId id="273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7" d="100"/>
          <a:sy n="117" d="100"/>
        </p:scale>
        <p:origin x="-1470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00000" y="892479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en-US" sz="3200" b="1" err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Elektromagnetick</a:t>
            </a:r>
            <a:r>
              <a:rPr lang="cs-CZ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á</a:t>
            </a:r>
            <a:r>
              <a:rPr lang="en-US" sz="3200" b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en-US" sz="3200" b="1" err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slu</a:t>
            </a:r>
            <a:r>
              <a:rPr lang="cs-CZ" sz="3200" b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č</a:t>
            </a:r>
            <a:r>
              <a:rPr lang="en-US" sz="3200" b="1" err="1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itelnost</a:t>
            </a:r>
            <a:endParaRPr lang="cs-CZ" sz="3200" b="1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55068" y="5269307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Číslo materiálu:  III/2-13-10_Odrušení signálů-5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Autor:  Ing. </a:t>
            </a:r>
            <a:r>
              <a:rPr lang="cs-CZ" err="1" smtClean="0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okruh:	</a:t>
            </a:r>
            <a:r>
              <a:rPr lang="en-US" smtClean="0">
                <a:latin typeface="Times New Roman" pitchFamily="18" charset="0"/>
                <a:cs typeface="Times New Roman" pitchFamily="18" charset="0"/>
              </a:rPr>
              <a:t>Elektromagnetick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á</a:t>
            </a:r>
            <a:r>
              <a:rPr lang="en-US">
                <a:latin typeface="Times New Roman" pitchFamily="18" charset="0"/>
                <a:cs typeface="Times New Roman" pitchFamily="18" charset="0"/>
              </a:rPr>
              <a:t> slu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en-US" smtClean="0">
                <a:latin typeface="Times New Roman" pitchFamily="18" charset="0"/>
                <a:cs typeface="Times New Roman" pitchFamily="18" charset="0"/>
              </a:rPr>
              <a:t>itelnost</a:t>
            </a:r>
            <a:endParaRPr lang="cs-CZ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Datum tvorby:  10.1.2014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548680"/>
            <a:ext cx="78488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tabLst>
                <a:tab pos="457200" algn="l"/>
              </a:tabLst>
            </a:pPr>
            <a:r>
              <a:rPr lang="cs-CZ" sz="2400" b="1" smtClean="0">
                <a:solidFill>
                  <a:srgbClr val="0070C0"/>
                </a:solidFill>
                <a:latin typeface="Times New Roman"/>
                <a:ea typeface="Times New Roman"/>
              </a:rPr>
              <a:t>SPECIÁLNÍ DRUHY ODRUŠOVACÍCH FILTRŮ</a:t>
            </a:r>
            <a:endParaRPr lang="cs-CZ" sz="2400" b="1">
              <a:solidFill>
                <a:srgbClr val="0070C0"/>
              </a:solidFill>
              <a:latin typeface="Times New Roman"/>
              <a:ea typeface="Times New Roman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39552" y="1124744"/>
            <a:ext cx="806489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Zvláštním 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druhem síťových odrušovacích filtrů 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jsou tzv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. filtry 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nazývané EMP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.</a:t>
            </a:r>
          </a:p>
        </p:txBody>
      </p:sp>
      <p:sp>
        <p:nvSpPr>
          <p:cNvPr id="5" name="Obdélník 4"/>
          <p:cNvSpPr/>
          <p:nvPr/>
        </p:nvSpPr>
        <p:spPr>
          <a:xfrm>
            <a:off x="539552" y="2060848"/>
            <a:ext cx="806489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Tyto 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filtry byly vyvinuty pro ochranu 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elektronických zařízení 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proti působení rušivých impulzů 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velké intenzity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.</a:t>
            </a:r>
          </a:p>
        </p:txBody>
      </p:sp>
      <p:sp>
        <p:nvSpPr>
          <p:cNvPr id="6" name="Obdélník 5"/>
          <p:cNvSpPr/>
          <p:nvPr/>
        </p:nvSpPr>
        <p:spPr>
          <a:xfrm>
            <a:off x="567628" y="3329024"/>
            <a:ext cx="80368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Kromě rozsáhlých vojenských 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aplikací 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se tyto filtry užívají všude 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tam, kde je nebezpečí výskytu 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přepěťových pulzů v </a:t>
            </a:r>
            <a:r>
              <a:rPr lang="cs-CZ" sz="2400">
                <a:solidFill>
                  <a:prstClr val="black"/>
                </a:solidFill>
                <a:latin typeface="Times New Roman"/>
                <a:ea typeface="Times New Roman"/>
              </a:rPr>
              <a:t>důsledku bouřek, spínacích pochodů apod</a:t>
            </a:r>
            <a:r>
              <a:rPr lang="cs-CZ" sz="2400" smtClean="0">
                <a:solidFill>
                  <a:prstClr val="black"/>
                </a:solidFill>
                <a:latin typeface="Times New Roman"/>
                <a:ea typeface="Times New Roman"/>
              </a:rPr>
              <a:t>.</a:t>
            </a:r>
            <a:endParaRPr lang="cs-CZ" sz="2400">
              <a:solidFill>
                <a:prstClr val="black"/>
              </a:solidFill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82491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609015" y="548680"/>
            <a:ext cx="79425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Na </a:t>
            </a:r>
            <a:r>
              <a:rPr lang="cs-CZ" sz="2400">
                <a:latin typeface="Times New Roman"/>
                <a:ea typeface="Times New Roman"/>
              </a:rPr>
              <a:t>rozdíl od běžných síťových </a:t>
            </a:r>
            <a:r>
              <a:rPr lang="cs-CZ" sz="2400" smtClean="0">
                <a:latin typeface="Times New Roman"/>
                <a:ea typeface="Times New Roman"/>
              </a:rPr>
              <a:t>odrušovacích filtrů </a:t>
            </a:r>
            <a:r>
              <a:rPr lang="cs-CZ" sz="2400">
                <a:latin typeface="Times New Roman"/>
                <a:ea typeface="Times New Roman"/>
              </a:rPr>
              <a:t>LC má filtr EMP na svém vstupu zapojeny </a:t>
            </a:r>
            <a:r>
              <a:rPr lang="cs-CZ" sz="2400" smtClean="0">
                <a:latin typeface="Times New Roman"/>
                <a:ea typeface="Times New Roman"/>
              </a:rPr>
              <a:t>ještě součástky omezující přepětí </a:t>
            </a:r>
            <a:r>
              <a:rPr lang="cs-CZ" sz="2400">
                <a:latin typeface="Times New Roman"/>
                <a:ea typeface="Times New Roman"/>
              </a:rPr>
              <a:t>(bleskojistky, varistory</a:t>
            </a:r>
            <a:r>
              <a:rPr lang="cs-CZ" sz="2400" smtClean="0">
                <a:latin typeface="Times New Roman"/>
                <a:ea typeface="Times New Roman"/>
              </a:rPr>
              <a:t>, ochranné </a:t>
            </a:r>
            <a:r>
              <a:rPr lang="cs-CZ" sz="2400">
                <a:latin typeface="Times New Roman"/>
                <a:ea typeface="Times New Roman"/>
              </a:rPr>
              <a:t>diody apod.).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060848"/>
            <a:ext cx="3024336" cy="21463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437112"/>
            <a:ext cx="4731554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788024" y="2348880"/>
            <a:ext cx="3763575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Síťový odrušovcí filtr vestavěný do přístrojové zásuvky a jeho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vnitřní zapojení.</a:t>
            </a:r>
          </a:p>
        </p:txBody>
      </p:sp>
      <p:sp>
        <p:nvSpPr>
          <p:cNvPr id="5" name="Šipka dolů 4"/>
          <p:cNvSpPr/>
          <p:nvPr/>
        </p:nvSpPr>
        <p:spPr>
          <a:xfrm rot="2906298">
            <a:off x="6205058" y="3933663"/>
            <a:ext cx="216024" cy="138266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7553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Šipka doprava 11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5702" y="404664"/>
            <a:ext cx="7992888" cy="83099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Další speciální typ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odrušovacích filtrů 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jsou </a:t>
            </a:r>
            <a:r>
              <a:rPr lang="en-US" sz="2400" smtClean="0">
                <a:solidFill>
                  <a:schemeClr val="bg1"/>
                </a:solidFill>
                <a:latin typeface="Times New Roman"/>
                <a:ea typeface="Times New Roman"/>
              </a:rPr>
              <a:t>tzv</a:t>
            </a:r>
            <a:r>
              <a:rPr lang="en-US" sz="2400">
                <a:solidFill>
                  <a:schemeClr val="bg1"/>
                </a:solidFill>
                <a:latin typeface="Times New Roman"/>
                <a:ea typeface="Times New Roman"/>
              </a:rPr>
              <a:t>. </a:t>
            </a:r>
            <a:r>
              <a:rPr lang="en-US" sz="2400" smtClean="0">
                <a:solidFill>
                  <a:schemeClr val="bg1"/>
                </a:solidFill>
                <a:latin typeface="Times New Roman"/>
                <a:ea typeface="Times New Roman"/>
              </a:rPr>
              <a:t>filtry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 </a:t>
            </a:r>
            <a:r>
              <a:rPr lang="en-US" sz="2400" smtClean="0">
                <a:solidFill>
                  <a:schemeClr val="bg1"/>
                </a:solidFill>
                <a:latin typeface="Times New Roman"/>
                <a:ea typeface="Times New Roman"/>
              </a:rPr>
              <a:t> </a:t>
            </a:r>
            <a:r>
              <a:rPr lang="en-US" sz="2400">
                <a:solidFill>
                  <a:schemeClr val="bg1"/>
                </a:solidFill>
                <a:latin typeface="Times New Roman"/>
                <a:ea typeface="Times New Roman"/>
              </a:rPr>
              <a:t>TEMPEST </a:t>
            </a:r>
            <a:r>
              <a:rPr lang="en-US" sz="2400" smtClean="0">
                <a:solidFill>
                  <a:schemeClr val="bg1"/>
                </a:solidFill>
                <a:latin typeface="Times New Roman"/>
                <a:ea typeface="Times New Roman"/>
              </a:rPr>
              <a:t>( </a:t>
            </a:r>
            <a:r>
              <a:rPr lang="en-US" sz="2400">
                <a:solidFill>
                  <a:schemeClr val="bg1"/>
                </a:solidFill>
                <a:latin typeface="Times New Roman"/>
                <a:ea typeface="Times New Roman"/>
              </a:rPr>
              <a:t>přechodné </a:t>
            </a:r>
            <a:r>
              <a:rPr lang="en-US" sz="2400" smtClean="0">
                <a:solidFill>
                  <a:schemeClr val="bg1"/>
                </a:solidFill>
                <a:latin typeface="Times New Roman"/>
                <a:ea typeface="Times New Roman"/>
              </a:rPr>
              <a:t>úniky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 a </a:t>
            </a:r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nepravé přenosy).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603358" y="1700808"/>
            <a:ext cx="799288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Slouží </a:t>
            </a:r>
            <a:r>
              <a:rPr lang="cs-CZ" sz="2400">
                <a:latin typeface="Times New Roman"/>
                <a:ea typeface="Times New Roman"/>
              </a:rPr>
              <a:t>k zamezení úniku informací předávaných </a:t>
            </a:r>
            <a:r>
              <a:rPr lang="cs-CZ" sz="2400" smtClean="0">
                <a:latin typeface="Times New Roman"/>
                <a:ea typeface="Times New Roman"/>
              </a:rPr>
              <a:t>telekomunikačními zařízeními </a:t>
            </a:r>
            <a:r>
              <a:rPr lang="cs-CZ" sz="2400">
                <a:latin typeface="Times New Roman"/>
                <a:ea typeface="Times New Roman"/>
              </a:rPr>
              <a:t>a zařízeními pro přenos dat, které mohou být </a:t>
            </a:r>
            <a:r>
              <a:rPr lang="cs-CZ" sz="2400" smtClean="0">
                <a:latin typeface="Times New Roman"/>
                <a:ea typeface="Times New Roman"/>
              </a:rPr>
              <a:t>zneužity.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603358" y="3105835"/>
            <a:ext cx="7992888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Times New Roman"/>
                <a:ea typeface="Times New Roman"/>
              </a:rPr>
              <a:t>Technická specifikace filtrů TEMPEST je </a:t>
            </a:r>
            <a:r>
              <a:rPr lang="cs-CZ" sz="2400" smtClean="0">
                <a:solidFill>
                  <a:schemeClr val="bg1"/>
                </a:solidFill>
                <a:latin typeface="Times New Roman"/>
                <a:ea typeface="Times New Roman"/>
              </a:rPr>
              <a:t>zpravidla tajná.</a:t>
            </a:r>
            <a:endParaRPr lang="cs-CZ" sz="2400">
              <a:solidFill>
                <a:schemeClr val="bg1"/>
              </a:solidFill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03358" y="4149080"/>
            <a:ext cx="801523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Tyto filtry se </a:t>
            </a:r>
            <a:r>
              <a:rPr lang="cs-CZ" sz="2400" smtClean="0">
                <a:latin typeface="Times New Roman"/>
                <a:ea typeface="Times New Roman"/>
              </a:rPr>
              <a:t>vyznačují velmi </a:t>
            </a:r>
            <a:r>
              <a:rPr lang="cs-CZ" sz="2400">
                <a:latin typeface="Times New Roman"/>
                <a:ea typeface="Times New Roman"/>
              </a:rPr>
              <a:t>jakostními parametry</a:t>
            </a:r>
            <a:r>
              <a:rPr lang="cs-CZ" sz="2400" smtClean="0">
                <a:latin typeface="Times New Roman"/>
                <a:ea typeface="Times New Roman"/>
              </a:rPr>
              <a:t>: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625702" y="4869160"/>
            <a:ext cx="489914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624662" y="4787860"/>
            <a:ext cx="44644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latin typeface="Times New Roman"/>
                <a:ea typeface="Times New Roman"/>
              </a:rPr>
              <a:t>vysoký útlum</a:t>
            </a:r>
            <a:endParaRPr lang="cs-CZ" sz="2400">
              <a:latin typeface="Times New Roman"/>
              <a:ea typeface="Times New Roman"/>
            </a:endParaRPr>
          </a:p>
        </p:txBody>
      </p:sp>
      <p:sp>
        <p:nvSpPr>
          <p:cNvPr id="10" name="Šipka doprava 9"/>
          <p:cNvSpPr/>
          <p:nvPr/>
        </p:nvSpPr>
        <p:spPr>
          <a:xfrm>
            <a:off x="625702" y="5517232"/>
            <a:ext cx="489914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619672" y="5430415"/>
            <a:ext cx="44644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>
                <a:latin typeface="Times New Roman"/>
                <a:ea typeface="Times New Roman"/>
              </a:rPr>
              <a:t>velmi </a:t>
            </a:r>
            <a:r>
              <a:rPr lang="cs-CZ" sz="2400" smtClean="0">
                <a:latin typeface="Times New Roman"/>
                <a:ea typeface="Times New Roman"/>
              </a:rPr>
              <a:t>široký kmitočtový rozsah</a:t>
            </a:r>
            <a:endParaRPr lang="cs-CZ" sz="240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839151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541357" y="476672"/>
            <a:ext cx="811502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Takový </a:t>
            </a:r>
            <a:r>
              <a:rPr lang="cs-CZ" sz="2400">
                <a:latin typeface="Times New Roman"/>
                <a:ea typeface="Times New Roman"/>
              </a:rPr>
              <a:t>filtr </a:t>
            </a:r>
            <a:r>
              <a:rPr lang="cs-CZ" sz="2400" smtClean="0">
                <a:latin typeface="Times New Roman"/>
                <a:ea typeface="Times New Roman"/>
              </a:rPr>
              <a:t> tvořen mnohastupňovým </a:t>
            </a:r>
            <a:r>
              <a:rPr lang="cs-CZ" sz="2400">
                <a:latin typeface="Times New Roman"/>
                <a:ea typeface="Times New Roman"/>
              </a:rPr>
              <a:t>řetězcem článků </a:t>
            </a:r>
            <a:r>
              <a:rPr lang="cs-CZ" sz="2400" smtClean="0">
                <a:latin typeface="Times New Roman"/>
                <a:ea typeface="Times New Roman"/>
              </a:rPr>
              <a:t>LC umístěných </a:t>
            </a:r>
            <a:r>
              <a:rPr lang="cs-CZ" sz="2400">
                <a:latin typeface="Times New Roman"/>
                <a:ea typeface="Times New Roman"/>
              </a:rPr>
              <a:t>ve vysoce kvalitním </a:t>
            </a:r>
            <a:r>
              <a:rPr lang="cs-CZ" sz="2400" smtClean="0">
                <a:latin typeface="Times New Roman"/>
                <a:ea typeface="Times New Roman"/>
              </a:rPr>
              <a:t>elektromagneticky stíněném </a:t>
            </a:r>
            <a:r>
              <a:rPr lang="cs-CZ" sz="2400">
                <a:latin typeface="Times New Roman"/>
                <a:ea typeface="Times New Roman"/>
              </a:rPr>
              <a:t>a hermeticky uzavřeném pouzdru se speciálními vstupními a </a:t>
            </a:r>
            <a:r>
              <a:rPr lang="cs-CZ" sz="2400" smtClean="0">
                <a:latin typeface="Times New Roman"/>
                <a:ea typeface="Times New Roman"/>
              </a:rPr>
              <a:t> výstupními </a:t>
            </a:r>
            <a:r>
              <a:rPr lang="cs-CZ" sz="2400">
                <a:latin typeface="Times New Roman"/>
                <a:ea typeface="Times New Roman"/>
              </a:rPr>
              <a:t>konektory.</a:t>
            </a:r>
          </a:p>
        </p:txBody>
      </p:sp>
      <p:sp>
        <p:nvSpPr>
          <p:cNvPr id="3" name="Obdélník 2"/>
          <p:cNvSpPr/>
          <p:nvPr/>
        </p:nvSpPr>
        <p:spPr>
          <a:xfrm>
            <a:off x="588256" y="2104070"/>
            <a:ext cx="813509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Zkratka </a:t>
            </a:r>
            <a:r>
              <a:rPr lang="cs-CZ" sz="2400">
                <a:solidFill>
                  <a:srgbClr val="FF0000"/>
                </a:solidFill>
                <a:latin typeface="Times New Roman"/>
                <a:ea typeface="Times New Roman"/>
              </a:rPr>
              <a:t>TEMPEST</a:t>
            </a:r>
            <a:r>
              <a:rPr lang="cs-CZ" sz="2400">
                <a:latin typeface="Times New Roman"/>
                <a:ea typeface="Times New Roman"/>
              </a:rPr>
              <a:t> se stala </a:t>
            </a:r>
            <a:r>
              <a:rPr lang="cs-CZ" sz="2400" smtClean="0">
                <a:latin typeface="Times New Roman"/>
                <a:ea typeface="Times New Roman"/>
              </a:rPr>
              <a:t>základem pro všechna </a:t>
            </a:r>
            <a:r>
              <a:rPr lang="cs-CZ" sz="2400">
                <a:latin typeface="Times New Roman"/>
                <a:ea typeface="Times New Roman"/>
              </a:rPr>
              <a:t>opatření v souvislosti </a:t>
            </a:r>
            <a:r>
              <a:rPr lang="cs-CZ" sz="2400" smtClean="0">
                <a:latin typeface="Times New Roman"/>
                <a:ea typeface="Times New Roman"/>
              </a:rPr>
              <a:t>s nežádoucím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odposlechem </a:t>
            </a:r>
            <a:r>
              <a:rPr lang="cs-CZ" sz="2400" smtClean="0">
                <a:latin typeface="Times New Roman"/>
                <a:ea typeface="Times New Roman"/>
              </a:rPr>
              <a:t>či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vyzařováním</a:t>
            </a:r>
            <a:r>
              <a:rPr lang="cs-CZ" sz="2400" smtClean="0">
                <a:latin typeface="Times New Roman"/>
                <a:ea typeface="Times New Roman"/>
              </a:rPr>
              <a:t> </a:t>
            </a:r>
            <a:r>
              <a:rPr lang="cs-CZ" sz="2400">
                <a:latin typeface="Times New Roman"/>
                <a:ea typeface="Times New Roman"/>
              </a:rPr>
              <a:t>elektronicky přenášených zpráv a dat.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720" y="3398237"/>
            <a:ext cx="2911160" cy="29869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398236"/>
            <a:ext cx="3044660" cy="29869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34365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611561" y="548680"/>
            <a:ext cx="794466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/>
                <a:ea typeface="Times New Roman"/>
              </a:rPr>
              <a:t>Kromě </a:t>
            </a:r>
            <a:r>
              <a:rPr lang="cs-CZ" sz="2400">
                <a:latin typeface="Times New Roman"/>
                <a:ea typeface="Times New Roman"/>
              </a:rPr>
              <a:t>síťových </a:t>
            </a:r>
            <a:r>
              <a:rPr lang="cs-CZ" sz="2400" smtClean="0">
                <a:latin typeface="Times New Roman"/>
                <a:ea typeface="Times New Roman"/>
              </a:rPr>
              <a:t>odrušovacích filtrů </a:t>
            </a:r>
            <a:r>
              <a:rPr lang="cs-CZ" sz="2400">
                <a:latin typeface="Times New Roman"/>
                <a:ea typeface="Times New Roman"/>
              </a:rPr>
              <a:t>se </a:t>
            </a:r>
            <a:r>
              <a:rPr lang="cs-CZ" sz="2400" smtClean="0">
                <a:latin typeface="Times New Roman"/>
                <a:ea typeface="Times New Roman"/>
              </a:rPr>
              <a:t>zejména v telekomunikačních zařízeních používají </a:t>
            </a:r>
            <a:r>
              <a:rPr lang="cs-CZ" sz="2400">
                <a:latin typeface="Times New Roman"/>
                <a:ea typeface="Times New Roman"/>
              </a:rPr>
              <a:t>tzv</a:t>
            </a:r>
            <a:r>
              <a:rPr lang="cs-CZ" sz="2400" smtClean="0">
                <a:latin typeface="Times New Roman"/>
                <a:ea typeface="Times New Roman"/>
              </a:rPr>
              <a:t>. </a:t>
            </a:r>
            <a:r>
              <a:rPr lang="cs-CZ" sz="2400" smtClean="0">
                <a:solidFill>
                  <a:srgbClr val="FF0000"/>
                </a:solidFill>
                <a:latin typeface="Times New Roman"/>
                <a:ea typeface="Times New Roman"/>
              </a:rPr>
              <a:t>datové</a:t>
            </a:r>
            <a:r>
              <a:rPr lang="cs-CZ" sz="2400" smtClean="0">
                <a:latin typeface="Times New Roman"/>
                <a:ea typeface="Times New Roman"/>
              </a:rPr>
              <a:t> </a:t>
            </a:r>
            <a:r>
              <a:rPr lang="cs-CZ" sz="2400">
                <a:latin typeface="Times New Roman"/>
                <a:ea typeface="Times New Roman"/>
              </a:rPr>
              <a:t>filtry </a:t>
            </a:r>
            <a:r>
              <a:rPr lang="cs-CZ" sz="2400" smtClean="0">
                <a:latin typeface="Times New Roman"/>
                <a:ea typeface="Times New Roman"/>
              </a:rPr>
              <a:t> </a:t>
            </a:r>
            <a:r>
              <a:rPr lang="cs-CZ" sz="2400">
                <a:latin typeface="Times New Roman"/>
                <a:ea typeface="Times New Roman"/>
              </a:rPr>
              <a:t>omezení </a:t>
            </a:r>
            <a:r>
              <a:rPr lang="cs-CZ" sz="2400" smtClean="0">
                <a:latin typeface="Times New Roman"/>
                <a:ea typeface="Times New Roman"/>
              </a:rPr>
              <a:t>rušení na </a:t>
            </a:r>
            <a:r>
              <a:rPr lang="cs-CZ" sz="2400">
                <a:latin typeface="Times New Roman"/>
                <a:ea typeface="Times New Roman"/>
              </a:rPr>
              <a:t>datových a </a:t>
            </a:r>
            <a:r>
              <a:rPr lang="cs-CZ" sz="2400" smtClean="0">
                <a:latin typeface="Times New Roman"/>
                <a:ea typeface="Times New Roman"/>
              </a:rPr>
              <a:t>signálových vedeních</a:t>
            </a:r>
            <a:r>
              <a:rPr lang="cs-CZ" sz="2400">
                <a:latin typeface="Times New Roman"/>
                <a:ea typeface="Times New Roman"/>
              </a:rPr>
              <a:t>.</a:t>
            </a:r>
          </a:p>
        </p:txBody>
      </p:sp>
      <p:sp>
        <p:nvSpPr>
          <p:cNvPr id="7" name="Obdélník 6"/>
          <p:cNvSpPr/>
          <p:nvPr/>
        </p:nvSpPr>
        <p:spPr>
          <a:xfrm>
            <a:off x="611561" y="4941168"/>
            <a:ext cx="793032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latin typeface="Times New Roman"/>
                <a:ea typeface="Times New Roman"/>
              </a:rPr>
              <a:t>Jejich základní odlišností </a:t>
            </a:r>
            <a:r>
              <a:rPr lang="cs-CZ" sz="2400">
                <a:latin typeface="Times New Roman"/>
                <a:ea typeface="Times New Roman"/>
              </a:rPr>
              <a:t>od síťových </a:t>
            </a:r>
            <a:r>
              <a:rPr lang="cs-CZ" sz="2400" smtClean="0">
                <a:latin typeface="Times New Roman"/>
                <a:ea typeface="Times New Roman"/>
              </a:rPr>
              <a:t>filtrů je malý pracovní proud a napětí datových filtrů</a:t>
            </a:r>
            <a:r>
              <a:rPr lang="cs-CZ" sz="2400">
                <a:latin typeface="Times New Roman"/>
                <a:ea typeface="Times New Roman"/>
              </a:rPr>
              <a:t>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916832"/>
            <a:ext cx="4608512" cy="26659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384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539552" y="476672"/>
            <a:ext cx="812755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Obvyklým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požadavkem na datové filtry je velká strmost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útlumové charakteristiky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mezi </a:t>
            </a:r>
            <a:r>
              <a:rPr lang="cs-CZ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nepropustným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propustným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pásmem.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927" y="2708920"/>
            <a:ext cx="6120679" cy="33216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Šipka dolů 8"/>
          <p:cNvSpPr/>
          <p:nvPr/>
        </p:nvSpPr>
        <p:spPr>
          <a:xfrm rot="1953099">
            <a:off x="4063173" y="917104"/>
            <a:ext cx="216024" cy="461169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ů 10"/>
          <p:cNvSpPr/>
          <p:nvPr/>
        </p:nvSpPr>
        <p:spPr>
          <a:xfrm rot="2631083">
            <a:off x="6733275" y="979389"/>
            <a:ext cx="229980" cy="255315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906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prava 5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539552" y="476672"/>
            <a:ext cx="806489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Miniaturní datové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filtry se zapojují přímo na desky plošných spojů telekomunikačních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zařízení.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844824"/>
            <a:ext cx="4752528" cy="416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61549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vlastností elektronických zařízení. 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na základě studia stanoví vlastnosti a funkce jednoduchých přístrojů a komponent pro systémy EZS.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>
                <a:latin typeface="Times New Roman" pitchFamily="18" charset="0"/>
                <a:cs typeface="Times New Roman" pitchFamily="18" charset="0"/>
              </a:rPr>
            </a:b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článek „Elektromagnetická slučitelnost„ </a:t>
            </a:r>
            <a:r>
              <a:rPr lang="en-US">
                <a:latin typeface="Times New Roman" pitchFamily="18" charset="0"/>
                <a:cs typeface="Times New Roman" pitchFamily="18" charset="0"/>
              </a:rPr>
              <a:t>Ing. Ladislav Havlik, CSc.</a:t>
            </a:r>
            <a:endParaRPr lang="cs-CZ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/>
              <a:t>	         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přednášky „ELEKTROMAGNETICKÁ KOMPATIBILITA“            	           Prof. Ing. Jiří Svačina, CSc.</a:t>
            </a:r>
          </a:p>
          <a:p>
            <a:pPr algn="just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Ing. Janyška Lubomír</a:t>
            </a:r>
            <a:endParaRPr lang="cs-CZ" sz="240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1302</TotalTime>
  <Words>365</Words>
  <Application>Microsoft Office PowerPoint</Application>
  <PresentationFormat>Předvádění na obrazovce (4:3)</PresentationFormat>
  <Paragraphs>35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131</cp:revision>
  <dcterms:created xsi:type="dcterms:W3CDTF">2013-03-27T08:46:28Z</dcterms:created>
  <dcterms:modified xsi:type="dcterms:W3CDTF">2014-10-02T10:48:22Z</dcterms:modified>
</cp:coreProperties>
</file>