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5" r:id="rId7"/>
    <p:sldId id="272" r:id="rId8"/>
    <p:sldId id="274" r:id="rId9"/>
    <p:sldId id="26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III/2-13-11_Odrušení signálů-6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PŘEPĚŤOVÉ OCHRANNÉ PRVKY</a:t>
            </a:r>
            <a:endParaRPr lang="cs-CZ" sz="2400" b="1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103432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Jsou to součástky, určené k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potlačení či omezení napěťového přepětí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, které vzniká na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přenosových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vedeních,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např.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bleskem, elektrostatickým výbojem nebo spínáním výkonů.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270892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Mezi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základní ochranné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přepěťové prvky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patří: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78947" y="3429000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96752" y="4221088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27569" y="4923793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1089" y="5699949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15771" y="3383446"/>
            <a:ext cx="16706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bleskojistky</a:t>
            </a: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515771" y="4170275"/>
            <a:ext cx="12779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varistory</a:t>
            </a: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515771" y="4863409"/>
            <a:ext cx="20890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zenerovy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diody</a:t>
            </a: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15771" y="5649136"/>
            <a:ext cx="43924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lavinové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polovodičové diody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546" y="3223257"/>
            <a:ext cx="1228725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712997" y="4019084"/>
            <a:ext cx="819150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874922" y="4741815"/>
            <a:ext cx="561975" cy="70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908259" y="5527543"/>
            <a:ext cx="495300" cy="70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09015" y="548680"/>
            <a:ext cx="7942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Plynem plněné výbojky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(bleskojistky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)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09016" y="1340768"/>
            <a:ext cx="79425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Používají se pro  hrubou přepěťovou ochranu.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98569" y="2132856"/>
            <a:ext cx="79425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Jejich elektrody jsou </a:t>
            </a:r>
            <a:r>
              <a:rPr lang="cs-CZ" sz="2400" smtClean="0">
                <a:latin typeface="Times New Roman"/>
                <a:ea typeface="Times New Roman"/>
              </a:rPr>
              <a:t>umístěny v </a:t>
            </a:r>
            <a:r>
              <a:rPr lang="cs-CZ" sz="2400">
                <a:latin typeface="Times New Roman"/>
                <a:ea typeface="Times New Roman"/>
              </a:rPr>
              <a:t>keramickém či </a:t>
            </a:r>
            <a:r>
              <a:rPr lang="cs-CZ" sz="2400" smtClean="0">
                <a:latin typeface="Times New Roman"/>
                <a:ea typeface="Times New Roman"/>
              </a:rPr>
              <a:t>skleněném pouzdru naplněném vzácným plynem.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16" y="3400262"/>
            <a:ext cx="3674952" cy="2623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50063" y="3068960"/>
            <a:ext cx="4001537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Plynové bleskojistky se používají buď </a:t>
            </a:r>
            <a:r>
              <a:rPr lang="cs-CZ" sz="2400" smtClean="0">
                <a:latin typeface="Times New Roman"/>
                <a:ea typeface="Times New Roman"/>
              </a:rPr>
              <a:t>jako přepěťová </a:t>
            </a:r>
            <a:r>
              <a:rPr lang="cs-CZ" sz="2400">
                <a:latin typeface="Times New Roman"/>
                <a:ea typeface="Times New Roman"/>
              </a:rPr>
              <a:t>ochranná </a:t>
            </a:r>
            <a:r>
              <a:rPr lang="cs-CZ" sz="2400" smtClean="0">
                <a:latin typeface="Times New Roman"/>
                <a:ea typeface="Times New Roman"/>
              </a:rPr>
              <a:t>součástka </a:t>
            </a:r>
            <a:r>
              <a:rPr lang="cs-CZ" sz="2400">
                <a:latin typeface="Times New Roman"/>
                <a:ea typeface="Times New Roman"/>
              </a:rPr>
              <a:t>nebo jako </a:t>
            </a:r>
            <a:r>
              <a:rPr lang="cs-CZ" sz="2400" smtClean="0">
                <a:latin typeface="Times New Roman"/>
                <a:ea typeface="Times New Roman"/>
              </a:rPr>
              <a:t>galvanické oddělení </a:t>
            </a:r>
            <a:r>
              <a:rPr lang="cs-CZ" sz="2400">
                <a:latin typeface="Times New Roman"/>
                <a:ea typeface="Times New Roman"/>
              </a:rPr>
              <a:t>vodičů, které za normálního provozu </a:t>
            </a:r>
            <a:r>
              <a:rPr lang="cs-CZ" sz="2400" smtClean="0">
                <a:latin typeface="Times New Roman"/>
                <a:ea typeface="Times New Roman"/>
              </a:rPr>
              <a:t>nemají být </a:t>
            </a:r>
            <a:r>
              <a:rPr lang="cs-CZ" sz="2400">
                <a:latin typeface="Times New Roman"/>
                <a:ea typeface="Times New Roman"/>
              </a:rPr>
              <a:t>vzájemně vodivě spojeny</a:t>
            </a:r>
            <a:r>
              <a:rPr lang="cs-CZ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0085" y="620688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Při </a:t>
            </a:r>
            <a:r>
              <a:rPr lang="cs-CZ" sz="2400">
                <a:latin typeface="Times New Roman"/>
                <a:ea typeface="Times New Roman"/>
              </a:rPr>
              <a:t>nízkém napětí je izolační </a:t>
            </a:r>
            <a:r>
              <a:rPr lang="cs-CZ" sz="2400" smtClean="0">
                <a:latin typeface="Times New Roman"/>
                <a:ea typeface="Times New Roman"/>
              </a:rPr>
              <a:t>odpor výbojky </a:t>
            </a: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vysoký.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7741" y="1196752"/>
            <a:ext cx="80152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Přesáhne-li napětí </a:t>
            </a:r>
            <a:r>
              <a:rPr lang="cs-CZ" sz="2400">
                <a:latin typeface="Times New Roman"/>
                <a:ea typeface="Times New Roman"/>
              </a:rPr>
              <a:t>na výbojce hodnotu tzv. zápalného napětí UZ 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dojde k „zapálení“ výbojky a její odpor prudce klesá až </a:t>
            </a:r>
            <a:r>
              <a:rPr lang="cs-CZ" sz="2400" smtClean="0">
                <a:latin typeface="Times New Roman"/>
                <a:ea typeface="Times New Roman"/>
              </a:rPr>
              <a:t>o deset </a:t>
            </a:r>
            <a:r>
              <a:rPr lang="cs-CZ" sz="2400">
                <a:latin typeface="Times New Roman"/>
                <a:ea typeface="Times New Roman"/>
              </a:rPr>
              <a:t>řádů.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77741" y="2653122"/>
            <a:ext cx="80152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Výbojka přitom přechází do režimu doutnavého </a:t>
            </a:r>
            <a:r>
              <a:rPr lang="cs-CZ" sz="2400" smtClean="0">
                <a:latin typeface="Times New Roman"/>
                <a:ea typeface="Times New Roman"/>
              </a:rPr>
              <a:t>výboje a napětí je omezeno na stanovenou ochrannou hodnotu.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0085" y="3698826"/>
            <a:ext cx="310781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Velikost zápalného napětí UZ </a:t>
            </a:r>
            <a:r>
              <a:rPr lang="cs-CZ" sz="2400" smtClean="0">
                <a:latin typeface="Times New Roman"/>
                <a:ea typeface="Times New Roman"/>
              </a:rPr>
              <a:t>bleskojistky závisí </a:t>
            </a:r>
            <a:r>
              <a:rPr lang="cs-CZ" sz="2400">
                <a:latin typeface="Times New Roman"/>
                <a:ea typeface="Times New Roman"/>
              </a:rPr>
              <a:t>silně </a:t>
            </a:r>
            <a:r>
              <a:rPr lang="cs-CZ" sz="2400" smtClean="0">
                <a:latin typeface="Times New Roman"/>
                <a:ea typeface="Times New Roman"/>
              </a:rPr>
              <a:t>na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strmosti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časového nárůstu </a:t>
            </a:r>
            <a:r>
              <a:rPr lang="cs-CZ" sz="2400" smtClean="0">
                <a:latin typeface="Times New Roman"/>
                <a:ea typeface="Times New Roman"/>
              </a:rPr>
              <a:t>přicházejícího napěťového impulzu.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81248"/>
            <a:ext cx="3528392" cy="287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41357" y="476672"/>
            <a:ext cx="81150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Jejich </a:t>
            </a:r>
            <a:r>
              <a:rPr lang="cs-CZ" sz="2400">
                <a:latin typeface="Times New Roman"/>
                <a:ea typeface="Times New Roman"/>
              </a:rPr>
              <a:t>předností jsou </a:t>
            </a:r>
            <a:r>
              <a:rPr lang="cs-CZ" sz="2400" smtClean="0">
                <a:latin typeface="Times New Roman"/>
                <a:ea typeface="Times New Roman"/>
              </a:rPr>
              <a:t>vysoké sváděné </a:t>
            </a:r>
            <a:r>
              <a:rPr lang="cs-CZ" sz="2400">
                <a:latin typeface="Times New Roman"/>
                <a:ea typeface="Times New Roman"/>
              </a:rPr>
              <a:t>proudy, vysoká výkonová zatížitelnost a </a:t>
            </a:r>
            <a:r>
              <a:rPr lang="cs-CZ" sz="2400" smtClean="0">
                <a:latin typeface="Times New Roman"/>
                <a:ea typeface="Times New Roman"/>
              </a:rPr>
              <a:t>velmi malá </a:t>
            </a:r>
            <a:r>
              <a:rPr lang="cs-CZ" sz="2400">
                <a:latin typeface="Times New Roman"/>
                <a:ea typeface="Times New Roman"/>
              </a:rPr>
              <a:t>vlastní kapacita, která je nejnižší ze </a:t>
            </a:r>
            <a:r>
              <a:rPr lang="cs-CZ" sz="2400" smtClean="0">
                <a:latin typeface="Times New Roman"/>
                <a:ea typeface="Times New Roman"/>
              </a:rPr>
              <a:t>všech ochranných </a:t>
            </a:r>
            <a:r>
              <a:rPr lang="cs-CZ" sz="2400">
                <a:latin typeface="Times New Roman"/>
                <a:ea typeface="Times New Roman"/>
              </a:rPr>
              <a:t>přepěťových </a:t>
            </a:r>
            <a:r>
              <a:rPr lang="cs-CZ" sz="2400" smtClean="0">
                <a:latin typeface="Times New Roman"/>
                <a:ea typeface="Times New Roman"/>
              </a:rPr>
              <a:t>prvků tohoto typu.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1357" y="2136339"/>
            <a:ext cx="81150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Konstrukčně se bleskojistky vyrábějí buď jako „klasické</a:t>
            </a:r>
            <a:r>
              <a:rPr lang="cs-CZ" sz="2400" smtClean="0">
                <a:latin typeface="Times New Roman"/>
                <a:ea typeface="Times New Roman"/>
              </a:rPr>
              <a:t>“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součástky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s drátovými přívody </a:t>
            </a:r>
            <a:r>
              <a:rPr lang="pl-PL" sz="2400" smtClean="0">
                <a:latin typeface="Times New Roman"/>
                <a:ea typeface="Times New Roman"/>
              </a:rPr>
              <a:t>nebo  </a:t>
            </a:r>
            <a:r>
              <a:rPr lang="pl-PL" sz="2400">
                <a:latin typeface="Times New Roman"/>
                <a:ea typeface="Times New Roman"/>
              </a:rPr>
              <a:t>s plošnými kontakty </a:t>
            </a:r>
            <a:r>
              <a:rPr lang="pl-PL" sz="2400" smtClean="0">
                <a:latin typeface="Times New Roman"/>
                <a:ea typeface="Times New Roman"/>
              </a:rPr>
              <a:t>pro </a:t>
            </a:r>
            <a:r>
              <a:rPr lang="cs-CZ" sz="2400" smtClean="0">
                <a:latin typeface="Times New Roman"/>
                <a:ea typeface="Times New Roman"/>
              </a:rPr>
              <a:t>montáž </a:t>
            </a:r>
            <a:r>
              <a:rPr lang="cs-CZ" sz="2400">
                <a:latin typeface="Times New Roman"/>
                <a:ea typeface="Times New Roman"/>
              </a:rPr>
              <a:t>do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koaxiálních vedení</a:t>
            </a:r>
            <a:r>
              <a:rPr lang="cs-CZ" sz="2400">
                <a:latin typeface="Times New Roman"/>
                <a:ea typeface="Times New Roman"/>
              </a:rPr>
              <a:t>, průchodek a </a:t>
            </a:r>
            <a:r>
              <a:rPr lang="cs-CZ" sz="2400" smtClean="0">
                <a:latin typeface="Times New Roman"/>
                <a:ea typeface="Times New Roman"/>
              </a:rPr>
              <a:t>konektorů.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990" y="3573016"/>
            <a:ext cx="3578485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44999"/>
            <a:ext cx="3096344" cy="2611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lů 7"/>
          <p:cNvSpPr/>
          <p:nvPr/>
        </p:nvSpPr>
        <p:spPr>
          <a:xfrm>
            <a:off x="971600" y="2924944"/>
            <a:ext cx="216024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8126175">
            <a:off x="4617155" y="2893029"/>
            <a:ext cx="216024" cy="175620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1" y="548680"/>
            <a:ext cx="794466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Varistory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1" y="1412776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Varistor </a:t>
            </a:r>
            <a:r>
              <a:rPr lang="cs-CZ" sz="2400">
                <a:latin typeface="Times New Roman"/>
                <a:ea typeface="Times New Roman"/>
              </a:rPr>
              <a:t>je nelineární napěťově </a:t>
            </a:r>
            <a:r>
              <a:rPr lang="cs-CZ" sz="2400" smtClean="0">
                <a:latin typeface="Times New Roman"/>
                <a:ea typeface="Times New Roman"/>
              </a:rPr>
              <a:t>závislý polovodičový </a:t>
            </a:r>
            <a:r>
              <a:rPr lang="cs-CZ" sz="2400">
                <a:latin typeface="Times New Roman"/>
                <a:ea typeface="Times New Roman"/>
              </a:rPr>
              <a:t>rezistor se symetrickou A-V </a:t>
            </a:r>
            <a:r>
              <a:rPr lang="cs-CZ" sz="2400" smtClean="0">
                <a:latin typeface="Times New Roman"/>
                <a:ea typeface="Times New Roman"/>
              </a:rPr>
              <a:t>charakteristikou.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348879"/>
            <a:ext cx="3124509" cy="3672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23929" y="2348879"/>
            <a:ext cx="46322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Varistor omezí nebezpečné napětí na </a:t>
            </a:r>
            <a:r>
              <a:rPr lang="cs-CZ" sz="2400">
                <a:latin typeface="Times New Roman"/>
                <a:ea typeface="Times New Roman"/>
              </a:rPr>
              <a:t>určitou hodnotu </a:t>
            </a:r>
            <a:r>
              <a:rPr lang="cs-CZ" sz="2400" smtClean="0">
                <a:latin typeface="Times New Roman"/>
                <a:ea typeface="Times New Roman"/>
              </a:rPr>
              <a:t>téměř nezávislou </a:t>
            </a:r>
            <a:r>
              <a:rPr lang="cs-CZ" sz="2400">
                <a:latin typeface="Times New Roman"/>
                <a:ea typeface="Times New Roman"/>
              </a:rPr>
              <a:t>na protékajícím proudu</a:t>
            </a:r>
            <a:r>
              <a:rPr lang="cs-CZ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84225" y="378904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Rozsah provozních napětí varistoru 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neboli velikost ochranného napětí </a:t>
            </a:r>
            <a:r>
              <a:rPr lang="cs-CZ" sz="2400" smtClean="0">
                <a:latin typeface="Times New Roman"/>
                <a:ea typeface="Times New Roman"/>
              </a:rPr>
              <a:t>varistoru je</a:t>
            </a:r>
            <a:r>
              <a:rPr lang="pl-PL" sz="2400" smtClean="0">
                <a:latin typeface="Times New Roman"/>
                <a:ea typeface="Times New Roman"/>
              </a:rPr>
              <a:t> </a:t>
            </a:r>
            <a:r>
              <a:rPr lang="pl-PL" sz="2400">
                <a:latin typeface="Times New Roman"/>
                <a:ea typeface="Times New Roman"/>
              </a:rPr>
              <a:t>– dle konstrukce – jednotky V </a:t>
            </a:r>
            <a:r>
              <a:rPr lang="pl-PL" sz="2400" smtClean="0">
                <a:latin typeface="Times New Roman"/>
                <a:ea typeface="Times New Roman"/>
              </a:rPr>
              <a:t>až </a:t>
            </a:r>
            <a:r>
              <a:rPr lang="cs-CZ" sz="2400" smtClean="0">
                <a:latin typeface="Times New Roman"/>
                <a:ea typeface="Times New Roman"/>
              </a:rPr>
              <a:t>jednotky </a:t>
            </a:r>
            <a:r>
              <a:rPr lang="cs-CZ" sz="2400">
                <a:latin typeface="Times New Roman"/>
                <a:ea typeface="Times New Roman"/>
              </a:rPr>
              <a:t>kV.</a:t>
            </a:r>
          </a:p>
        </p:txBody>
      </p:sp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6262" y="548680"/>
            <a:ext cx="793032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 </a:t>
            </a:r>
            <a:r>
              <a:rPr lang="cs-CZ" sz="2400">
                <a:latin typeface="Times New Roman"/>
                <a:ea typeface="Times New Roman"/>
              </a:rPr>
              <a:t>rozsahu provozních napětí </a:t>
            </a:r>
            <a:r>
              <a:rPr lang="cs-CZ" sz="2400" smtClean="0">
                <a:latin typeface="Times New Roman"/>
                <a:ea typeface="Times New Roman"/>
              </a:rPr>
              <a:t>má odpor </a:t>
            </a:r>
            <a:r>
              <a:rPr lang="cs-CZ" sz="2400">
                <a:latin typeface="Times New Roman"/>
                <a:ea typeface="Times New Roman"/>
              </a:rPr>
              <a:t>varistoru </a:t>
            </a:r>
            <a:r>
              <a:rPr lang="cs-CZ" sz="2400" smtClean="0">
                <a:latin typeface="Times New Roman"/>
                <a:ea typeface="Times New Roman"/>
              </a:rPr>
              <a:t>vysokou hodnotu </a:t>
            </a:r>
            <a:r>
              <a:rPr lang="cs-CZ" sz="2400">
                <a:latin typeface="Times New Roman"/>
                <a:ea typeface="Times New Roman"/>
              </a:rPr>
              <a:t>řádu 10</a:t>
            </a:r>
            <a:r>
              <a:rPr lang="cs-CZ" sz="2000" baseline="30000">
                <a:latin typeface="Times New Roman"/>
                <a:ea typeface="Times New Roman"/>
              </a:rPr>
              <a:t>12</a:t>
            </a:r>
            <a:r>
              <a:rPr lang="cs-CZ" sz="2800">
                <a:latin typeface="Times New Roman"/>
                <a:ea typeface="Times New Roman"/>
              </a:rPr>
              <a:t> </a:t>
            </a:r>
            <a:r>
              <a:rPr lang="el-GR" sz="2400" smtClean="0">
                <a:latin typeface="Times New Roman"/>
                <a:ea typeface="Times New Roman"/>
              </a:rPr>
              <a:t>Ω</a:t>
            </a:r>
            <a:r>
              <a:rPr lang="cs-CZ" sz="2400" smtClean="0">
                <a:latin typeface="Times New Roman"/>
                <a:ea typeface="Times New Roman"/>
              </a:rPr>
              <a:t> a </a:t>
            </a:r>
            <a:r>
              <a:rPr lang="cs-CZ" sz="2400">
                <a:latin typeface="Times New Roman"/>
                <a:ea typeface="Times New Roman"/>
              </a:rPr>
              <a:t>varistorem protéká jen zanedbatelný proud.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36262" y="2348879"/>
            <a:ext cx="791996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Při překročení velikosti ochranného napětí </a:t>
            </a:r>
            <a:r>
              <a:rPr lang="cs-CZ" sz="2400" smtClean="0">
                <a:latin typeface="Times New Roman"/>
                <a:ea typeface="Times New Roman"/>
              </a:rPr>
              <a:t>odpor varistoru prudce </a:t>
            </a:r>
            <a:r>
              <a:rPr lang="cs-CZ" sz="2400">
                <a:latin typeface="Times New Roman"/>
                <a:ea typeface="Times New Roman"/>
              </a:rPr>
              <a:t>klesá na velikost 1 ÷ 10 </a:t>
            </a:r>
            <a:r>
              <a:rPr lang="el-GR" sz="2400" smtClean="0">
                <a:latin typeface="Times New Roman"/>
                <a:ea typeface="Times New Roman"/>
              </a:rPr>
              <a:t>Ω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6262" y="3429000"/>
            <a:ext cx="79303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Varistorem </a:t>
            </a:r>
            <a:r>
              <a:rPr lang="cs-CZ" sz="2400">
                <a:latin typeface="Times New Roman"/>
                <a:ea typeface="Times New Roman"/>
              </a:rPr>
              <a:t>může protékat proud až </a:t>
            </a:r>
            <a:r>
              <a:rPr lang="cs-CZ" sz="2400" smtClean="0">
                <a:latin typeface="Times New Roman"/>
                <a:ea typeface="Times New Roman"/>
              </a:rPr>
              <a:t>desítek A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636262" y="4221088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Nepříjemnou vlastností varistorů je </a:t>
            </a:r>
            <a:r>
              <a:rPr lang="cs-CZ" sz="2400" smtClean="0">
                <a:latin typeface="Times New Roman"/>
                <a:ea typeface="Times New Roman"/>
              </a:rPr>
              <a:t>to</a:t>
            </a:r>
            <a:r>
              <a:rPr lang="cs-CZ" sz="2400">
                <a:latin typeface="Times New Roman"/>
                <a:ea typeface="Times New Roman"/>
              </a:rPr>
              <a:t>, že při </a:t>
            </a:r>
            <a:r>
              <a:rPr lang="cs-CZ" sz="2400" smtClean="0">
                <a:latin typeface="Times New Roman"/>
                <a:ea typeface="Times New Roman"/>
              </a:rPr>
              <a:t>dlouhodobé zátěži </a:t>
            </a:r>
            <a:r>
              <a:rPr lang="cs-CZ" sz="2400">
                <a:latin typeface="Times New Roman"/>
                <a:ea typeface="Times New Roman"/>
              </a:rPr>
              <a:t>se zvětšuje jejich svod a roste svodový proud.</a:t>
            </a:r>
          </a:p>
        </p:txBody>
      </p:sp>
    </p:spTree>
    <p:extLst>
      <p:ext uri="{BB962C8B-B14F-4D97-AF65-F5344CB8AC3E}">
        <p14:creationId xmlns:p14="http://schemas.microsoft.com/office/powerpoint/2010/main" val="3141160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1275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Varistor může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absorbovat značnou energii vysokonapěťových rušivých impulzů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Reakční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doba varistoru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mnohem kratší, než doba reakce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bleskojistek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1676373"/>
            <a:ext cx="81275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fi-FI" sz="2400">
                <a:latin typeface="Times New Roman" pitchFamily="18" charset="0"/>
                <a:cs typeface="Times New Roman" pitchFamily="18" charset="0"/>
              </a:rPr>
              <a:t>Varistory se vyrábějí jako tyčinkové</a:t>
            </a:r>
            <a:r>
              <a:rPr lang="fi-FI" sz="240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čočkové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či krabicové s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drátovými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vývody, příp. i jako prvky SMD pro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povrchovou montáž.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85" y="3140968"/>
            <a:ext cx="2189116" cy="2154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40968"/>
            <a:ext cx="2376264" cy="2188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650" y="3140968"/>
            <a:ext cx="2803452" cy="2154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79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1463</TotalTime>
  <Words>468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140</cp:revision>
  <dcterms:created xsi:type="dcterms:W3CDTF">2013-03-27T08:46:28Z</dcterms:created>
  <dcterms:modified xsi:type="dcterms:W3CDTF">2014-10-02T10:48:40Z</dcterms:modified>
</cp:coreProperties>
</file>