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9" r:id="rId3"/>
    <p:sldId id="261" r:id="rId4"/>
    <p:sldId id="262" r:id="rId5"/>
    <p:sldId id="265" r:id="rId6"/>
    <p:sldId id="272" r:id="rId7"/>
    <p:sldId id="273" r:id="rId8"/>
    <p:sldId id="274" r:id="rId9"/>
    <p:sldId id="26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7" d="100"/>
          <a:sy n="117" d="100"/>
        </p:scale>
        <p:origin x="-1470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slide" Target="slide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" Target="slide6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7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" Target="slide8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slide" Target="slide9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800000" y="892479"/>
            <a:ext cx="5867400" cy="1345791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429916" y="3462916"/>
            <a:ext cx="460756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 </a:t>
            </a:r>
            <a:r>
              <a:rPr lang="en-US" sz="3200" b="1" err="1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Elektromagnetick</a:t>
            </a:r>
            <a:r>
              <a:rPr lang="cs-CZ" sz="3200" b="1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á</a:t>
            </a:r>
            <a:r>
              <a:rPr lang="en-US" sz="3200" b="1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 </a:t>
            </a:r>
            <a:r>
              <a:rPr lang="en-US" sz="3200" b="1" err="1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slu</a:t>
            </a:r>
            <a:r>
              <a:rPr lang="cs-CZ" sz="3200" b="1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č</a:t>
            </a:r>
            <a:r>
              <a:rPr lang="en-US" sz="3200" b="1" err="1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itelnost</a:t>
            </a:r>
            <a:endParaRPr lang="cs-CZ" sz="3200" b="1">
              <a:solidFill>
                <a:schemeClr val="accent1">
                  <a:lumMod val="75000"/>
                </a:schemeClr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294954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655068" y="5269307"/>
            <a:ext cx="5867400" cy="1345791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Obdélník 7"/>
          <p:cNvSpPr/>
          <p:nvPr/>
        </p:nvSpPr>
        <p:spPr>
          <a:xfrm>
            <a:off x="262817" y="260648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412304" y="548094"/>
            <a:ext cx="8352928" cy="35317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pPr>
              <a:lnSpc>
                <a:spcPct val="150000"/>
              </a:lnSpc>
            </a:pPr>
            <a:r>
              <a:rPr lang="cs-CZ" smtClean="0">
                <a:latin typeface="Times New Roman" pitchFamily="18" charset="0"/>
                <a:cs typeface="Times New Roman" pitchFamily="18" charset="0"/>
              </a:rPr>
              <a:t>Číslo materiálu:  III/2-13-15_Elektromagnetické stínění-3</a:t>
            </a:r>
          </a:p>
          <a:p>
            <a:pPr>
              <a:lnSpc>
                <a:spcPct val="150000"/>
              </a:lnSpc>
            </a:pPr>
            <a:r>
              <a:rPr lang="cs-CZ" smtClean="0">
                <a:latin typeface="Times New Roman" pitchFamily="18" charset="0"/>
                <a:cs typeface="Times New Roman" pitchFamily="18" charset="0"/>
              </a:rPr>
              <a:t>Autor:  Ing. </a:t>
            </a:r>
            <a:r>
              <a:rPr lang="cs-CZ" err="1" smtClean="0">
                <a:latin typeface="Times New Roman" pitchFamily="18" charset="0"/>
                <a:cs typeface="Times New Roman" pitchFamily="18" charset="0"/>
              </a:rPr>
              <a:t>Janyška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>L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ubomír</a:t>
            </a:r>
          </a:p>
          <a:p>
            <a:pPr>
              <a:lnSpc>
                <a:spcPct val="150000"/>
              </a:lnSpc>
            </a:pPr>
            <a:r>
              <a:rPr lang="cs-CZ" err="1" smtClean="0">
                <a:latin typeface="Times New Roman" pitchFamily="18" charset="0"/>
                <a:cs typeface="Times New Roman" pitchFamily="18" charset="0"/>
              </a:rPr>
              <a:t>Tématický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 okruh:	</a:t>
            </a:r>
            <a:r>
              <a:rPr lang="en-US" smtClean="0">
                <a:latin typeface="Times New Roman" pitchFamily="18" charset="0"/>
                <a:cs typeface="Times New Roman" pitchFamily="18" charset="0"/>
              </a:rPr>
              <a:t>Elektromagnetick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>á</a:t>
            </a:r>
            <a:r>
              <a:rPr lang="en-US">
                <a:latin typeface="Times New Roman" pitchFamily="18" charset="0"/>
                <a:cs typeface="Times New Roman" pitchFamily="18" charset="0"/>
              </a:rPr>
              <a:t> slu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>č</a:t>
            </a:r>
            <a:r>
              <a:rPr lang="en-US" smtClean="0">
                <a:latin typeface="Times New Roman" pitchFamily="18" charset="0"/>
                <a:cs typeface="Times New Roman" pitchFamily="18" charset="0"/>
              </a:rPr>
              <a:t>itelnost</a:t>
            </a:r>
            <a:endParaRPr lang="cs-CZ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smtClean="0">
                <a:latin typeface="Times New Roman" pitchFamily="18" charset="0"/>
                <a:cs typeface="Times New Roman" pitchFamily="18" charset="0"/>
              </a:rPr>
              <a:t>Ročník:  III.</a:t>
            </a:r>
          </a:p>
          <a:p>
            <a:pPr>
              <a:lnSpc>
                <a:spcPct val="150000"/>
              </a:lnSpc>
            </a:pPr>
            <a:r>
              <a:rPr lang="cs-CZ" smtClean="0">
                <a:latin typeface="Times New Roman" pitchFamily="18" charset="0"/>
                <a:cs typeface="Times New Roman" pitchFamily="18" charset="0"/>
              </a:rPr>
              <a:t>Datum tvorby:  10.1.2014</a:t>
            </a:r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12303" y="4149080"/>
            <a:ext cx="835292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>
                <a:latin typeface="Times New Roman" pitchFamily="18" charset="0"/>
                <a:cs typeface="Times New Roman" pitchFamily="18" charset="0"/>
              </a:rPr>
              <a:t>Autorem materiálu a všech jeho částí, není-li uvedeno jinak, je</a:t>
            </a:r>
          </a:p>
          <a:p>
            <a:r>
              <a:rPr lang="cs-CZ">
                <a:latin typeface="Times New Roman" pitchFamily="18" charset="0"/>
                <a:cs typeface="Times New Roman" pitchFamily="18" charset="0"/>
              </a:rPr>
              <a:t>						       Ing. </a:t>
            </a:r>
            <a:r>
              <a:rPr lang="cs-CZ" err="1">
                <a:latin typeface="Times New Roman" pitchFamily="18" charset="0"/>
                <a:cs typeface="Times New Roman" pitchFamily="18" charset="0"/>
              </a:rPr>
              <a:t>Janyška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> Lubomír</a:t>
            </a:r>
          </a:p>
        </p:txBody>
      </p:sp>
      <p:pic>
        <p:nvPicPr>
          <p:cNvPr id="12" name="Picture 2" descr="G:\DUMY\LOGO SOS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77817" y="260648"/>
            <a:ext cx="1731665" cy="14554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Šipka doprava 6">
            <a:hlinkClick r:id="rId4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47803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580851" y="519893"/>
            <a:ext cx="7942584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smtClean="0">
                <a:solidFill>
                  <a:schemeClr val="bg1"/>
                </a:solidFill>
                <a:latin typeface="Times New Roman"/>
                <a:ea typeface="Times New Roman"/>
              </a:rPr>
              <a:t>STÍNĚNÍ KOAXIÁLNÍCH KABELŮ</a:t>
            </a:r>
            <a:endParaRPr lang="cs-CZ" sz="2400">
              <a:solidFill>
                <a:schemeClr val="bg1"/>
              </a:solidFill>
              <a:latin typeface="Times New Roman"/>
              <a:ea typeface="Times New Roman"/>
            </a:endParaRPr>
          </a:p>
        </p:txBody>
      </p:sp>
      <p:sp>
        <p:nvSpPr>
          <p:cNvPr id="7" name="Šipka doprava 6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580851" y="1556792"/>
            <a:ext cx="7942584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 algn="just">
              <a:buFont typeface="Arial" pitchFamily="34" charset="0"/>
              <a:buChar char="•"/>
            </a:pPr>
            <a:r>
              <a:rPr lang="cs-CZ" sz="2400" smtClean="0">
                <a:latin typeface="Times New Roman"/>
                <a:ea typeface="Times New Roman"/>
              </a:rPr>
              <a:t>Stínění </a:t>
            </a:r>
            <a:r>
              <a:rPr lang="cs-CZ" sz="2400">
                <a:latin typeface="Times New Roman"/>
                <a:ea typeface="Times New Roman"/>
              </a:rPr>
              <a:t>koaxiálního kabelu </a:t>
            </a:r>
            <a:r>
              <a:rPr lang="cs-CZ" sz="2400" smtClean="0">
                <a:latin typeface="Times New Roman"/>
                <a:ea typeface="Times New Roman"/>
              </a:rPr>
              <a:t>potlačeje vliv vnějších rušivých </a:t>
            </a:r>
            <a:r>
              <a:rPr lang="cs-CZ" sz="2400">
                <a:latin typeface="Times New Roman"/>
                <a:ea typeface="Times New Roman"/>
              </a:rPr>
              <a:t>polí na </a:t>
            </a:r>
            <a:r>
              <a:rPr lang="cs-CZ" sz="2400" smtClean="0">
                <a:latin typeface="Times New Roman"/>
                <a:ea typeface="Times New Roman"/>
              </a:rPr>
              <a:t>přenášené užitečné signály.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598192" y="2510034"/>
            <a:ext cx="7942584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 algn="just">
              <a:buFont typeface="Arial" pitchFamily="34" charset="0"/>
              <a:buChar char="•"/>
            </a:pPr>
            <a:r>
              <a:rPr lang="cs-CZ" sz="2400" smtClean="0">
                <a:latin typeface="Times New Roman"/>
                <a:ea typeface="Times New Roman"/>
              </a:rPr>
              <a:t>Zabraňuje </a:t>
            </a:r>
            <a:r>
              <a:rPr lang="cs-CZ" sz="2400">
                <a:latin typeface="Times New Roman"/>
                <a:ea typeface="Times New Roman"/>
              </a:rPr>
              <a:t>nežádoucímu vyzařování rušivých </a:t>
            </a:r>
            <a:r>
              <a:rPr lang="cs-CZ" sz="2400" smtClean="0">
                <a:latin typeface="Times New Roman"/>
                <a:ea typeface="Times New Roman"/>
              </a:rPr>
              <a:t>elektromagnetických signálů do </a:t>
            </a:r>
            <a:r>
              <a:rPr lang="cs-CZ" sz="2400">
                <a:latin typeface="Times New Roman"/>
                <a:ea typeface="Times New Roman"/>
              </a:rPr>
              <a:t>jeho vnějšího </a:t>
            </a:r>
            <a:r>
              <a:rPr lang="cs-CZ" sz="2400" smtClean="0">
                <a:latin typeface="Times New Roman"/>
                <a:ea typeface="Times New Roman"/>
              </a:rPr>
              <a:t>okolí.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598192" y="3861048"/>
            <a:ext cx="7942584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latin typeface="Times New Roman"/>
                <a:ea typeface="Times New Roman"/>
              </a:rPr>
              <a:t>Základním pojmem elektromagnetického stínění </a:t>
            </a:r>
            <a:r>
              <a:rPr lang="cs-CZ" sz="2400">
                <a:latin typeface="Times New Roman"/>
                <a:ea typeface="Times New Roman"/>
              </a:rPr>
              <a:t>koaxiálních kabelů je tzv. povrchová </a:t>
            </a:r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vazební (přenosová) </a:t>
            </a:r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impedance</a:t>
            </a:r>
            <a:r>
              <a:rPr lang="cs-CZ" sz="2400" smtClean="0">
                <a:latin typeface="Times New Roman"/>
                <a:ea typeface="Times New Roman"/>
              </a:rPr>
              <a:t>.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98191" y="4869160"/>
            <a:ext cx="7925243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>
                <a:latin typeface="Times New Roman"/>
                <a:ea typeface="Times New Roman"/>
              </a:rPr>
              <a:t>Vazební impedance ZT je silně kmitočtově závislá.</a:t>
            </a:r>
          </a:p>
        </p:txBody>
      </p:sp>
    </p:spTree>
    <p:extLst>
      <p:ext uri="{BB962C8B-B14F-4D97-AF65-F5344CB8AC3E}">
        <p14:creationId xmlns:p14="http://schemas.microsoft.com/office/powerpoint/2010/main" val="22275536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Šipka doprava 11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600085" y="620688"/>
            <a:ext cx="7992888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latin typeface="Times New Roman"/>
                <a:ea typeface="Times New Roman"/>
              </a:rPr>
              <a:t>Vysoce </a:t>
            </a:r>
            <a:r>
              <a:rPr lang="cs-CZ" sz="2400">
                <a:latin typeface="Times New Roman"/>
                <a:ea typeface="Times New Roman"/>
              </a:rPr>
              <a:t>kvalitní tuhé a polotuhé </a:t>
            </a:r>
            <a:r>
              <a:rPr lang="cs-CZ" sz="2400" smtClean="0">
                <a:latin typeface="Times New Roman"/>
                <a:ea typeface="Times New Roman"/>
              </a:rPr>
              <a:t>koaxiální kabely používané </a:t>
            </a:r>
            <a:r>
              <a:rPr lang="cs-CZ" sz="2400">
                <a:latin typeface="Times New Roman"/>
                <a:ea typeface="Times New Roman"/>
              </a:rPr>
              <a:t>zejména na velmi vysokých </a:t>
            </a:r>
            <a:r>
              <a:rPr lang="cs-CZ" sz="2400" smtClean="0">
                <a:latin typeface="Times New Roman"/>
                <a:ea typeface="Times New Roman"/>
              </a:rPr>
              <a:t>kmitočtech jsou řešeny </a:t>
            </a:r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kompaktním</a:t>
            </a:r>
            <a:r>
              <a:rPr lang="cs-CZ" sz="2400" smtClean="0">
                <a:latin typeface="Times New Roman"/>
                <a:ea typeface="Times New Roman"/>
              </a:rPr>
              <a:t> stínícím pláštěm.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600085" y="1988840"/>
            <a:ext cx="7992888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latin typeface="Times New Roman"/>
                <a:ea typeface="Times New Roman"/>
              </a:rPr>
              <a:t>Dále se používají koaxiální kabely </a:t>
            </a:r>
            <a:r>
              <a:rPr lang="cs-CZ" sz="2400">
                <a:latin typeface="Times New Roman"/>
                <a:ea typeface="Times New Roman"/>
              </a:rPr>
              <a:t>s </a:t>
            </a:r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pleteným</a:t>
            </a:r>
            <a:r>
              <a:rPr lang="cs-CZ" sz="2400">
                <a:latin typeface="Times New Roman"/>
                <a:ea typeface="Times New Roman"/>
              </a:rPr>
              <a:t> stínicím </a:t>
            </a:r>
            <a:r>
              <a:rPr lang="cs-CZ" sz="2400" smtClean="0">
                <a:latin typeface="Times New Roman"/>
                <a:ea typeface="Times New Roman"/>
              </a:rPr>
              <a:t>pláštěm.</a:t>
            </a:r>
            <a:r>
              <a:rPr lang="cs-CZ" sz="2400">
                <a:latin typeface="Times New Roman"/>
                <a:ea typeface="Times New Roman"/>
              </a:rPr>
              <a:t> Vnější rušivé pole zde proniká „oky“ pleteného pláště do vnitřního systému kabelu a indukuje zde rušivé </a:t>
            </a:r>
            <a:r>
              <a:rPr lang="cs-CZ" sz="2400" smtClean="0">
                <a:latin typeface="Times New Roman"/>
                <a:ea typeface="Times New Roman"/>
              </a:rPr>
              <a:t>napětí.</a:t>
            </a:r>
            <a:endParaRPr lang="cs-CZ" sz="2400">
              <a:latin typeface="Times New Roman"/>
              <a:ea typeface="Times New Roman"/>
            </a:endParaRPr>
          </a:p>
          <a:p>
            <a:pPr algn="just"/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627958" y="3366983"/>
            <a:ext cx="7992888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smtClean="0">
                <a:latin typeface="Times New Roman"/>
                <a:ea typeface="Times New Roman"/>
              </a:rPr>
              <a:t>Rušení které vzniká, </a:t>
            </a:r>
            <a:r>
              <a:rPr lang="cs-CZ" sz="2400">
                <a:latin typeface="Times New Roman"/>
                <a:ea typeface="Times New Roman"/>
              </a:rPr>
              <a:t>je </a:t>
            </a:r>
            <a:r>
              <a:rPr lang="cs-CZ" sz="2400" smtClean="0">
                <a:latin typeface="Times New Roman"/>
                <a:ea typeface="Times New Roman"/>
              </a:rPr>
              <a:t>tím vyšší, </a:t>
            </a:r>
            <a:r>
              <a:rPr lang="cs-CZ" sz="2400">
                <a:latin typeface="Times New Roman"/>
                <a:ea typeface="Times New Roman"/>
              </a:rPr>
              <a:t>čím „řidší“ je </a:t>
            </a:r>
            <a:r>
              <a:rPr lang="cs-CZ" sz="2400" smtClean="0">
                <a:latin typeface="Times New Roman"/>
                <a:ea typeface="Times New Roman"/>
              </a:rPr>
              <a:t>pletení stínicího </a:t>
            </a:r>
            <a:r>
              <a:rPr lang="cs-CZ" sz="2400">
                <a:latin typeface="Times New Roman"/>
                <a:ea typeface="Times New Roman"/>
              </a:rPr>
              <a:t>pláště, příp. čím větší jsou „oka“ v něm.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7958" y="4437112"/>
            <a:ext cx="4376090" cy="176700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391518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Šipka doprava 5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539552" y="476672"/>
            <a:ext cx="811683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smtClean="0">
                <a:latin typeface="Times New Roman"/>
                <a:ea typeface="Times New Roman"/>
              </a:rPr>
              <a:t>K </a:t>
            </a:r>
            <a:r>
              <a:rPr lang="cs-CZ" sz="2400">
                <a:latin typeface="Times New Roman"/>
                <a:ea typeface="Times New Roman"/>
              </a:rPr>
              <a:t>dosažení lepšího stínicího efektu se </a:t>
            </a:r>
            <a:r>
              <a:rPr lang="cs-CZ" sz="2400" smtClean="0">
                <a:latin typeface="Times New Roman"/>
                <a:ea typeface="Times New Roman"/>
              </a:rPr>
              <a:t>používají koaxiální </a:t>
            </a:r>
            <a:r>
              <a:rPr lang="cs-CZ" sz="2400">
                <a:latin typeface="Times New Roman"/>
                <a:ea typeface="Times New Roman"/>
              </a:rPr>
              <a:t>kabely s dvojitým </a:t>
            </a:r>
            <a:r>
              <a:rPr lang="cs-CZ" sz="2400" smtClean="0">
                <a:latin typeface="Times New Roman"/>
                <a:ea typeface="Times New Roman"/>
              </a:rPr>
              <a:t>stíněním- </a:t>
            </a:r>
            <a:r>
              <a:rPr lang="cs-CZ" sz="2400">
                <a:latin typeface="Times New Roman"/>
                <a:ea typeface="Times New Roman"/>
              </a:rPr>
              <a:t>tj. se dvěma stínicími </a:t>
            </a:r>
            <a:r>
              <a:rPr lang="cs-CZ" sz="2400" smtClean="0">
                <a:latin typeface="Times New Roman"/>
                <a:ea typeface="Times New Roman"/>
              </a:rPr>
              <a:t>plášti.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70334" y="1484784"/>
            <a:ext cx="8086048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latin typeface="Times New Roman"/>
                <a:ea typeface="Times New Roman"/>
              </a:rPr>
              <a:t>Ty se zpravidla realizují tak</a:t>
            </a:r>
            <a:r>
              <a:rPr lang="cs-CZ" sz="2400">
                <a:latin typeface="Times New Roman"/>
                <a:ea typeface="Times New Roman"/>
              </a:rPr>
              <a:t>, že </a:t>
            </a:r>
            <a:r>
              <a:rPr lang="cs-CZ" sz="2400" smtClean="0">
                <a:latin typeface="Times New Roman"/>
                <a:ea typeface="Times New Roman"/>
              </a:rPr>
              <a:t>se stíněný </a:t>
            </a:r>
            <a:r>
              <a:rPr lang="cs-CZ" sz="2400">
                <a:latin typeface="Times New Roman"/>
                <a:ea typeface="Times New Roman"/>
              </a:rPr>
              <a:t>kabel </a:t>
            </a:r>
            <a:r>
              <a:rPr lang="pl-PL" sz="2400" smtClean="0">
                <a:latin typeface="Times New Roman"/>
                <a:ea typeface="Times New Roman"/>
              </a:rPr>
              <a:t>zasune </a:t>
            </a:r>
            <a:r>
              <a:rPr lang="pl-PL" sz="2400">
                <a:latin typeface="Times New Roman"/>
                <a:ea typeface="Times New Roman"/>
              </a:rPr>
              <a:t>do kompaktní kovové trubky.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539553" y="2561259"/>
            <a:ext cx="811683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smtClean="0">
                <a:latin typeface="Times New Roman"/>
                <a:ea typeface="Times New Roman"/>
              </a:rPr>
              <a:t>Oba </a:t>
            </a:r>
            <a:r>
              <a:rPr lang="cs-CZ" sz="2400">
                <a:latin typeface="Times New Roman"/>
                <a:ea typeface="Times New Roman"/>
              </a:rPr>
              <a:t>stínicí </a:t>
            </a:r>
            <a:r>
              <a:rPr lang="cs-CZ" sz="2400" smtClean="0">
                <a:latin typeface="Times New Roman"/>
                <a:ea typeface="Times New Roman"/>
              </a:rPr>
              <a:t>pláště jsou  </a:t>
            </a:r>
            <a:r>
              <a:rPr lang="cs-CZ" sz="2400">
                <a:latin typeface="Times New Roman"/>
                <a:ea typeface="Times New Roman"/>
              </a:rPr>
              <a:t>přitom </a:t>
            </a:r>
            <a:r>
              <a:rPr lang="cs-CZ" sz="2400" smtClean="0">
                <a:latin typeface="Times New Roman"/>
                <a:ea typeface="Times New Roman"/>
              </a:rPr>
              <a:t>vzájemně galvanicky </a:t>
            </a:r>
            <a:r>
              <a:rPr lang="cs-CZ" sz="2400">
                <a:latin typeface="Times New Roman"/>
                <a:ea typeface="Times New Roman"/>
              </a:rPr>
              <a:t>spojeny buď na obou koncích </a:t>
            </a:r>
            <a:r>
              <a:rPr lang="cs-CZ" sz="2400" smtClean="0">
                <a:latin typeface="Times New Roman"/>
                <a:ea typeface="Times New Roman"/>
              </a:rPr>
              <a:t>kabelu nebo pouze </a:t>
            </a:r>
            <a:r>
              <a:rPr lang="cs-CZ" sz="2400">
                <a:latin typeface="Times New Roman"/>
                <a:ea typeface="Times New Roman"/>
              </a:rPr>
              <a:t>na jednom konci.</a:t>
            </a:r>
          </a:p>
        </p:txBody>
      </p:sp>
      <p:sp>
        <p:nvSpPr>
          <p:cNvPr id="5" name="Obdélník 4"/>
          <p:cNvSpPr/>
          <p:nvPr/>
        </p:nvSpPr>
        <p:spPr>
          <a:xfrm>
            <a:off x="539552" y="3789040"/>
            <a:ext cx="811683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Vazební impedance </a:t>
            </a:r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 </a:t>
            </a:r>
            <a:r>
              <a:rPr lang="cs-CZ" sz="2400" smtClean="0">
                <a:latin typeface="Times New Roman"/>
                <a:ea typeface="Times New Roman"/>
              </a:rPr>
              <a:t>je důležitá k posouzení stínění </a:t>
            </a:r>
            <a:r>
              <a:rPr lang="cs-CZ" sz="2400">
                <a:latin typeface="Times New Roman"/>
                <a:ea typeface="Times New Roman"/>
              </a:rPr>
              <a:t>koaxiálních kabelů, </a:t>
            </a:r>
            <a:r>
              <a:rPr lang="cs-CZ" sz="2400" smtClean="0">
                <a:latin typeface="Times New Roman"/>
                <a:ea typeface="Times New Roman"/>
              </a:rPr>
              <a:t> ale  také  </a:t>
            </a:r>
            <a:r>
              <a:rPr lang="cs-CZ" sz="2400">
                <a:latin typeface="Times New Roman"/>
                <a:ea typeface="Times New Roman"/>
              </a:rPr>
              <a:t>i koaxiálních </a:t>
            </a:r>
            <a:r>
              <a:rPr lang="cs-CZ" sz="2400" smtClean="0">
                <a:latin typeface="Times New Roman"/>
                <a:ea typeface="Times New Roman"/>
              </a:rPr>
              <a:t>konektorů a </a:t>
            </a:r>
            <a:r>
              <a:rPr lang="cs-CZ" sz="2400">
                <a:latin typeface="Times New Roman"/>
                <a:ea typeface="Times New Roman"/>
              </a:rPr>
              <a:t>propojek.</a:t>
            </a:r>
          </a:p>
        </p:txBody>
      </p:sp>
    </p:spTree>
    <p:extLst>
      <p:ext uri="{BB962C8B-B14F-4D97-AF65-F5344CB8AC3E}">
        <p14:creationId xmlns:p14="http://schemas.microsoft.com/office/powerpoint/2010/main" val="42343659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8" grpId="0"/>
      <p:bldP spid="1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Šipka doprava 5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11560" y="476672"/>
            <a:ext cx="7959009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 algn="just">
              <a:buFont typeface="Arial" pitchFamily="34" charset="0"/>
              <a:buChar char="•"/>
            </a:pPr>
            <a:r>
              <a:rPr lang="cs-CZ" sz="2400" smtClean="0">
                <a:latin typeface="Times New Roman"/>
                <a:ea typeface="Times New Roman"/>
              </a:rPr>
              <a:t>Konektor </a:t>
            </a:r>
            <a:r>
              <a:rPr lang="cs-CZ" sz="2400">
                <a:latin typeface="Times New Roman"/>
                <a:ea typeface="Times New Roman"/>
              </a:rPr>
              <a:t>musí zajistit, aby </a:t>
            </a:r>
            <a:r>
              <a:rPr lang="cs-CZ" sz="2400" smtClean="0">
                <a:latin typeface="Times New Roman"/>
                <a:ea typeface="Times New Roman"/>
              </a:rPr>
              <a:t>se při </a:t>
            </a:r>
            <a:r>
              <a:rPr lang="cs-CZ" sz="2400">
                <a:latin typeface="Times New Roman"/>
                <a:ea typeface="Times New Roman"/>
              </a:rPr>
              <a:t>spojování </a:t>
            </a:r>
            <a:r>
              <a:rPr lang="cs-CZ" sz="2400" smtClean="0">
                <a:latin typeface="Times New Roman"/>
                <a:ea typeface="Times New Roman"/>
              </a:rPr>
              <a:t>pevně a precizně propojil.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612914" y="1477198"/>
            <a:ext cx="7959009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 algn="just">
              <a:buFont typeface="Arial" pitchFamily="34" charset="0"/>
              <a:buChar char="•"/>
            </a:pPr>
            <a:r>
              <a:rPr lang="cs-CZ" sz="2400" smtClean="0">
                <a:latin typeface="Times New Roman"/>
                <a:ea typeface="Times New Roman"/>
              </a:rPr>
              <a:t>Elektricky </a:t>
            </a:r>
            <a:r>
              <a:rPr lang="cs-CZ" sz="2400">
                <a:latin typeface="Times New Roman"/>
                <a:ea typeface="Times New Roman"/>
              </a:rPr>
              <a:t>„živé“ </a:t>
            </a:r>
            <a:r>
              <a:rPr lang="cs-CZ" sz="2400" smtClean="0">
                <a:latin typeface="Times New Roman"/>
                <a:ea typeface="Times New Roman"/>
              </a:rPr>
              <a:t>části konektoru musejí </a:t>
            </a:r>
            <a:r>
              <a:rPr lang="cs-CZ" sz="2400">
                <a:latin typeface="Times New Roman"/>
                <a:ea typeface="Times New Roman"/>
              </a:rPr>
              <a:t>být </a:t>
            </a:r>
            <a:r>
              <a:rPr lang="cs-CZ" sz="2400" smtClean="0">
                <a:latin typeface="Times New Roman"/>
                <a:ea typeface="Times New Roman"/>
              </a:rPr>
              <a:t>velmi kvalitně </a:t>
            </a:r>
            <a:r>
              <a:rPr lang="cs-CZ" sz="2400">
                <a:latin typeface="Times New Roman"/>
                <a:ea typeface="Times New Roman"/>
              </a:rPr>
              <a:t>izolovány od </a:t>
            </a:r>
            <a:r>
              <a:rPr lang="cs-CZ" sz="2400" smtClean="0">
                <a:latin typeface="Times New Roman"/>
                <a:ea typeface="Times New Roman"/>
              </a:rPr>
              <a:t>vnějšího kovového </a:t>
            </a:r>
            <a:r>
              <a:rPr lang="cs-CZ" sz="2400">
                <a:latin typeface="Times New Roman"/>
                <a:ea typeface="Times New Roman"/>
              </a:rPr>
              <a:t>pláště konektoru.</a:t>
            </a:r>
          </a:p>
        </p:txBody>
      </p:sp>
      <p:sp>
        <p:nvSpPr>
          <p:cNvPr id="5" name="Obdélník 4"/>
          <p:cNvSpPr/>
          <p:nvPr/>
        </p:nvSpPr>
        <p:spPr>
          <a:xfrm>
            <a:off x="611560" y="2708920"/>
            <a:ext cx="7959008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 algn="just">
              <a:buFont typeface="Arial" pitchFamily="34" charset="0"/>
              <a:buChar char="•"/>
            </a:pPr>
            <a:r>
              <a:rPr lang="cs-CZ" sz="2400" smtClean="0">
                <a:latin typeface="Times New Roman"/>
                <a:ea typeface="Times New Roman"/>
              </a:rPr>
              <a:t>Celková konstrukce </a:t>
            </a:r>
            <a:r>
              <a:rPr lang="cs-CZ" sz="2400">
                <a:latin typeface="Times New Roman"/>
                <a:ea typeface="Times New Roman"/>
              </a:rPr>
              <a:t>konektoru musí odolat </a:t>
            </a:r>
            <a:r>
              <a:rPr lang="cs-CZ" sz="2400" smtClean="0">
                <a:latin typeface="Times New Roman"/>
                <a:ea typeface="Times New Roman"/>
              </a:rPr>
              <a:t>všem podmínkám, </a:t>
            </a:r>
            <a:r>
              <a:rPr lang="cs-CZ" sz="2400">
                <a:latin typeface="Times New Roman"/>
                <a:ea typeface="Times New Roman"/>
              </a:rPr>
              <a:t>tj. např. </a:t>
            </a:r>
            <a:r>
              <a:rPr lang="cs-CZ" sz="2400" smtClean="0">
                <a:latin typeface="Times New Roman"/>
                <a:ea typeface="Times New Roman"/>
              </a:rPr>
              <a:t>otřesům, korozi a kolísání teploty.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611560" y="4005064"/>
            <a:ext cx="7957654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 algn="just">
              <a:buFont typeface="Arial" pitchFamily="34" charset="0"/>
              <a:buChar char="•"/>
            </a:pPr>
            <a:r>
              <a:rPr lang="pl-PL" sz="2400">
                <a:latin typeface="Times New Roman"/>
                <a:ea typeface="Times New Roman"/>
              </a:rPr>
              <a:t>Nesmí dojít k </a:t>
            </a:r>
            <a:r>
              <a:rPr lang="cs-CZ" sz="2400">
                <a:latin typeface="Times New Roman"/>
                <a:ea typeface="Times New Roman"/>
              </a:rPr>
              <a:t>přenosu elektrostatických výbojů mezi obsluhující osobou a vnějším pláštěm konektoru do jeho vnitřního </a:t>
            </a:r>
            <a:r>
              <a:rPr lang="cs-CZ" sz="2400" smtClean="0">
                <a:latin typeface="Times New Roman"/>
                <a:ea typeface="Times New Roman"/>
              </a:rPr>
              <a:t>prostoru.</a:t>
            </a:r>
            <a:endParaRPr lang="cs-CZ" sz="2400">
              <a:latin typeface="Times New Roman"/>
              <a:ea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233846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Šipka doprava 5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40249" y="476672"/>
            <a:ext cx="793032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smtClean="0">
                <a:latin typeface="Times New Roman"/>
                <a:ea typeface="Times New Roman"/>
              </a:rPr>
              <a:t>Pletením </a:t>
            </a:r>
            <a:r>
              <a:rPr lang="cs-CZ" sz="2400">
                <a:latin typeface="Times New Roman"/>
                <a:ea typeface="Times New Roman"/>
              </a:rPr>
              <a:t>stínicího pláště koaxiálního kabelu může </a:t>
            </a:r>
            <a:r>
              <a:rPr lang="cs-CZ" sz="2400" smtClean="0">
                <a:latin typeface="Times New Roman"/>
                <a:ea typeface="Times New Roman"/>
              </a:rPr>
              <a:t>do vnitřního </a:t>
            </a:r>
            <a:r>
              <a:rPr lang="cs-CZ" sz="2400">
                <a:latin typeface="Times New Roman"/>
                <a:ea typeface="Times New Roman"/>
              </a:rPr>
              <a:t>prostoru kabelu pronikat rovněž </a:t>
            </a:r>
            <a:r>
              <a:rPr lang="cs-CZ" sz="2400" smtClean="0">
                <a:latin typeface="Times New Roman"/>
                <a:ea typeface="Times New Roman"/>
              </a:rPr>
              <a:t>zbytkové  </a:t>
            </a:r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elektrické</a:t>
            </a:r>
            <a:r>
              <a:rPr lang="cs-CZ" sz="2400">
                <a:latin typeface="Times New Roman"/>
                <a:ea typeface="Times New Roman"/>
              </a:rPr>
              <a:t> pole.</a:t>
            </a:r>
          </a:p>
        </p:txBody>
      </p:sp>
      <p:sp>
        <p:nvSpPr>
          <p:cNvPr id="2" name="Obdélník 1"/>
          <p:cNvSpPr/>
          <p:nvPr/>
        </p:nvSpPr>
        <p:spPr>
          <a:xfrm>
            <a:off x="640249" y="1628800"/>
            <a:ext cx="7930320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latin typeface="Times New Roman"/>
                <a:ea typeface="Times New Roman"/>
              </a:rPr>
              <a:t>Z </a:t>
            </a:r>
            <a:r>
              <a:rPr lang="cs-CZ" sz="2400" smtClean="0">
                <a:latin typeface="Times New Roman"/>
                <a:ea typeface="Times New Roman"/>
              </a:rPr>
              <a:t>praxe je zřejmé, </a:t>
            </a:r>
            <a:r>
              <a:rPr lang="cs-CZ" sz="2400">
                <a:latin typeface="Times New Roman"/>
                <a:ea typeface="Times New Roman"/>
              </a:rPr>
              <a:t>že </a:t>
            </a:r>
            <a:r>
              <a:rPr lang="cs-CZ" sz="2400" smtClean="0">
                <a:latin typeface="Times New Roman"/>
                <a:ea typeface="Times New Roman"/>
              </a:rPr>
              <a:t>stanovení hodnoty, </a:t>
            </a:r>
            <a:r>
              <a:rPr lang="cs-CZ" sz="2400">
                <a:latin typeface="Times New Roman"/>
                <a:ea typeface="Times New Roman"/>
              </a:rPr>
              <a:t>příp. </a:t>
            </a:r>
            <a:r>
              <a:rPr lang="cs-CZ" sz="2400" smtClean="0">
                <a:latin typeface="Times New Roman"/>
                <a:ea typeface="Times New Roman"/>
              </a:rPr>
              <a:t>výpočet stínění, není jednoznačné, protože hodnota není </a:t>
            </a:r>
            <a:r>
              <a:rPr lang="cs-CZ" sz="2400">
                <a:latin typeface="Times New Roman"/>
                <a:ea typeface="Times New Roman"/>
              </a:rPr>
              <a:t>určena jen vlastnostmi stínicího pláště, ale závisí i na </a:t>
            </a:r>
            <a:r>
              <a:rPr lang="cs-CZ" sz="2400" smtClean="0">
                <a:latin typeface="Times New Roman"/>
                <a:ea typeface="Times New Roman"/>
              </a:rPr>
              <a:t>vnějších podmínkách </a:t>
            </a:r>
            <a:r>
              <a:rPr lang="cs-CZ" sz="2400">
                <a:latin typeface="Times New Roman"/>
                <a:ea typeface="Times New Roman"/>
              </a:rPr>
              <a:t>činnosti kabelu zejména na </a:t>
            </a:r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umístění</a:t>
            </a:r>
            <a:r>
              <a:rPr lang="cs-CZ" sz="2400" smtClean="0">
                <a:latin typeface="Times New Roman"/>
                <a:ea typeface="Times New Roman"/>
              </a:rPr>
              <a:t>. </a:t>
            </a:r>
            <a:endParaRPr lang="cs-CZ" sz="2400">
              <a:latin typeface="Times New Roman"/>
              <a:ea typeface="Times New Roman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3501008"/>
            <a:ext cx="5947975" cy="27112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Šipka dolů 9"/>
          <p:cNvSpPr/>
          <p:nvPr/>
        </p:nvSpPr>
        <p:spPr>
          <a:xfrm>
            <a:off x="3779912" y="3198460"/>
            <a:ext cx="216024" cy="102262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29594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Šipka doprava 5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40249" y="476672"/>
            <a:ext cx="7930320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cs-CZ" sz="2400" smtClean="0">
                <a:solidFill>
                  <a:schemeClr val="bg1"/>
                </a:solidFill>
                <a:latin typeface="Times New Roman"/>
                <a:ea typeface="Times New Roman"/>
              </a:rPr>
              <a:t>Příklady provedení konektorů pro datové přenosy</a:t>
            </a:r>
            <a:endParaRPr lang="cs-CZ" sz="2400">
              <a:solidFill>
                <a:schemeClr val="bg1"/>
              </a:solidFill>
              <a:latin typeface="Times New Roman"/>
              <a:ea typeface="Times New Roman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0248" y="1412776"/>
            <a:ext cx="3222960" cy="28803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95094" y="1412775"/>
            <a:ext cx="4275475" cy="29062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5508104" y="4941168"/>
            <a:ext cx="2087431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>
                <a:latin typeface="Times New Roman"/>
                <a:ea typeface="Times New Roman"/>
              </a:rPr>
              <a:t>Anténní vidlice</a:t>
            </a:r>
          </a:p>
        </p:txBody>
      </p:sp>
      <p:sp>
        <p:nvSpPr>
          <p:cNvPr id="4" name="Šipka dolů 3"/>
          <p:cNvSpPr/>
          <p:nvPr/>
        </p:nvSpPr>
        <p:spPr>
          <a:xfrm rot="10800000">
            <a:off x="6390863" y="3717032"/>
            <a:ext cx="321911" cy="1296144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640249" y="4924717"/>
            <a:ext cx="361990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>
                <a:latin typeface="Times New Roman"/>
                <a:ea typeface="Times New Roman"/>
              </a:rPr>
              <a:t>BNC konektor pro nf signál</a:t>
            </a:r>
          </a:p>
        </p:txBody>
      </p:sp>
      <p:sp>
        <p:nvSpPr>
          <p:cNvPr id="12" name="Šipka dolů 11"/>
          <p:cNvSpPr/>
          <p:nvPr/>
        </p:nvSpPr>
        <p:spPr>
          <a:xfrm rot="10800000">
            <a:off x="2479352" y="3746410"/>
            <a:ext cx="321911" cy="1296144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15579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62817" y="260648"/>
            <a:ext cx="8640960" cy="597492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371097" y="404664"/>
            <a:ext cx="8352928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r>
              <a:rPr lang="cs-CZ" sz="2400">
                <a:latin typeface="Times New Roman" pitchFamily="18" charset="0"/>
                <a:cs typeface="Times New Roman" pitchFamily="18" charset="0"/>
              </a:rPr>
              <a:t>Tato prezentace slouží k výkladu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vlastností elektronických zařízení. </a:t>
            </a:r>
            <a:r>
              <a:rPr lang="cs-CZ" sz="2400">
                <a:latin typeface="Times New Roman" pitchFamily="18" charset="0"/>
                <a:cs typeface="Times New Roman" pitchFamily="18" charset="0"/>
              </a:rPr>
              <a:t>Žáci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na základě studia stanoví vlastnosti a funkce jednoduchých přístrojů a komponent pro systémy EZS.</a:t>
            </a:r>
            <a:endParaRPr lang="cs-CZ" sz="240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cs-CZ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>
                <a:latin typeface="Times New Roman" pitchFamily="18" charset="0"/>
                <a:cs typeface="Times New Roman" pitchFamily="18" charset="0"/>
              </a:rPr>
            </a:br>
            <a:r>
              <a:rPr lang="cs-CZ" b="1" u="sng" smtClean="0">
                <a:latin typeface="Times New Roman" pitchFamily="18" charset="0"/>
                <a:cs typeface="Times New Roman" pitchFamily="18" charset="0"/>
              </a:rPr>
              <a:t>Použité </a:t>
            </a:r>
            <a:r>
              <a:rPr lang="cs-CZ" b="1" u="sng">
                <a:latin typeface="Times New Roman" pitchFamily="18" charset="0"/>
                <a:cs typeface="Times New Roman" pitchFamily="18" charset="0"/>
              </a:rPr>
              <a:t>zdroje</a:t>
            </a:r>
            <a:r>
              <a:rPr lang="cs-CZ" b="1" u="sng" smtClean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>článek „Elektromagnetická slučitelnost„ </a:t>
            </a:r>
            <a:r>
              <a:rPr lang="en-US">
                <a:latin typeface="Times New Roman" pitchFamily="18" charset="0"/>
                <a:cs typeface="Times New Roman" pitchFamily="18" charset="0"/>
              </a:rPr>
              <a:t>Ing. Ladislav Havlik, CSc.</a:t>
            </a:r>
            <a:endParaRPr lang="cs-CZ">
              <a:latin typeface="Times New Roman" pitchFamily="18" charset="0"/>
              <a:cs typeface="Times New Roman" pitchFamily="18" charset="0"/>
            </a:endParaRPr>
          </a:p>
          <a:p>
            <a:r>
              <a:rPr lang="cs-CZ" b="1"/>
              <a:t>	         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>přednášky „ELEKTROMAGNETICKÁ KOMPATIBILITA“            	           Prof. Ing. Jiří Svačina, CSc.</a:t>
            </a:r>
          </a:p>
          <a:p>
            <a:pPr algn="just"/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76434" y="4995359"/>
            <a:ext cx="83529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>
                <a:latin typeface="Times New Roman" pitchFamily="18" charset="0"/>
                <a:cs typeface="Times New Roman" pitchFamily="18" charset="0"/>
              </a:rPr>
              <a:t>Autorem materiálu a všech jeho částí, není-li uvedeno jinak,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je Ing. Janyška Lubomír</a:t>
            </a:r>
            <a:endParaRPr lang="cs-CZ" sz="240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48167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2113</TotalTime>
  <Words>434</Words>
  <Application>Microsoft Office PowerPoint</Application>
  <PresentationFormat>Předvádění na obrazovce (4:3)</PresentationFormat>
  <Paragraphs>38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Janes</dc:creator>
  <cp:lastModifiedBy>Janes</cp:lastModifiedBy>
  <cp:revision>178</cp:revision>
  <dcterms:created xsi:type="dcterms:W3CDTF">2013-03-27T08:46:28Z</dcterms:created>
  <dcterms:modified xsi:type="dcterms:W3CDTF">2014-10-02T10:49:54Z</dcterms:modified>
</cp:coreProperties>
</file>