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1" r:id="rId4"/>
    <p:sldId id="262" r:id="rId5"/>
    <p:sldId id="265" r:id="rId6"/>
    <p:sldId id="272" r:id="rId7"/>
    <p:sldId id="273" r:id="rId8"/>
    <p:sldId id="274" r:id="rId9"/>
    <p:sldId id="27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III/2-13-16_Měření rušivých signálů-1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580851" y="519893"/>
            <a:ext cx="7942584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MĚŘENÍ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RUŠIVÝCH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SIGNÁLŮ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80850" y="1340768"/>
            <a:ext cx="79425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Měření </a:t>
            </a:r>
            <a:r>
              <a:rPr lang="cs-CZ" sz="2400">
                <a:latin typeface="Times New Roman"/>
                <a:ea typeface="Times New Roman"/>
              </a:rPr>
              <a:t>rušivých signálů je jednou z nejdůležitějších částí problematiky </a:t>
            </a:r>
            <a:r>
              <a:rPr lang="cs-CZ" sz="2400" smtClean="0">
                <a:latin typeface="Times New Roman"/>
                <a:ea typeface="Times New Roman"/>
              </a:rPr>
              <a:t>EMC.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1529" y="2420888"/>
            <a:ext cx="79252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Představuje ověření </a:t>
            </a:r>
            <a:r>
              <a:rPr lang="cs-CZ" sz="2400">
                <a:latin typeface="Times New Roman"/>
                <a:ea typeface="Times New Roman"/>
              </a:rPr>
              <a:t>dosaženého </a:t>
            </a:r>
            <a:r>
              <a:rPr lang="cs-CZ" sz="2400" smtClean="0">
                <a:latin typeface="Times New Roman"/>
                <a:ea typeface="Times New Roman"/>
              </a:rPr>
              <a:t>stupně EMC zařízení z </a:t>
            </a:r>
            <a:r>
              <a:rPr lang="cs-CZ" sz="2400">
                <a:latin typeface="Times New Roman"/>
                <a:ea typeface="Times New Roman"/>
              </a:rPr>
              <a:t>hlediska </a:t>
            </a:r>
            <a:r>
              <a:rPr lang="cs-CZ" sz="2400" smtClean="0">
                <a:latin typeface="Times New Roman"/>
                <a:ea typeface="Times New Roman"/>
              </a:rPr>
              <a:t>jeho rušivého vyzařování.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0850" y="3356992"/>
            <a:ext cx="79425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Dosáhnout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absolutní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elektromagnetické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kompatibility nelze </a:t>
            </a:r>
            <a:r>
              <a:rPr lang="cs-CZ" sz="2400">
                <a:latin typeface="Times New Roman"/>
                <a:ea typeface="Times New Roman"/>
              </a:rPr>
              <a:t>a proto je nutno stanovit a </a:t>
            </a:r>
            <a:r>
              <a:rPr lang="cs-CZ" sz="2400" smtClean="0">
                <a:latin typeface="Times New Roman"/>
                <a:ea typeface="Times New Roman"/>
              </a:rPr>
              <a:t>měřením ověřit </a:t>
            </a:r>
            <a:r>
              <a:rPr lang="cs-CZ" sz="2400">
                <a:latin typeface="Times New Roman"/>
                <a:ea typeface="Times New Roman"/>
              </a:rPr>
              <a:t>dodržení maximálních přípustných hodnot rušivých signálů pro daný typ zařízení.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69039" y="4872549"/>
            <a:ext cx="794258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Všechna měření a testy musí být reprodukovatelné a získané výsledky </a:t>
            </a:r>
            <a:r>
              <a:rPr lang="cs-CZ" sz="2400" smtClean="0">
                <a:latin typeface="Times New Roman"/>
                <a:ea typeface="Times New Roman"/>
              </a:rPr>
              <a:t>vzájemně porovnatelné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0085" y="62068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Veškerá </a:t>
            </a:r>
            <a:r>
              <a:rPr lang="cs-CZ" sz="2400">
                <a:latin typeface="Times New Roman"/>
                <a:ea typeface="Times New Roman"/>
              </a:rPr>
              <a:t>měření EMC, </a:t>
            </a:r>
            <a:r>
              <a:rPr lang="cs-CZ" sz="2400" smtClean="0">
                <a:latin typeface="Times New Roman"/>
                <a:ea typeface="Times New Roman"/>
              </a:rPr>
              <a:t>metody, </a:t>
            </a:r>
            <a:r>
              <a:rPr lang="cs-CZ" sz="2400">
                <a:latin typeface="Times New Roman"/>
                <a:ea typeface="Times New Roman"/>
              </a:rPr>
              <a:t>podmínky i použité měřicí </a:t>
            </a:r>
            <a:r>
              <a:rPr lang="cs-CZ" sz="2400" smtClean="0">
                <a:latin typeface="Times New Roman"/>
                <a:ea typeface="Times New Roman"/>
              </a:rPr>
              <a:t>přístroje jsou předepsány mezinárodními normami.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0085" y="2044298"/>
            <a:ext cx="79928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Postup </a:t>
            </a:r>
            <a:r>
              <a:rPr lang="cs-CZ" sz="2400">
                <a:latin typeface="Times New Roman"/>
                <a:ea typeface="Times New Roman"/>
              </a:rPr>
              <a:t>měření rušivých signálů i volba vhodného </a:t>
            </a:r>
            <a:r>
              <a:rPr lang="cs-CZ" sz="2400" smtClean="0">
                <a:latin typeface="Times New Roman"/>
                <a:ea typeface="Times New Roman"/>
              </a:rPr>
              <a:t>měřicího zařízení </a:t>
            </a:r>
            <a:r>
              <a:rPr lang="cs-CZ" sz="2400">
                <a:latin typeface="Times New Roman"/>
                <a:ea typeface="Times New Roman"/>
              </a:rPr>
              <a:t>závisí především </a:t>
            </a:r>
            <a:r>
              <a:rPr lang="cs-CZ" sz="2400" smtClean="0">
                <a:latin typeface="Times New Roman"/>
                <a:ea typeface="Times New Roman"/>
              </a:rPr>
              <a:t>na způsobu </a:t>
            </a:r>
            <a:r>
              <a:rPr lang="cs-CZ" sz="2400">
                <a:latin typeface="Times New Roman"/>
                <a:ea typeface="Times New Roman"/>
              </a:rPr>
              <a:t>jejich šíření.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086" y="3284984"/>
            <a:ext cx="799288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476672"/>
            <a:ext cx="81168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Přenos vedením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0664" y="3068960"/>
            <a:ext cx="80860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 to v podstatě intenzita rušivého elektrické </a:t>
            </a:r>
            <a:r>
              <a:rPr lang="cs-CZ" sz="2400">
                <a:latin typeface="Times New Roman"/>
                <a:ea typeface="Times New Roman"/>
              </a:rPr>
              <a:t>pole Er nebo </a:t>
            </a:r>
            <a:r>
              <a:rPr lang="cs-CZ" sz="2400" smtClean="0">
                <a:latin typeface="Times New Roman"/>
                <a:ea typeface="Times New Roman"/>
              </a:rPr>
              <a:t>intenzita rušivého </a:t>
            </a:r>
            <a:r>
              <a:rPr lang="cs-CZ" sz="2400">
                <a:latin typeface="Times New Roman"/>
                <a:ea typeface="Times New Roman"/>
              </a:rPr>
              <a:t>magnetického pole Hr 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9552" y="1124744"/>
            <a:ext cx="811255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Měřenými </a:t>
            </a:r>
            <a:r>
              <a:rPr lang="cs-CZ" sz="2400">
                <a:latin typeface="Times New Roman"/>
                <a:ea typeface="Times New Roman"/>
              </a:rPr>
              <a:t>veličinami</a:t>
            </a:r>
            <a:r>
              <a:rPr lang="cs-CZ" sz="2400" smtClean="0">
                <a:latin typeface="Times New Roman"/>
                <a:ea typeface="Times New Roman"/>
              </a:rPr>
              <a:t>, </a:t>
            </a:r>
            <a:r>
              <a:rPr lang="cs-CZ" sz="2400">
                <a:latin typeface="Times New Roman"/>
                <a:ea typeface="Times New Roman"/>
              </a:rPr>
              <a:t>jsou rušivé napětí </a:t>
            </a:r>
            <a:r>
              <a:rPr lang="cs-CZ" sz="2400" smtClean="0">
                <a:latin typeface="Times New Roman"/>
                <a:ea typeface="Times New Roman"/>
              </a:rPr>
              <a:t>Ur, </a:t>
            </a:r>
            <a:r>
              <a:rPr lang="cs-CZ" sz="2400">
                <a:latin typeface="Times New Roman"/>
                <a:ea typeface="Times New Roman"/>
              </a:rPr>
              <a:t>rušivý proud </a:t>
            </a:r>
            <a:r>
              <a:rPr lang="cs-CZ" sz="2400" smtClean="0">
                <a:latin typeface="Times New Roman"/>
                <a:ea typeface="Times New Roman"/>
              </a:rPr>
              <a:t>Ir, </a:t>
            </a:r>
            <a:r>
              <a:rPr lang="cs-CZ" sz="2400">
                <a:latin typeface="Times New Roman"/>
                <a:ea typeface="Times New Roman"/>
              </a:rPr>
              <a:t>příp. rušivý výkon </a:t>
            </a:r>
            <a:r>
              <a:rPr lang="cs-CZ" sz="2400" smtClean="0">
                <a:latin typeface="Times New Roman"/>
                <a:ea typeface="Times New Roman"/>
              </a:rPr>
              <a:t>Pr.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6165" y="2228964"/>
            <a:ext cx="57606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Přenos elektrickou či magnetickou vazbou</a:t>
            </a:r>
          </a:p>
        </p:txBody>
      </p:sp>
      <p:sp>
        <p:nvSpPr>
          <p:cNvPr id="3" name="Obdélník 2"/>
          <p:cNvSpPr/>
          <p:nvPr/>
        </p:nvSpPr>
        <p:spPr>
          <a:xfrm>
            <a:off x="539552" y="4221088"/>
            <a:ext cx="305083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Přenos vyzařováním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5013176"/>
            <a:ext cx="809594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Je to elektromagnetické vlnění a přenos mezi </a:t>
            </a:r>
            <a:r>
              <a:rPr lang="cs-CZ" sz="2400">
                <a:latin typeface="Times New Roman"/>
                <a:ea typeface="Times New Roman"/>
              </a:rPr>
              <a:t>vzdálenými objekty na vyšších rádiových </a:t>
            </a:r>
            <a:r>
              <a:rPr lang="cs-CZ" sz="2400" smtClean="0">
                <a:latin typeface="Times New Roman"/>
                <a:ea typeface="Times New Roman"/>
              </a:rPr>
              <a:t>kmitočtech.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9552" y="476672"/>
            <a:ext cx="803101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Veličiny které charakterizují </a:t>
            </a:r>
            <a:r>
              <a:rPr lang="cs-CZ" sz="2400">
                <a:latin typeface="Times New Roman"/>
                <a:ea typeface="Times New Roman"/>
              </a:rPr>
              <a:t>rušivé elektromagnetické signály </a:t>
            </a:r>
            <a:r>
              <a:rPr lang="cs-CZ" sz="2400" smtClean="0">
                <a:latin typeface="Times New Roman"/>
                <a:ea typeface="Times New Roman"/>
              </a:rPr>
              <a:t>můžeme vzájemně převádět, </a:t>
            </a:r>
            <a:r>
              <a:rPr lang="cs-CZ" sz="2400">
                <a:latin typeface="Times New Roman"/>
                <a:ea typeface="Times New Roman"/>
              </a:rPr>
              <a:t>přičemž převod je </a:t>
            </a:r>
            <a:r>
              <a:rPr lang="cs-CZ" sz="2400" smtClean="0">
                <a:latin typeface="Times New Roman"/>
                <a:ea typeface="Times New Roman"/>
              </a:rPr>
              <a:t>určen způsobem </a:t>
            </a:r>
            <a:r>
              <a:rPr lang="cs-CZ" sz="2400">
                <a:latin typeface="Times New Roman"/>
                <a:ea typeface="Times New Roman"/>
              </a:rPr>
              <a:t>a zařízením, </a:t>
            </a:r>
            <a:r>
              <a:rPr lang="cs-CZ" sz="2400" smtClean="0">
                <a:latin typeface="Times New Roman"/>
                <a:ea typeface="Times New Roman"/>
              </a:rPr>
              <a:t>které danou veličinu měří.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3112" y="2603813"/>
            <a:ext cx="795900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Základním přístrojem, kterým jsou měřeny a </a:t>
            </a:r>
            <a:r>
              <a:rPr lang="cs-CZ" sz="2400" smtClean="0">
                <a:latin typeface="Times New Roman"/>
                <a:ea typeface="Times New Roman"/>
              </a:rPr>
              <a:t>hodnoceny všechny </a:t>
            </a:r>
            <a:r>
              <a:rPr lang="cs-CZ" sz="2400">
                <a:latin typeface="Times New Roman"/>
                <a:ea typeface="Times New Roman"/>
              </a:rPr>
              <a:t>druhy elektromagnetických </a:t>
            </a:r>
            <a:r>
              <a:rPr lang="cs-CZ" sz="2400" smtClean="0">
                <a:latin typeface="Times New Roman"/>
                <a:ea typeface="Times New Roman"/>
              </a:rPr>
              <a:t>rušivých signálů</a:t>
            </a:r>
            <a:r>
              <a:rPr lang="cs-CZ" sz="2400">
                <a:latin typeface="Times New Roman"/>
                <a:ea typeface="Times New Roman"/>
              </a:rPr>
              <a:t>, je měřič rušení </a:t>
            </a:r>
            <a:r>
              <a:rPr lang="cs-CZ" sz="2400" smtClean="0">
                <a:latin typeface="Times New Roman"/>
                <a:ea typeface="Times New Roman"/>
              </a:rPr>
              <a:t>MR.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2272" y="1772816"/>
            <a:ext cx="79562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Např. intenzity rušivých polí Er či Hr se převádí měřicími anténami na napětí Ur.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57343" y="4077072"/>
            <a:ext cx="801322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Zpravidla je to selektivní </a:t>
            </a:r>
            <a:r>
              <a:rPr lang="el-GR" sz="2400">
                <a:latin typeface="Times New Roman"/>
                <a:ea typeface="Times New Roman"/>
              </a:rPr>
              <a:t>μ</a:t>
            </a:r>
            <a:r>
              <a:rPr lang="cs-CZ" sz="2400">
                <a:latin typeface="Times New Roman"/>
                <a:ea typeface="Times New Roman"/>
              </a:rPr>
              <a:t>V-metr, spektrální analyzátor či </a:t>
            </a:r>
            <a:r>
              <a:rPr lang="cs-CZ" sz="2400" smtClean="0">
                <a:latin typeface="Times New Roman"/>
                <a:ea typeface="Times New Roman"/>
              </a:rPr>
              <a:t>speciální měřicí </a:t>
            </a:r>
            <a:r>
              <a:rPr lang="cs-CZ" sz="2400">
                <a:latin typeface="Times New Roman"/>
                <a:ea typeface="Times New Roman"/>
              </a:rPr>
              <a:t>přijímač pro </a:t>
            </a:r>
            <a:r>
              <a:rPr lang="cs-CZ" sz="2400" smtClean="0">
                <a:latin typeface="Times New Roman"/>
                <a:ea typeface="Times New Roman"/>
              </a:rPr>
              <a:t>požadovaný rozsah měřicích kmitočtů.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Měřená rušivá veličina </a:t>
            </a:r>
            <a:r>
              <a:rPr lang="cs-CZ" sz="2400">
                <a:latin typeface="Times New Roman"/>
                <a:ea typeface="Times New Roman"/>
              </a:rPr>
              <a:t>(napětí Ur , proud </a:t>
            </a:r>
            <a:r>
              <a:rPr lang="cs-CZ" sz="2400" smtClean="0">
                <a:latin typeface="Times New Roman"/>
                <a:ea typeface="Times New Roman"/>
              </a:rPr>
              <a:t>Ir, výkon signálu Pr, případně </a:t>
            </a:r>
            <a:r>
              <a:rPr lang="cs-CZ" sz="2400">
                <a:latin typeface="Times New Roman"/>
                <a:ea typeface="Times New Roman"/>
              </a:rPr>
              <a:t>intenzity </a:t>
            </a:r>
            <a:r>
              <a:rPr lang="cs-CZ" sz="2400" smtClean="0">
                <a:latin typeface="Times New Roman"/>
                <a:ea typeface="Times New Roman"/>
              </a:rPr>
              <a:t>rušivých polí </a:t>
            </a:r>
            <a:r>
              <a:rPr lang="cs-CZ" sz="2400">
                <a:latin typeface="Times New Roman"/>
                <a:ea typeface="Times New Roman"/>
              </a:rPr>
              <a:t>Er a Hr ) </a:t>
            </a:r>
            <a:r>
              <a:rPr lang="cs-CZ" sz="2400" smtClean="0">
                <a:latin typeface="Times New Roman"/>
                <a:ea typeface="Times New Roman"/>
              </a:rPr>
              <a:t>je  snímána vhodným </a:t>
            </a:r>
            <a:r>
              <a:rPr lang="cs-CZ" sz="2400">
                <a:latin typeface="Times New Roman"/>
                <a:ea typeface="Times New Roman"/>
              </a:rPr>
              <a:t>snímačem – </a:t>
            </a:r>
            <a:r>
              <a:rPr lang="cs-CZ" sz="2400" smtClean="0">
                <a:latin typeface="Times New Roman"/>
                <a:ea typeface="Times New Roman"/>
              </a:rPr>
              <a:t>senzorem.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49" y="2204864"/>
            <a:ext cx="2283367" cy="1790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335" y="2204864"/>
            <a:ext cx="1954148" cy="1790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4114" y="2204865"/>
            <a:ext cx="2074310" cy="1790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40249" y="4365104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Tímto se převádí  na napětí</a:t>
            </a:r>
            <a:r>
              <a:rPr lang="cs-CZ" sz="2400" smtClean="0">
                <a:latin typeface="Times New Roman"/>
                <a:ea typeface="Times New Roman"/>
              </a:rPr>
              <a:t>, které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pak měřeno </a:t>
            </a:r>
            <a:r>
              <a:rPr lang="cs-CZ" sz="2400">
                <a:latin typeface="Times New Roman"/>
                <a:ea typeface="Times New Roman"/>
              </a:rPr>
              <a:t>měřičem rušení MR.</a:t>
            </a:r>
          </a:p>
        </p:txBody>
      </p:sp>
    </p:spTree>
    <p:extLst>
      <p:ext uri="{BB962C8B-B14F-4D97-AF65-F5344CB8AC3E}">
        <p14:creationId xmlns:p14="http://schemas.microsoft.com/office/powerpoint/2010/main" val="3762959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Obvyklými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druhy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snímačů v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technice EMC jsou: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70917" y="3426529"/>
            <a:ext cx="21595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Proudová </a:t>
            </a:r>
            <a:r>
              <a:rPr lang="cs-CZ" sz="2400">
                <a:latin typeface="Times New Roman"/>
                <a:ea typeface="Times New Roman"/>
              </a:rPr>
              <a:t>sonda</a:t>
            </a:r>
          </a:p>
        </p:txBody>
      </p:sp>
      <p:sp>
        <p:nvSpPr>
          <p:cNvPr id="5" name="Obdélník 4"/>
          <p:cNvSpPr/>
          <p:nvPr/>
        </p:nvSpPr>
        <p:spPr>
          <a:xfrm>
            <a:off x="1970917" y="2524893"/>
            <a:ext cx="220445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Napěťová </a:t>
            </a:r>
            <a:r>
              <a:rPr lang="cs-CZ" sz="2400">
                <a:latin typeface="Times New Roman"/>
                <a:ea typeface="Times New Roman"/>
              </a:rPr>
              <a:t>sonda</a:t>
            </a:r>
          </a:p>
        </p:txBody>
      </p:sp>
      <p:sp>
        <p:nvSpPr>
          <p:cNvPr id="2" name="Obdélník 1"/>
          <p:cNvSpPr/>
          <p:nvPr/>
        </p:nvSpPr>
        <p:spPr>
          <a:xfrm>
            <a:off x="1970917" y="1671191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Umělá síť </a:t>
            </a:r>
          </a:p>
        </p:txBody>
      </p:sp>
      <p:sp>
        <p:nvSpPr>
          <p:cNvPr id="8" name="Šipka doprava 7"/>
          <p:cNvSpPr/>
          <p:nvPr/>
        </p:nvSpPr>
        <p:spPr>
          <a:xfrm>
            <a:off x="640249" y="1700808"/>
            <a:ext cx="691391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40248" y="2564904"/>
            <a:ext cx="691391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40247" y="3475167"/>
            <a:ext cx="691391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40246" y="4365104"/>
            <a:ext cx="691391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88081" y="4119463"/>
            <a:ext cx="658248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A</a:t>
            </a:r>
            <a:r>
              <a:rPr lang="cs-CZ" sz="2400" smtClean="0">
                <a:latin typeface="Times New Roman"/>
                <a:ea typeface="Times New Roman"/>
              </a:rPr>
              <a:t>bsorpční </a:t>
            </a:r>
            <a:r>
              <a:rPr lang="cs-CZ" sz="2400">
                <a:latin typeface="Times New Roman"/>
                <a:ea typeface="Times New Roman"/>
              </a:rPr>
              <a:t>kleště pro </a:t>
            </a:r>
            <a:r>
              <a:rPr lang="cs-CZ" sz="2400" smtClean="0">
                <a:latin typeface="Times New Roman"/>
                <a:ea typeface="Times New Roman"/>
              </a:rPr>
              <a:t>měření vedených  </a:t>
            </a:r>
            <a:r>
              <a:rPr lang="cs-CZ" sz="2400">
                <a:latin typeface="Times New Roman"/>
                <a:ea typeface="Times New Roman"/>
              </a:rPr>
              <a:t>rušivých signálů</a:t>
            </a:r>
          </a:p>
        </p:txBody>
      </p:sp>
      <p:sp>
        <p:nvSpPr>
          <p:cNvPr id="16" name="Šipka doprava 15"/>
          <p:cNvSpPr/>
          <p:nvPr/>
        </p:nvSpPr>
        <p:spPr>
          <a:xfrm>
            <a:off x="640249" y="5229200"/>
            <a:ext cx="691391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70916" y="5174743"/>
            <a:ext cx="65996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Měřicí </a:t>
            </a:r>
            <a:r>
              <a:rPr lang="cs-CZ" sz="2400">
                <a:latin typeface="Times New Roman"/>
                <a:ea typeface="Times New Roman"/>
              </a:rPr>
              <a:t>antény pro měření </a:t>
            </a:r>
            <a:r>
              <a:rPr lang="cs-CZ" sz="2400" smtClean="0">
                <a:latin typeface="Times New Roman"/>
                <a:ea typeface="Times New Roman"/>
              </a:rPr>
              <a:t>rušivých </a:t>
            </a:r>
            <a:r>
              <a:rPr lang="cs-CZ" sz="2400">
                <a:latin typeface="Times New Roman"/>
                <a:ea typeface="Times New Roman"/>
              </a:rPr>
              <a:t>signálů</a:t>
            </a:r>
          </a:p>
        </p:txBody>
      </p:sp>
    </p:spTree>
    <p:extLst>
      <p:ext uri="{BB962C8B-B14F-4D97-AF65-F5344CB8AC3E}">
        <p14:creationId xmlns:p14="http://schemas.microsoft.com/office/powerpoint/2010/main" val="299155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2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40249" y="476672"/>
            <a:ext cx="7930320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Základním předpokladem správného měření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u všech </a:t>
            </a:r>
            <a:r>
              <a:rPr lang="pl-PL" sz="2400" smtClean="0">
                <a:solidFill>
                  <a:schemeClr val="bg1"/>
                </a:solidFill>
                <a:latin typeface="Times New Roman"/>
                <a:ea typeface="Times New Roman"/>
              </a:rPr>
              <a:t>způsobů </a:t>
            </a:r>
            <a:r>
              <a:rPr lang="pl-PL" sz="2400">
                <a:solidFill>
                  <a:schemeClr val="bg1"/>
                </a:solidFill>
                <a:latin typeface="Times New Roman"/>
                <a:ea typeface="Times New Roman"/>
              </a:rPr>
              <a:t>je to, aby měřicí </a:t>
            </a:r>
            <a:r>
              <a:rPr lang="pl-PL" sz="2400" smtClean="0">
                <a:solidFill>
                  <a:schemeClr val="bg1"/>
                </a:solidFill>
                <a:latin typeface="Times New Roman"/>
                <a:ea typeface="Times New Roman"/>
              </a:rPr>
              <a:t>zařízení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reagovalo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jen na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rušivé signály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pocházející z vyšetřovaného zařízení (zkoušeného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 objektu ZO).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0248" y="2636912"/>
            <a:ext cx="793031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Nesmí být ovlivněno dalšími </a:t>
            </a:r>
            <a:r>
              <a:rPr lang="cs-CZ" sz="2400">
                <a:latin typeface="Times New Roman"/>
                <a:ea typeface="Times New Roman"/>
              </a:rPr>
              <a:t>rušivými zdroji, ať již přírodními či </a:t>
            </a:r>
            <a:r>
              <a:rPr lang="cs-CZ" sz="2400" smtClean="0">
                <a:latin typeface="Times New Roman"/>
                <a:ea typeface="Times New Roman"/>
              </a:rPr>
              <a:t>umělými.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0247" y="3717032"/>
            <a:ext cx="7930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P</a:t>
            </a:r>
            <a:r>
              <a:rPr lang="cs-CZ" sz="2400" smtClean="0">
                <a:latin typeface="Times New Roman"/>
                <a:ea typeface="Times New Roman"/>
              </a:rPr>
              <a:t>ro </a:t>
            </a:r>
            <a:r>
              <a:rPr lang="cs-CZ" sz="2400">
                <a:latin typeface="Times New Roman"/>
                <a:ea typeface="Times New Roman"/>
              </a:rPr>
              <a:t>správné měření </a:t>
            </a:r>
            <a:r>
              <a:rPr lang="cs-CZ" sz="2400" smtClean="0">
                <a:latin typeface="Times New Roman"/>
                <a:ea typeface="Times New Roman"/>
              </a:rPr>
              <a:t>rušivých signálů </a:t>
            </a:r>
            <a:r>
              <a:rPr lang="cs-CZ" sz="2400">
                <a:latin typeface="Times New Roman"/>
                <a:ea typeface="Times New Roman"/>
              </a:rPr>
              <a:t>je </a:t>
            </a:r>
            <a:r>
              <a:rPr lang="cs-CZ" sz="2400" smtClean="0">
                <a:latin typeface="Times New Roman"/>
                <a:ea typeface="Times New Roman"/>
              </a:rPr>
              <a:t>proto nezbytně </a:t>
            </a:r>
            <a:r>
              <a:rPr lang="cs-CZ" sz="2400">
                <a:latin typeface="Times New Roman"/>
                <a:ea typeface="Times New Roman"/>
              </a:rPr>
              <a:t>nutné zajistit i </a:t>
            </a:r>
            <a:r>
              <a:rPr lang="cs-CZ" sz="2400" smtClean="0">
                <a:latin typeface="Times New Roman"/>
                <a:ea typeface="Times New Roman"/>
              </a:rPr>
              <a:t>správné uspořádání </a:t>
            </a:r>
            <a:r>
              <a:rPr lang="cs-CZ" sz="2400">
                <a:latin typeface="Times New Roman"/>
                <a:ea typeface="Times New Roman"/>
              </a:rPr>
              <a:t>a prostorové řešení </a:t>
            </a:r>
            <a:r>
              <a:rPr lang="cs-CZ" sz="2400" smtClean="0">
                <a:latin typeface="Times New Roman"/>
                <a:ea typeface="Times New Roman"/>
              </a:rPr>
              <a:t>měřicího pracoviště.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0349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2195</TotalTime>
  <Words>459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188</cp:revision>
  <dcterms:created xsi:type="dcterms:W3CDTF">2013-03-27T08:46:28Z</dcterms:created>
  <dcterms:modified xsi:type="dcterms:W3CDTF">2014-10-02T10:50:10Z</dcterms:modified>
</cp:coreProperties>
</file>