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63" r:id="rId5"/>
    <p:sldId id="264" r:id="rId6"/>
    <p:sldId id="265" r:id="rId7"/>
    <p:sldId id="266" r:id="rId8"/>
    <p:sldId id="268" r:id="rId9"/>
    <p:sldId id="267" r:id="rId10"/>
    <p:sldId id="269" r:id="rId11"/>
    <p:sldId id="270" r:id="rId12"/>
    <p:sldId id="271" r:id="rId13"/>
    <p:sldId id="277" r:id="rId14"/>
    <p:sldId id="274" r:id="rId15"/>
    <p:sldId id="272" r:id="rId16"/>
    <p:sldId id="258" r:id="rId17"/>
    <p:sldId id="260" r:id="rId18"/>
    <p:sldId id="261" r:id="rId19"/>
    <p:sldId id="26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027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153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565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222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678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3580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8187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385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9531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074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3526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022D2-DFE9-41E8-AE1C-3D3DC33A8E06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4B857-8467-4A3E-A5D1-25AC20C4EB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7106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zelenepotraviny1.webnode.cz/vyziva-vyziva-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843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496944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VY_32_INOVACE_TV_167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</a:t>
            </a:r>
            <a:r>
              <a:rPr lang="cs-CZ" sz="1800" dirty="0" smtClean="0"/>
              <a:t>Tělesná výchova a výchova ke zdraví</a:t>
            </a: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Tělesná výchova</a:t>
            </a: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březen 2014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teoretickému výkladu a názorné ukázce na téma: Zdravá výživa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hodiny. Součástí jsou zajímavé </a:t>
            </a:r>
          </a:p>
          <a:p>
            <a:pPr>
              <a:buFontTx/>
              <a:buNone/>
            </a:pP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 kvízy pro jednotlivce i pro práci ve skupině.                                                               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040784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662694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Zdravá výživa</a:t>
            </a:r>
            <a:endParaRPr lang="cs-CZ" b="1" dirty="0"/>
          </a:p>
        </p:txBody>
      </p:sp>
      <p:pic>
        <p:nvPicPr>
          <p:cNvPr id="1026" name="Picture 2" descr="C:\Users\Lenka\AppData\Local\Microsoft\Windows\Temporary Internet Files\Content.IE5\34XKPFTY\MP9004484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77072"/>
            <a:ext cx="2915816" cy="194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L4VC9WNH\MP9004485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17032"/>
            <a:ext cx="1853952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77LKQ4IZ\MP9004023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5848" y="3573016"/>
            <a:ext cx="232900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H52A1MEN\MP9004484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8074"/>
            <a:ext cx="2843808" cy="189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XJQBL7J3\MP90043878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3680" y="353225"/>
            <a:ext cx="2768568" cy="18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06I9R3LZ\MP90043879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188640"/>
            <a:ext cx="1646863" cy="27296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63050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zdravé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4834880" cy="4781128"/>
          </a:xfrm>
        </p:spPr>
        <p:txBody>
          <a:bodyPr/>
          <a:lstStyle/>
          <a:p>
            <a:r>
              <a:rPr lang="cs-CZ" sz="2000" dirty="0" smtClean="0"/>
              <a:t>Jíst pestrou stravu rozdělenou do 5 denních dávek.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Zařadit co nejvíce zeleniny a ovoce - 5x denně.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Vybírat potraviny s nižším obsahem tuku.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Každý den jíst mléčné výrobky, mléko, jogurty, tvarohy, sýry.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Pít dostatek vhodných tekutin - nejméně dva litry denně.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Picture 2" descr="http://www.vychovakezdravi.cz/download/image/pyramida_vyzi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3639228" cy="379445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5080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Ovoce a zelenina (úkol č. 1)</a:t>
            </a:r>
            <a:endParaRPr lang="cs-CZ" b="1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2026390" y="1628800"/>
            <a:ext cx="5256584" cy="3794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>
                <a:solidFill>
                  <a:schemeClr val="tx1"/>
                </a:solidFill>
              </a:rPr>
              <a:t>Nelze </a:t>
            </a:r>
            <a:r>
              <a:rPr lang="cs-CZ" sz="2400" dirty="0">
                <a:solidFill>
                  <a:schemeClr val="tx1"/>
                </a:solidFill>
              </a:rPr>
              <a:t>si představit, že by si někdo mohl plést jednotlivé plody. Možná se budete divit, ale některé vypadají tak podobně, že možná i vy budete mít s jejich správným určováním problémy. Tak schválně, víte, jaký je rozdíl mezi těmito druhy? Zkuste je správně pojmenovat. </a:t>
            </a:r>
          </a:p>
        </p:txBody>
      </p:sp>
      <p:pic>
        <p:nvPicPr>
          <p:cNvPr id="2051" name="Picture 3" descr="C:\Users\Lenka\AppData\Local\Microsoft\Windows\Temporary Internet Files\Content.IE5\77LKQ4IZ\MC90044187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690" y="5013176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OVEG5ICH\MC9004418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08661"/>
            <a:ext cx="1809750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L4VC9WNH\MC9004375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16" y="1340768"/>
            <a:ext cx="1866900" cy="159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78610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190" y="908720"/>
            <a:ext cx="7728210" cy="4718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27733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616391"/>
            <a:ext cx="7272808" cy="5918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93753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Vitamíny (úkol č. 2)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Ovoce a zelenina se jedí, protože obsahují </a:t>
            </a:r>
            <a:r>
              <a:rPr lang="cs-CZ" dirty="0" smtClean="0"/>
              <a:t>vitamíny</a:t>
            </a:r>
            <a:r>
              <a:rPr lang="cs-CZ" dirty="0"/>
              <a:t>. Kolik písmen pro označení </a:t>
            </a:r>
            <a:r>
              <a:rPr lang="cs-CZ" dirty="0" smtClean="0"/>
              <a:t>vitamínů </a:t>
            </a:r>
            <a:r>
              <a:rPr lang="cs-CZ" dirty="0" smtClean="0"/>
              <a:t>podle vás </a:t>
            </a:r>
            <a:r>
              <a:rPr lang="cs-CZ" dirty="0"/>
              <a:t>používáme? </a:t>
            </a:r>
          </a:p>
          <a:p>
            <a:r>
              <a:rPr lang="cs-CZ" dirty="0"/>
              <a:t>a) pět b) šest c) sedm</a:t>
            </a:r>
          </a:p>
          <a:p>
            <a:r>
              <a:rPr lang="cs-CZ" dirty="0"/>
              <a:t>Které to jsou: </a:t>
            </a:r>
            <a:r>
              <a:rPr lang="cs-CZ" dirty="0" smtClean="0"/>
              <a:t>..................................................</a:t>
            </a:r>
            <a:endParaRPr lang="cs-CZ" dirty="0"/>
          </a:p>
          <a:p>
            <a:r>
              <a:rPr lang="cs-CZ" dirty="0"/>
              <a:t>Zkuste nyní správně spojit jednotlivé druhy ovoce a zeleniny s </a:t>
            </a:r>
            <a:r>
              <a:rPr lang="cs-CZ" dirty="0" smtClean="0"/>
              <a:t>vitamíny</a:t>
            </a:r>
            <a:r>
              <a:rPr lang="cs-CZ" dirty="0"/>
              <a:t>, které obsahují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Lenka\AppData\Local\Microsoft\Windows\Temporary Internet Files\Content.IE5\XJQBL7J3\MC9002868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1498817" cy="127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16979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7390142" cy="5476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0001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744" y="208980"/>
            <a:ext cx="8005719" cy="61723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68344" y="20897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úkol </a:t>
            </a:r>
            <a:r>
              <a:rPr lang="cs-CZ" sz="2400" b="1" dirty="0" smtClean="0"/>
              <a:t>č. 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577416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638" y="692696"/>
            <a:ext cx="8201376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81845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8000" b="1" dirty="0" smtClean="0"/>
              <a:t>Úkol </a:t>
            </a:r>
            <a:r>
              <a:rPr lang="cs-CZ" sz="8000" b="1" dirty="0"/>
              <a:t>č. 1</a:t>
            </a:r>
          </a:p>
          <a:p>
            <a:r>
              <a:rPr lang="cs-CZ" sz="8000" dirty="0"/>
              <a:t>A. </a:t>
            </a:r>
            <a:r>
              <a:rPr lang="cs-CZ" sz="8000" dirty="0" smtClean="0"/>
              <a:t>okurka, cuketa</a:t>
            </a:r>
            <a:r>
              <a:rPr lang="cs-CZ" sz="8000" dirty="0"/>
              <a:t>, B. ledový </a:t>
            </a:r>
            <a:r>
              <a:rPr lang="cs-CZ" sz="8000" dirty="0" smtClean="0"/>
              <a:t>salát, čínské zelí, bílé </a:t>
            </a:r>
            <a:r>
              <a:rPr lang="cs-CZ" sz="8000" dirty="0"/>
              <a:t>zelí, </a:t>
            </a:r>
          </a:p>
          <a:p>
            <a:r>
              <a:rPr lang="cs-CZ" sz="8000" dirty="0"/>
              <a:t>C. </a:t>
            </a:r>
            <a:r>
              <a:rPr lang="cs-CZ" sz="8000" dirty="0" smtClean="0"/>
              <a:t>celer, petržel, křen</a:t>
            </a:r>
            <a:r>
              <a:rPr lang="cs-CZ" sz="8000" dirty="0"/>
              <a:t>, D. </a:t>
            </a:r>
            <a:r>
              <a:rPr lang="cs-CZ" sz="8000" dirty="0" smtClean="0"/>
              <a:t>brokolice, květák</a:t>
            </a:r>
            <a:endParaRPr lang="cs-CZ" sz="8000" dirty="0"/>
          </a:p>
          <a:p>
            <a:pPr marL="0" indent="0">
              <a:buNone/>
            </a:pPr>
            <a:r>
              <a:rPr lang="cs-CZ" sz="8000" b="1" dirty="0" smtClean="0"/>
              <a:t>Úkol </a:t>
            </a:r>
            <a:r>
              <a:rPr lang="cs-CZ" sz="8000" b="1" dirty="0"/>
              <a:t>č. 2</a:t>
            </a:r>
          </a:p>
          <a:p>
            <a:r>
              <a:rPr lang="cs-CZ" sz="8000" dirty="0"/>
              <a:t>Šest A, B, C, D, E, K </a:t>
            </a:r>
          </a:p>
          <a:p>
            <a:r>
              <a:rPr lang="cs-CZ" sz="8000" dirty="0"/>
              <a:t>Mrkev A</a:t>
            </a:r>
          </a:p>
          <a:p>
            <a:r>
              <a:rPr lang="cs-CZ" sz="8000" dirty="0" smtClean="0"/>
              <a:t>Avokádo </a:t>
            </a:r>
            <a:r>
              <a:rPr lang="cs-CZ" sz="8000" dirty="0"/>
              <a:t>E</a:t>
            </a:r>
          </a:p>
          <a:p>
            <a:r>
              <a:rPr lang="cs-CZ" sz="8000" dirty="0"/>
              <a:t>Kiwi C</a:t>
            </a:r>
          </a:p>
          <a:p>
            <a:r>
              <a:rPr lang="cs-CZ" sz="8000" dirty="0"/>
              <a:t>Meruňka A, C</a:t>
            </a:r>
          </a:p>
          <a:p>
            <a:r>
              <a:rPr lang="cs-CZ" sz="8000" dirty="0"/>
              <a:t>Pažitka C, B11</a:t>
            </a:r>
          </a:p>
          <a:p>
            <a:r>
              <a:rPr lang="cs-CZ" sz="8000" dirty="0"/>
              <a:t>Čínské zelí B11, C, K</a:t>
            </a:r>
          </a:p>
          <a:p>
            <a:r>
              <a:rPr lang="cs-CZ" sz="8000" dirty="0"/>
              <a:t>Brokolice A, B11, C, K</a:t>
            </a:r>
          </a:p>
          <a:p>
            <a:pPr marL="0" indent="0">
              <a:buNone/>
            </a:pPr>
            <a:r>
              <a:rPr lang="cs-CZ" sz="8000" b="1" dirty="0"/>
              <a:t>Ú</a:t>
            </a:r>
            <a:r>
              <a:rPr lang="cs-CZ" sz="8000" b="1" dirty="0" smtClean="0"/>
              <a:t>kol </a:t>
            </a:r>
            <a:r>
              <a:rPr lang="cs-CZ" sz="8000" b="1" dirty="0"/>
              <a:t>č. 3</a:t>
            </a:r>
          </a:p>
          <a:p>
            <a:r>
              <a:rPr lang="cs-CZ" sz="8000" dirty="0"/>
              <a:t>1. Pomeranč, 2. Višně, 3. Citron, 4. Brokolice, 5. Mrkev, 6. Banán, 7. Švestky, </a:t>
            </a:r>
            <a:r>
              <a:rPr lang="cs-CZ" sz="8000" dirty="0" smtClean="0"/>
              <a:t>8</a:t>
            </a:r>
            <a:r>
              <a:rPr lang="cs-CZ" sz="8000" dirty="0"/>
              <a:t>. Datle, 9. Meloun, 10. Ananas, 11. Maliny, 12. Třešně </a:t>
            </a:r>
          </a:p>
          <a:p>
            <a:r>
              <a:rPr lang="cs-CZ" sz="8000" dirty="0" smtClean="0"/>
              <a:t>Tajenka</a:t>
            </a:r>
            <a:r>
              <a:rPr lang="cs-CZ" sz="8000" dirty="0"/>
              <a:t>: Pětkrát denně</a:t>
            </a:r>
          </a:p>
          <a:p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1989082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Mléko a mléčné výrobky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mají vysokou výživovou hodnotu</a:t>
            </a:r>
          </a:p>
          <a:p>
            <a:pPr algn="just"/>
            <a:r>
              <a:rPr lang="cs-CZ" dirty="0" smtClean="0"/>
              <a:t>obsahují všechny tři základní živiny: bílkoviny, tuky a sacharidy, dále vitaminy (s výjimkou vitaminu C) a některé minerální látky</a:t>
            </a:r>
          </a:p>
          <a:p>
            <a:pPr algn="just"/>
            <a:r>
              <a:rPr lang="cs-CZ" dirty="0" smtClean="0"/>
              <a:t>jsou důležitým zdrojem dobře vstřebatelného vápníku, který je nutný pro správný vývoj kostí a zubů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6" y="836712"/>
            <a:ext cx="8718615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61975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115" y="332656"/>
            <a:ext cx="8350341" cy="608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839649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Výživa – test pro Vás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b="1" dirty="0" smtClean="0"/>
          </a:p>
          <a:p>
            <a:r>
              <a:rPr lang="cs-CZ" sz="3800" i="1" dirty="0" smtClean="0"/>
              <a:t>Za každou odpověď „ANO“ si započítejte </a:t>
            </a:r>
            <a:r>
              <a:rPr lang="cs-CZ" sz="3800" i="1" dirty="0" smtClean="0"/>
              <a:t>1 </a:t>
            </a:r>
            <a:r>
              <a:rPr lang="cs-CZ" sz="3800" i="1" dirty="0" smtClean="0"/>
              <a:t>bod. Maximální skóre je 20.</a:t>
            </a:r>
          </a:p>
          <a:p>
            <a:pPr marL="0" indent="0">
              <a:buNone/>
            </a:pPr>
            <a:endParaRPr lang="cs-CZ" sz="3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Přidáváte cukr do nápojů skoro každý den?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Konzumujete stravu s přidaným cukrem skoro každý den?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Přisolujete jídlo, které konzumujete?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Pijete většinou víc než jednu kávu denně?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Pijete denně více než tři šálky čaje?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Kouříte denně víc než 5 cigaret?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Kouříte příležitostně marihuanu?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Pijete denně více než  28 g alkoholu (jedna sklenka vína, půl litr piva nebo jedna sklenka tvrdého alkoholu)?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Jíte smažená jídla více než 2 x týdně?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800" dirty="0" smtClean="0"/>
              <a:t>Jíte „fast food“ více než 2 x týdně?</a:t>
            </a:r>
          </a:p>
        </p:txBody>
      </p:sp>
    </p:spTree>
    <p:extLst>
      <p:ext uri="{BB962C8B-B14F-4D97-AF65-F5344CB8AC3E}">
        <p14:creationId xmlns:p14="http://schemas.microsoft.com/office/powerpoint/2010/main" xmlns="" val="1651792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Výživa – test pro Vás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 startAt="11"/>
            </a:pPr>
            <a:r>
              <a:rPr lang="cs-CZ" dirty="0" smtClean="0"/>
              <a:t>Jíte červené maso více než dvakrát týdně?</a:t>
            </a:r>
          </a:p>
          <a:p>
            <a:pPr marL="514350" indent="-514350">
              <a:buAutoNum type="arabicPeriod" startAt="11"/>
            </a:pPr>
            <a:r>
              <a:rPr lang="cs-CZ" dirty="0" smtClean="0"/>
              <a:t>Jíte často jídla obsahující aditiva a konzervační činidla?</a:t>
            </a:r>
          </a:p>
          <a:p>
            <a:pPr marL="514350" indent="-514350">
              <a:buAutoNum type="arabicPeriod" startAt="11"/>
            </a:pPr>
            <a:r>
              <a:rPr lang="cs-CZ" dirty="0" smtClean="0"/>
              <a:t>Jíte čokoládu nebo jiné sladkosti více než 2 x týdně?</a:t>
            </a:r>
          </a:p>
          <a:p>
            <a:pPr marL="514350" indent="-514350">
              <a:buAutoNum type="arabicPeriod" startAt="11"/>
            </a:pPr>
            <a:r>
              <a:rPr lang="cs-CZ" dirty="0" smtClean="0"/>
              <a:t>Obsahuje Váš denní jídelníček méně než třetinu čerstvého ovoce a zeleniny?</a:t>
            </a:r>
          </a:p>
          <a:p>
            <a:pPr marL="514350" indent="-514350">
              <a:buAutoNum type="arabicPeriod" startAt="11"/>
            </a:pPr>
            <a:r>
              <a:rPr lang="cs-CZ" dirty="0" smtClean="0"/>
              <a:t>Pijete denně méně než 300 ml čisté vody?</a:t>
            </a:r>
          </a:p>
          <a:p>
            <a:pPr marL="514350" indent="-514350">
              <a:buAutoNum type="arabicPeriod" startAt="11"/>
            </a:pPr>
            <a:r>
              <a:rPr lang="cs-CZ" dirty="0" smtClean="0"/>
              <a:t>Dáváte přednost  obvykle bílé rýži, mouce a chlebu před celozrnnými potravinami?</a:t>
            </a:r>
          </a:p>
          <a:p>
            <a:pPr marL="514350" indent="-514350">
              <a:buAutoNum type="arabicPeriod" startAt="11"/>
            </a:pPr>
            <a:r>
              <a:rPr lang="cs-CZ" dirty="0" smtClean="0"/>
              <a:t>Pijete více než 1,7 litru mléka týdně?</a:t>
            </a:r>
          </a:p>
          <a:p>
            <a:pPr marL="514350" indent="-514350">
              <a:buAutoNum type="arabicPeriod" startAt="11"/>
            </a:pPr>
            <a:r>
              <a:rPr lang="cs-CZ" dirty="0" smtClean="0"/>
              <a:t>Jíte v průměru více než 3 krajíce chleba denně?</a:t>
            </a:r>
          </a:p>
          <a:p>
            <a:pPr marL="514350" indent="-514350">
              <a:buAutoNum type="arabicPeriod" startAt="11"/>
            </a:pPr>
            <a:r>
              <a:rPr lang="cs-CZ" dirty="0" smtClean="0"/>
              <a:t>Existuje nějaká potravina či nápoj, na nichž cítíte závislost?</a:t>
            </a:r>
          </a:p>
          <a:p>
            <a:pPr marL="514350" indent="-514350">
              <a:buAutoNum type="arabicPeriod" startAt="11"/>
            </a:pPr>
            <a:r>
              <a:rPr lang="cs-CZ" dirty="0" smtClean="0"/>
              <a:t>Jíte tučné ryby méně než dvakrát týdně?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17245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Vyhodnocení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55000" lnSpcReduction="20000"/>
          </a:bodyPr>
          <a:lstStyle/>
          <a:p>
            <a:r>
              <a:rPr lang="cs-CZ" sz="3800" b="1" dirty="0" smtClean="0"/>
              <a:t>1 - 4: </a:t>
            </a:r>
            <a:r>
              <a:rPr lang="cs-CZ" sz="3800" dirty="0" smtClean="0"/>
              <a:t>Dbáte o své zdraví velmi dobře a není pravděpodobně, že ho drobné hříchy ovlivní. Užívejte správné doplňky výživy a budete se těšit dlouhému a zdravému životu.</a:t>
            </a:r>
          </a:p>
          <a:p>
            <a:r>
              <a:rPr lang="cs-CZ" sz="3800" b="1" dirty="0" smtClean="0"/>
              <a:t>5 – 9: </a:t>
            </a:r>
            <a:r>
              <a:rPr lang="cs-CZ" sz="3800" dirty="0" smtClean="0"/>
              <a:t>Jdete správným směrem, ale zkuste být na sebe trochu přísnější! Například se na jeden měsíc vzdejte jídel nebo nápojů, o kterých víte, že pro Vás nejsou vhodné. Uvidíte, jak se cítíte.</a:t>
            </a:r>
            <a:br>
              <a:rPr lang="cs-CZ" sz="3800" dirty="0" smtClean="0"/>
            </a:br>
            <a:r>
              <a:rPr lang="cs-CZ" sz="3800" dirty="0" smtClean="0"/>
              <a:t>Zkuste docílit skóre pod 5.</a:t>
            </a:r>
            <a:br>
              <a:rPr lang="cs-CZ" sz="3800" dirty="0" smtClean="0"/>
            </a:br>
            <a:r>
              <a:rPr lang="cs-CZ" sz="3800" dirty="0" smtClean="0"/>
              <a:t> </a:t>
            </a:r>
          </a:p>
          <a:p>
            <a:r>
              <a:rPr lang="cs-CZ" sz="3800" b="1" dirty="0" smtClean="0"/>
              <a:t>10 – 14: </a:t>
            </a:r>
            <a:r>
              <a:rPr lang="cs-CZ" sz="3800" dirty="0" smtClean="0"/>
              <a:t>Váš jídelníček není dobrý a k dosažení optimálního zdraví potřebujete udělat změny. Zkuste docílit skóre pod 5 během 6 měsíců.</a:t>
            </a:r>
            <a:br>
              <a:rPr lang="cs-CZ" sz="3800" dirty="0" smtClean="0"/>
            </a:br>
            <a:r>
              <a:rPr lang="cs-CZ" sz="3800" dirty="0" smtClean="0"/>
              <a:t> </a:t>
            </a:r>
          </a:p>
          <a:p>
            <a:r>
              <a:rPr lang="cs-CZ" sz="3800" b="1" dirty="0" smtClean="0"/>
              <a:t>15 – 20: </a:t>
            </a:r>
            <a:r>
              <a:rPr lang="cs-CZ" sz="3800" dirty="0" smtClean="0"/>
              <a:t>V žádném případě byste neměli pokračovat tak, jako dosud. Konzumujete moc tuku,  rafinovaných potravin i stimulantů, postupně byste měli změnit svůj životní styl!</a:t>
            </a:r>
            <a:br>
              <a:rPr lang="cs-CZ" sz="3800" dirty="0" smtClean="0"/>
            </a:br>
            <a:r>
              <a:rPr lang="cs-CZ" sz="3800" dirty="0" smtClean="0"/>
              <a:t> </a:t>
            </a:r>
          </a:p>
          <a:p>
            <a:r>
              <a:rPr lang="cs-CZ" sz="3800" dirty="0" smtClean="0"/>
              <a:t>Pro začátek si vyberte dvě odpovědi ANO a během měsíce udělejte takové změny, aby Vaše odpověď zněla NE. (např. přestaňte jíst cukr a pít kávu), pak pokračujte stejným způsobem, až Vaše skóre bude pod 5.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3167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NEUVEDEN. </a:t>
            </a:r>
            <a:r>
              <a:rPr lang="cs-CZ" i="1" dirty="0" smtClean="0"/>
              <a:t>Výživa - test pro vás</a:t>
            </a:r>
            <a:r>
              <a:rPr lang="cs-CZ" dirty="0" smtClean="0"/>
              <a:t> [online]. [cit. 2.4.2014]. Dostupný na WWW: </a:t>
            </a:r>
            <a:r>
              <a:rPr lang="cs-CZ" dirty="0" smtClean="0">
                <a:hlinkClick r:id="rId2"/>
              </a:rPr>
              <a:t>http://zelenepotraviny1.webnode.cz/</a:t>
            </a:r>
            <a:r>
              <a:rPr lang="cs-CZ" dirty="0" err="1" smtClean="0">
                <a:hlinkClick r:id="rId2"/>
              </a:rPr>
              <a:t>vyziva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vyziva</a:t>
            </a:r>
            <a:r>
              <a:rPr lang="cs-CZ" dirty="0" smtClean="0">
                <a:hlinkClick r:id="rId2"/>
              </a:rPr>
              <a:t>-/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VENKOVSKÝ PROSTOR O.P.S. </a:t>
            </a:r>
            <a:r>
              <a:rPr lang="cs-CZ" i="1" dirty="0" smtClean="0"/>
              <a:t>Výchova ke zdravé výživě dětí a mládeže v Euroregionu Nisa: pro II. stupeň ZŠ</a:t>
            </a:r>
            <a:r>
              <a:rPr lang="cs-CZ" dirty="0" smtClean="0"/>
              <a:t>. 2007.</a:t>
            </a:r>
          </a:p>
          <a:p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smtClean="0"/>
              <a:t>Mléko a mléčné výrobky</a:t>
            </a:r>
            <a:r>
              <a:rPr lang="cs-CZ" dirty="0" smtClean="0"/>
              <a:t> [online]. [cit. 7.4.2014]. Dostupný na WWW: http://www.</a:t>
            </a:r>
            <a:r>
              <a:rPr lang="cs-CZ" dirty="0" err="1" smtClean="0"/>
              <a:t>viscojis.cz</a:t>
            </a:r>
            <a:r>
              <a:rPr lang="cs-CZ" dirty="0" smtClean="0"/>
              <a:t>/</a:t>
            </a:r>
            <a:r>
              <a:rPr lang="cs-CZ" dirty="0" err="1" smtClean="0"/>
              <a:t>teens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?</a:t>
            </a:r>
            <a:r>
              <a:rPr lang="cs-CZ" dirty="0" err="1" smtClean="0"/>
              <a:t>option</a:t>
            </a:r>
            <a:r>
              <a:rPr lang="cs-CZ" dirty="0" smtClean="0"/>
              <a:t>=</a:t>
            </a:r>
            <a:r>
              <a:rPr lang="cs-CZ" dirty="0" err="1" smtClean="0"/>
              <a:t>com</a:t>
            </a:r>
            <a:r>
              <a:rPr lang="cs-CZ" dirty="0" smtClean="0"/>
              <a:t>_</a:t>
            </a:r>
            <a:r>
              <a:rPr lang="cs-CZ" dirty="0" err="1" smtClean="0"/>
              <a:t>content</a:t>
            </a:r>
            <a:r>
              <a:rPr lang="cs-CZ" dirty="0" smtClean="0"/>
              <a:t>&amp;</a:t>
            </a:r>
            <a:r>
              <a:rPr lang="cs-CZ" dirty="0" err="1" smtClean="0"/>
              <a:t>view</a:t>
            </a:r>
            <a:r>
              <a:rPr lang="cs-CZ" dirty="0" smtClean="0"/>
              <a:t>=</a:t>
            </a:r>
            <a:r>
              <a:rPr lang="cs-CZ" dirty="0" err="1" smtClean="0"/>
              <a:t>category</a:t>
            </a:r>
            <a:r>
              <a:rPr lang="cs-CZ" dirty="0" smtClean="0"/>
              <a:t>&amp;layout=blog&amp;id=96&amp;</a:t>
            </a:r>
            <a:r>
              <a:rPr lang="cs-CZ" dirty="0" err="1" smtClean="0"/>
              <a:t>Itemid</a:t>
            </a:r>
            <a:r>
              <a:rPr lang="cs-CZ" dirty="0" smtClean="0"/>
              <a:t>=146 </a:t>
            </a:r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31699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1383</TotalTime>
  <Words>701</Words>
  <Application>Microsoft Office PowerPoint</Application>
  <PresentationFormat>Předvádění na obrazovce (4:3)</PresentationFormat>
  <Paragraphs>91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Snímek 2</vt:lpstr>
      <vt:lpstr>Zdravá výživa</vt:lpstr>
      <vt:lpstr>Co je zdravé </vt:lpstr>
      <vt:lpstr>Ovoce a zelenina (úkol č. 1)</vt:lpstr>
      <vt:lpstr>Snímek 6</vt:lpstr>
      <vt:lpstr>Snímek 7</vt:lpstr>
      <vt:lpstr>Vitamíny (úkol č. 2)</vt:lpstr>
      <vt:lpstr>Snímek 9</vt:lpstr>
      <vt:lpstr>Snímek 10</vt:lpstr>
      <vt:lpstr>Snímek 11</vt:lpstr>
      <vt:lpstr>Řešení</vt:lpstr>
      <vt:lpstr>Mléko a mléčné výrobky</vt:lpstr>
      <vt:lpstr>Snímek 14</vt:lpstr>
      <vt:lpstr>Snímek 15</vt:lpstr>
      <vt:lpstr>Výživa – test pro Vás</vt:lpstr>
      <vt:lpstr>Výživa – test pro Vás</vt:lpstr>
      <vt:lpstr>Vyhodnocení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Výživa</dc:title>
  <dc:creator>Lenka</dc:creator>
  <cp:lastModifiedBy>Dum</cp:lastModifiedBy>
  <cp:revision>18</cp:revision>
  <dcterms:created xsi:type="dcterms:W3CDTF">2013-12-28T14:17:47Z</dcterms:created>
  <dcterms:modified xsi:type="dcterms:W3CDTF">2014-10-14T18:06:32Z</dcterms:modified>
</cp:coreProperties>
</file>