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ms-office.legacyDiagramTex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legacyDocTextInfo.bin" ContentType="application/vnd.ms-office.legacyDocTextInfo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</p:sldMasterIdLst>
  <p:sldIdLst>
    <p:sldId id="271" r:id="rId2"/>
    <p:sldId id="272" r:id="rId3"/>
    <p:sldId id="260" r:id="rId4"/>
    <p:sldId id="266" r:id="rId5"/>
    <p:sldId id="262" r:id="rId6"/>
    <p:sldId id="263" r:id="rId7"/>
    <p:sldId id="268" r:id="rId8"/>
    <p:sldId id="269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615" autoAdjust="0"/>
    <p:restoredTop sz="86391" autoAdjust="0"/>
  </p:normalViewPr>
  <p:slideViewPr>
    <p:cSldViewPr>
      <p:cViewPr varScale="1">
        <p:scale>
          <a:sx n="105" d="100"/>
          <a:sy n="105" d="100"/>
        </p:scale>
        <p:origin x="-5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1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06/relationships/legacyDocTextInfo" Target="legacyDocTextInfo.bin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3" Type="http://schemas.microsoft.com/office/2006/relationships/legacyDiagramText" Target="legacyDiagramText3.bin"/><Relationship Id="rId2" Type="http://schemas.microsoft.com/office/2006/relationships/legacyDiagramText" Target="legacyDiagramText2.bin"/><Relationship Id="rId1" Type="http://schemas.microsoft.com/office/2006/relationships/legacyDiagramText" Target="legacyDiagramText1.bin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/>
              <a:ahLst/>
              <a:cxnLst>
                <a:cxn ang="0">
                  <a:pos x="335" y="0"/>
                </a:cxn>
                <a:cxn ang="0">
                  <a:pos x="333" y="1290"/>
                </a:cxn>
                <a:cxn ang="0">
                  <a:pos x="0" y="1290"/>
                </a:cxn>
                <a:cxn ang="0">
                  <a:pos x="6" y="3210"/>
                </a:cxn>
                <a:cxn ang="0">
                  <a:pos x="5550" y="3216"/>
                </a:cxn>
                <a:cxn ang="0">
                  <a:pos x="5550" y="0"/>
                </a:cxn>
                <a:cxn ang="0">
                  <a:pos x="335" y="0"/>
                </a:cxn>
                <a:cxn ang="0">
                  <a:pos x="335" y="0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9705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9706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quarter" idx="10"/>
          </p:nvPr>
        </p:nvSpPr>
        <p:spPr>
          <a:xfrm>
            <a:off x="9906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468688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61C64B-FAF4-4689-B7DF-0E924BDBE2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B1FF92-68D6-481A-8EFE-6DE5735359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E05700-E85D-417F-AAE9-A4C848B465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D7C37B-708A-447E-9A37-1898D91FD8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6C0D49-1633-4C5C-B4E7-3350E5F725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13B7A7-0FF0-4BDA-88FA-8030C039F8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D307CE-D896-410F-BC4E-71BFF019E0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C56274-703C-4DF9-9908-E0EA325FB7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3A610F-3255-4AC7-8C39-663BAA6CA7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AA5889-D908-47BA-9A1B-4C2D728B5C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54C963-D257-46C9-909A-BF14995F08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14319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B5A2FE-BB2E-43E1-B14B-4528F3F235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28675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676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/>
              <a:ahLst/>
              <a:cxnLst>
                <a:cxn ang="0">
                  <a:pos x="330" y="1764"/>
                </a:cxn>
                <a:cxn ang="0">
                  <a:pos x="0" y="1764"/>
                </a:cxn>
                <a:cxn ang="0">
                  <a:pos x="0" y="3168"/>
                </a:cxn>
                <a:cxn ang="0">
                  <a:pos x="5550" y="3168"/>
                </a:cxn>
                <a:cxn ang="0">
                  <a:pos x="5550" y="0"/>
                </a:cxn>
                <a:cxn ang="0">
                  <a:pos x="330" y="0"/>
                </a:cxn>
                <a:cxn ang="0">
                  <a:pos x="330" y="1764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677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678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679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680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/>
              <a:ahLst/>
              <a:cxnLst>
                <a:cxn ang="0">
                  <a:pos x="0" y="1416"/>
                </a:cxn>
                <a:cxn ang="0">
                  <a:pos x="29" y="1416"/>
                </a:cxn>
                <a:cxn ang="0">
                  <a:pos x="28" y="24"/>
                </a:cxn>
                <a:cxn ang="0">
                  <a:pos x="0" y="0"/>
                </a:cxn>
                <a:cxn ang="0">
                  <a:pos x="0" y="1416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681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682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8683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684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685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D026F3F8-7ADA-4D69-A2FC-4244CBD840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8686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8687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86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  <p:sldLayoutId id="2147483785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6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6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6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86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6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6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86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86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86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86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6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86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86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86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6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87" grpId="0" build="p">
        <p:tmplLst>
          <p:tmpl lvl="1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868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28687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2868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2868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2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868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28687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2868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2868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2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868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28687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2868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2868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2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868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28687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2868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2868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2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868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28687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2868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2868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novice/co-je-klipart-HA010270417.asp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s-CZ" sz="2800" dirty="0" smtClean="0"/>
              <a:t>     STŘEDNÍ </a:t>
            </a:r>
            <a:r>
              <a:rPr lang="cs-CZ" sz="2800" dirty="0"/>
              <a:t>ODBORNÁ ŠKOLA</a:t>
            </a:r>
            <a:br>
              <a:rPr lang="cs-CZ" sz="2800" dirty="0"/>
            </a:br>
            <a:r>
              <a:rPr lang="cs-CZ" sz="2800" dirty="0" smtClean="0"/>
              <a:t>     A </a:t>
            </a:r>
            <a:r>
              <a:rPr lang="cs-CZ" sz="2800" dirty="0"/>
              <a:t>STŘEDNÍ ODBORNÉ UČILIŠTĚ</a:t>
            </a:r>
            <a:br>
              <a:rPr lang="cs-CZ" sz="2800" dirty="0"/>
            </a:br>
            <a:r>
              <a:rPr lang="cs-CZ" sz="2800" dirty="0" smtClean="0"/>
              <a:t>     MĚSTEC </a:t>
            </a:r>
            <a:r>
              <a:rPr lang="cs-CZ" sz="2800" dirty="0"/>
              <a:t>KRÁLOVÉ</a:t>
            </a:r>
            <a:br>
              <a:rPr lang="cs-CZ" sz="2800" dirty="0"/>
            </a:br>
            <a:r>
              <a:rPr lang="cs-CZ" sz="2800" dirty="0" smtClean="0"/>
              <a:t>     T.G</a:t>
            </a:r>
            <a:r>
              <a:rPr lang="cs-CZ" sz="2800" dirty="0"/>
              <a:t>. MASARYKA 4</a:t>
            </a:r>
            <a:br>
              <a:rPr lang="cs-CZ" sz="2800" dirty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dirty="0" smtClean="0"/>
              <a:t>                  </a:t>
            </a:r>
          </a:p>
          <a:p>
            <a:pPr>
              <a:defRPr/>
            </a:pPr>
            <a:r>
              <a:rPr lang="cs-CZ" dirty="0" smtClean="0"/>
              <a:t>                  Úvod do práva</a:t>
            </a:r>
            <a:endParaRPr lang="cs-CZ" dirty="0"/>
          </a:p>
        </p:txBody>
      </p:sp>
      <p:sp>
        <p:nvSpPr>
          <p:cNvPr id="410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4101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0"/>
            <a:ext cx="6786562" cy="16557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4102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413" y="5157788"/>
            <a:ext cx="4195762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DIGITÁLNÍ UČEBNÍ MATERIÁL</a:t>
            </a:r>
            <a:br>
              <a:rPr lang="cs-CZ" sz="2400" smtClean="0"/>
            </a:b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/>
            </a:r>
            <a:br>
              <a:rPr lang="cs-CZ" sz="2400" smtClean="0"/>
            </a:br>
            <a:endParaRPr lang="cs-CZ" sz="2400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 eaLnBrk="1" hangingPunct="1">
              <a:defRPr/>
            </a:pPr>
            <a:r>
              <a:rPr lang="cs-CZ" sz="1800" dirty="0" smtClean="0"/>
              <a:t>Číslo projektu          </a:t>
            </a:r>
            <a:r>
              <a:rPr lang="cs-CZ" sz="2400" b="1" dirty="0" smtClean="0"/>
              <a:t>CZ.1.07/1.5.00/34.0921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800" dirty="0" smtClean="0"/>
              <a:t>Název školy</a:t>
            </a:r>
            <a:r>
              <a:rPr lang="cs-CZ" sz="2400" dirty="0" smtClean="0"/>
              <a:t>         </a:t>
            </a:r>
            <a:r>
              <a:rPr lang="cs-CZ" sz="1800" dirty="0" smtClean="0"/>
              <a:t>Střední odborná škola a Střední odborné učiliště</a:t>
            </a:r>
            <a:br>
              <a:rPr lang="cs-CZ" sz="1800" dirty="0" smtClean="0"/>
            </a:br>
            <a:r>
              <a:rPr lang="cs-CZ" sz="1800" dirty="0" smtClean="0"/>
              <a:t>                                Městec Králové, T.G. Masaryka 4 </a:t>
            </a:r>
          </a:p>
          <a:p>
            <a:pPr eaLnBrk="1" hangingPunct="1">
              <a:defRPr/>
            </a:pPr>
            <a:r>
              <a:rPr lang="cs-CZ" sz="1800" dirty="0" smtClean="0"/>
              <a:t>Kód dumu               VY_32_INOVACE_PR_66</a:t>
            </a:r>
          </a:p>
          <a:p>
            <a:pPr eaLnBrk="1" hangingPunct="1">
              <a:defRPr/>
            </a:pPr>
            <a:r>
              <a:rPr lang="cs-CZ" sz="1800" dirty="0" smtClean="0"/>
              <a:t>Autor                        </a:t>
            </a:r>
            <a:r>
              <a:rPr lang="cs-CZ" sz="1800" b="1" dirty="0" smtClean="0"/>
              <a:t>Bc. Ludmila Kubálková</a:t>
            </a:r>
          </a:p>
          <a:p>
            <a:pPr eaLnBrk="1" hangingPunct="1">
              <a:buFontTx/>
              <a:buNone/>
              <a:defRPr/>
            </a:pPr>
            <a:r>
              <a:rPr lang="cs-CZ" sz="1800" dirty="0" smtClean="0"/>
              <a:t>      Vzdělávací oblast</a:t>
            </a:r>
          </a:p>
          <a:p>
            <a:pPr eaLnBrk="1" hangingPunct="1">
              <a:buFontTx/>
              <a:buNone/>
              <a:defRPr/>
            </a:pPr>
            <a:r>
              <a:rPr lang="cs-CZ" sz="1800" dirty="0" smtClean="0"/>
              <a:t>      dle RVP:                  </a:t>
            </a:r>
            <a:r>
              <a:rPr lang="cs-CZ" sz="1800" b="1" dirty="0" smtClean="0"/>
              <a:t>Ekonomika a právo</a:t>
            </a:r>
          </a:p>
          <a:p>
            <a:pPr eaLnBrk="1" hangingPunct="1">
              <a:buFontTx/>
              <a:buNone/>
              <a:defRPr/>
            </a:pPr>
            <a:r>
              <a:rPr lang="cs-CZ" sz="1800" b="1" dirty="0" smtClean="0"/>
              <a:t>      Téma:                      6. Právní řád</a:t>
            </a:r>
            <a:endParaRPr lang="cs-CZ" sz="1800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800" dirty="0" smtClean="0"/>
              <a:t>      Ročník                     1. ročník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800" dirty="0" smtClean="0"/>
              <a:t>      Datum tvorby           září 2012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800" dirty="0" smtClean="0"/>
              <a:t>      Anotace                   Materiál slouží k výkladu a procvičování jmenované </a:t>
            </a:r>
          </a:p>
          <a:p>
            <a:pPr eaLnBrk="1" hangingPunct="1">
              <a:defRPr/>
            </a:pPr>
            <a:r>
              <a:rPr lang="cs-CZ" sz="1800" dirty="0" smtClean="0"/>
              <a:t>                                 látky      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800" dirty="0" smtClean="0"/>
              <a:t>      Metodický pokyn     Určeno k výkladu v hodině a samostudiu </a:t>
            </a:r>
          </a:p>
        </p:txBody>
      </p:sp>
      <p:pic>
        <p:nvPicPr>
          <p:cNvPr id="512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5589588"/>
            <a:ext cx="4672012" cy="11430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          6</a:t>
            </a:r>
            <a:r>
              <a:rPr lang="cs-CZ" dirty="0" smtClean="0"/>
              <a:t>. Právní řád</a:t>
            </a:r>
          </a:p>
        </p:txBody>
      </p:sp>
      <p:sp>
        <p:nvSpPr>
          <p:cNvPr id="614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                 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4800" dirty="0" smtClean="0"/>
          </a:p>
          <a:p>
            <a:pPr eaLnBrk="1" hangingPunct="1">
              <a:lnSpc>
                <a:spcPct val="90000"/>
              </a:lnSpc>
              <a:defRPr/>
            </a:pPr>
            <a:endParaRPr lang="cs-CZ" sz="48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Klíčová slova: právní řád, předpisy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                       zákonné a podzákonné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Právní řád</a:t>
            </a:r>
          </a:p>
        </p:txBody>
      </p:sp>
      <p:sp>
        <p:nvSpPr>
          <p:cNvPr id="1229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dirty="0" smtClean="0"/>
              <a:t>Právní řád – je uspořádán stupňovitě podle důležitosti jednotlivých předpisů a podle toho, který orgán jej vydal, jak se nazývá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457200" y="1052513"/>
            <a:ext cx="8229600" cy="5073650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dirty="0" smtClean="0"/>
              <a:t>Vystihuje ho představa pyramidy, na jejímž vrcholu jsou ústava a ústavní zákony, pod nimi jsou zákony a zákonná opatření  - o této části mluvíme jako o </a:t>
            </a:r>
            <a:r>
              <a:rPr lang="cs-CZ" sz="4000" b="1" dirty="0" smtClean="0"/>
              <a:t>předpisech </a:t>
            </a:r>
            <a:r>
              <a:rPr lang="cs-CZ" sz="4000" b="1" dirty="0" smtClean="0"/>
              <a:t>zákonných /</a:t>
            </a:r>
            <a:r>
              <a:rPr lang="cs-CZ" sz="4000" b="1" dirty="0" smtClean="0"/>
              <a:t>základních</a:t>
            </a:r>
            <a:r>
              <a:rPr lang="cs-CZ" sz="4000" dirty="0" smtClean="0"/>
              <a:t>/</a:t>
            </a:r>
          </a:p>
          <a:p>
            <a:pPr eaLnBrk="1" hangingPunct="1">
              <a:defRPr/>
            </a:pPr>
            <a:endParaRPr lang="cs-CZ" sz="4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sp>
        <p:nvSpPr>
          <p:cNvPr id="9219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dirty="0" smtClean="0"/>
              <a:t>Níže na pyramidě jsou vládní nařízení, vyhlášky ministrů, vyhlášky nižších správních celků -např. </a:t>
            </a:r>
            <a:r>
              <a:rPr lang="cs-CZ" sz="4000" dirty="0" smtClean="0"/>
              <a:t>krajů,obcí… </a:t>
            </a:r>
            <a:r>
              <a:rPr lang="cs-CZ" sz="4000" dirty="0" smtClean="0"/>
              <a:t>– to jsou </a:t>
            </a:r>
            <a:r>
              <a:rPr lang="cs-CZ" sz="4000" b="1" dirty="0" smtClean="0"/>
              <a:t>předpisy podzákonné /prováděcí/</a:t>
            </a:r>
          </a:p>
          <a:p>
            <a:pPr eaLnBrk="1" hangingPunct="1">
              <a:defRPr/>
            </a:pPr>
            <a:endParaRPr lang="cs-CZ" sz="4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Přiřaď předpisy dle důležitosti</a:t>
            </a:r>
          </a:p>
        </p:txBody>
      </p:sp>
      <p:sp>
        <p:nvSpPr>
          <p:cNvPr id="17412" name="Rectangle 4"/>
          <p:cNvSpPr>
            <a:spLocks noGrp="1" noRot="1" noChangeArrowheads="1"/>
          </p:cNvSpPr>
          <p:nvPr>
            <p:ph type="body" sz="half" idx="2"/>
          </p:nvPr>
        </p:nvSpPr>
        <p:spPr>
          <a:xfrm>
            <a:off x="4914900" y="1905000"/>
            <a:ext cx="3930650" cy="4191000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a) Vyhlášky ministrů</a:t>
            </a:r>
          </a:p>
          <a:p>
            <a:pPr eaLnBrk="1" hangingPunct="1">
              <a:defRPr/>
            </a:pPr>
            <a:r>
              <a:rPr lang="cs-CZ" sz="2800" dirty="0" smtClean="0"/>
              <a:t>b) Vládní nařízení</a:t>
            </a:r>
          </a:p>
          <a:p>
            <a:pPr eaLnBrk="1" hangingPunct="1">
              <a:defRPr/>
            </a:pPr>
            <a:r>
              <a:rPr lang="cs-CZ" sz="2800" dirty="0" smtClean="0">
                <a:solidFill>
                  <a:srgbClr val="FF0000"/>
                </a:solidFill>
              </a:rPr>
              <a:t>c)  Ústava a ústavní </a:t>
            </a:r>
          </a:p>
          <a:p>
            <a:pPr eaLnBrk="1" hangingPunct="1">
              <a:defRPr/>
            </a:pPr>
            <a:r>
              <a:rPr lang="cs-CZ" sz="2800" dirty="0" smtClean="0">
                <a:solidFill>
                  <a:srgbClr val="FF0000"/>
                </a:solidFill>
              </a:rPr>
              <a:t>     zákony</a:t>
            </a:r>
          </a:p>
          <a:p>
            <a:pPr eaLnBrk="1" hangingPunct="1">
              <a:defRPr/>
            </a:pPr>
            <a:r>
              <a:rPr lang="cs-CZ" sz="2800" dirty="0" smtClean="0"/>
              <a:t>d)Vyhlášky nižších </a:t>
            </a:r>
          </a:p>
          <a:p>
            <a:pPr eaLnBrk="1" hangingPunct="1">
              <a:defRPr/>
            </a:pPr>
            <a:r>
              <a:rPr lang="cs-CZ" sz="2800" dirty="0" smtClean="0"/>
              <a:t>    správních orgánů</a:t>
            </a:r>
          </a:p>
          <a:p>
            <a:pPr eaLnBrk="1" hangingPunct="1">
              <a:defRPr/>
            </a:pPr>
            <a:r>
              <a:rPr lang="cs-CZ" sz="2800" dirty="0" smtClean="0">
                <a:solidFill>
                  <a:srgbClr val="FF0000"/>
                </a:solidFill>
              </a:rPr>
              <a:t>e) Zákony a zákonná </a:t>
            </a:r>
          </a:p>
          <a:p>
            <a:pPr eaLnBrk="1" hangingPunct="1">
              <a:defRPr/>
            </a:pPr>
            <a:r>
              <a:rPr lang="cs-CZ" sz="2800" dirty="0" smtClean="0">
                <a:solidFill>
                  <a:srgbClr val="FF0000"/>
                </a:solidFill>
              </a:rPr>
              <a:t>    opatření</a:t>
            </a:r>
          </a:p>
        </p:txBody>
      </p:sp>
      <p:graphicFrame>
        <p:nvGraphicFramePr>
          <p:cNvPr id="1026" name="Diagram 6"/>
          <p:cNvGraphicFramePr>
            <a:graphicFrameLocks/>
          </p:cNvGraphicFramePr>
          <p:nvPr>
            <p:ph sz="half" idx="1"/>
          </p:nvPr>
        </p:nvGraphicFramePr>
        <p:xfrm>
          <a:off x="425450" y="1052513"/>
          <a:ext cx="4032250" cy="5400675"/>
        </p:xfrm>
        <a:graphic>
          <a:graphicData uri="http://schemas.openxmlformats.org/drawingml/2006/compatibility">
            <com:legacyDrawing xmlns:com="http://schemas.openxmlformats.org/drawingml/2006/compatibility" spid="_x0000_s102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chemeClr val="tx1"/>
                </a:solidFill>
              </a:rPr>
              <a:t>Řešení</a:t>
            </a:r>
          </a:p>
        </p:txBody>
      </p:sp>
      <p:sp>
        <p:nvSpPr>
          <p:cNvPr id="1843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/>
              <a:t>1 c    Ústava …               </a:t>
            </a:r>
            <a:r>
              <a:rPr lang="cs-CZ" sz="2400" b="1" dirty="0" smtClean="0">
                <a:solidFill>
                  <a:srgbClr val="FF0066"/>
                </a:solidFill>
              </a:rPr>
              <a:t>předpisy zákonné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/>
              <a:t>---------------------------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/>
              <a:t>2 e    Zákony…                    </a:t>
            </a:r>
            <a:r>
              <a:rPr lang="cs-CZ" sz="2400" b="1" dirty="0" smtClean="0">
                <a:solidFill>
                  <a:srgbClr val="FF0066"/>
                </a:solidFill>
              </a:rPr>
              <a:t>(základní)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>
                <a:solidFill>
                  <a:schemeClr val="folHlink"/>
                </a:solidFill>
              </a:rPr>
              <a:t>===================================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/>
              <a:t>3 b     Vládní nařízení          </a:t>
            </a:r>
            <a:r>
              <a:rPr lang="cs-CZ" sz="2400" dirty="0" smtClean="0">
                <a:solidFill>
                  <a:srgbClr val="FF0066"/>
                </a:solidFill>
              </a:rPr>
              <a:t>předpisy  </a:t>
            </a:r>
            <a:r>
              <a:rPr lang="cs-CZ" sz="2400" dirty="0" smtClean="0"/>
              <a:t>  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/>
              <a:t>-----------------------------         </a:t>
            </a:r>
            <a:r>
              <a:rPr lang="cs-CZ" sz="2400" dirty="0" smtClean="0">
                <a:solidFill>
                  <a:srgbClr val="FF0066"/>
                </a:solidFill>
              </a:rPr>
              <a:t>podzákonné</a:t>
            </a:r>
            <a:r>
              <a:rPr lang="cs-CZ" sz="2400" dirty="0" smtClean="0"/>
              <a:t>                             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/>
              <a:t>4 a     Vyhlášky ministrů      </a:t>
            </a:r>
            <a:r>
              <a:rPr lang="cs-CZ" sz="2400" dirty="0" smtClean="0">
                <a:solidFill>
                  <a:srgbClr val="FF0066"/>
                </a:solidFill>
              </a:rPr>
              <a:t>(prováděcí)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/>
              <a:t>-------------------------------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/>
              <a:t>5 d     Vyhlášky nižších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/>
              <a:t>          správních celků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Zdroje</a:t>
            </a:r>
          </a:p>
        </p:txBody>
      </p:sp>
      <p:sp>
        <p:nvSpPr>
          <p:cNvPr id="11268" name="Rectangle 4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sp>
        <p:nvSpPr>
          <p:cNvPr id="11267" name="Rectangle 3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smtClean="0"/>
              <a:t>JAROSLAVA, Tomancová a kol. </a:t>
            </a:r>
            <a:r>
              <a:rPr lang="cs-CZ" sz="2000" i="1" smtClean="0"/>
              <a:t>Základy práva</a:t>
            </a:r>
            <a:r>
              <a:rPr lang="cs-CZ" sz="2000" smtClean="0"/>
              <a:t>. Boskovice: ALBERT, 2007, ISBN 80-7326-110-3. </a:t>
            </a:r>
          </a:p>
          <a:p>
            <a:pPr eaLnBrk="1" hangingPunct="1">
              <a:defRPr/>
            </a:pPr>
            <a:r>
              <a:rPr lang="cs-CZ" sz="2000" smtClean="0"/>
              <a:t>RYSKA, Radovan; PUŠKINOVÁ, Monika. </a:t>
            </a:r>
            <a:r>
              <a:rPr lang="cs-CZ" sz="2000" i="1" smtClean="0"/>
              <a:t>Právo pro střední školy</a:t>
            </a:r>
            <a:r>
              <a:rPr lang="cs-CZ" sz="2000" smtClean="0"/>
              <a:t>. Praha: EDUKO, 2012, ISBN 978-80-8720-457-3.</a:t>
            </a:r>
            <a:r>
              <a:rPr lang="cs-CZ" smtClean="0"/>
              <a:t> </a:t>
            </a:r>
          </a:p>
          <a:p>
            <a:pPr eaLnBrk="1" hangingPunct="1">
              <a:defRPr/>
            </a:pPr>
            <a:r>
              <a:rPr lang="cs-CZ" sz="2000" smtClean="0"/>
              <a:t>ZLÁMAL, Jaroslav; BELLOVÁ, Jana; HALUZA, Jakub. </a:t>
            </a:r>
            <a:r>
              <a:rPr lang="cs-CZ" sz="2000" i="1" smtClean="0"/>
              <a:t>Občanský a společenskovědní základ PRÁVO</a:t>
            </a:r>
            <a:r>
              <a:rPr lang="cs-CZ" sz="2000" smtClean="0"/>
              <a:t>. Kralice na Hané: Computer Media s.r.o., 2011, ISBN 978-80-7402-090-2. </a:t>
            </a:r>
          </a:p>
          <a:p>
            <a:pPr eaLnBrk="1" hangingPunct="1">
              <a:defRPr/>
            </a:pPr>
            <a:r>
              <a:rPr lang="cs-CZ" sz="20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hlinkClick r:id="rId2"/>
              </a:rPr>
              <a:t>http://office.microsoft.com/cs-cz/novice/co-je-klipart-HA010270417.aspx</a:t>
            </a:r>
            <a:endParaRPr lang="cs-CZ" sz="200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eaLnBrk="1" hangingPunct="1">
              <a:defRPr/>
            </a:pPr>
            <a:r>
              <a:rPr lang="cs-CZ" sz="20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Klipart</a:t>
            </a:r>
          </a:p>
          <a:p>
            <a:pPr eaLnBrk="1" hangingPunct="1">
              <a:defRPr/>
            </a:pPr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 build="p"/>
      <p:bldP spid="11267" grpId="0" build="p"/>
    </p:bldLst>
  </p:timing>
</p:sld>
</file>

<file path=ppt/theme/theme1.xml><?xml version="1.0" encoding="utf-8"?>
<a:theme xmlns:a="http://schemas.openxmlformats.org/drawingml/2006/main" name="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Glass Layers</Template>
  <TotalTime>86</TotalTime>
  <Words>273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Arial</vt:lpstr>
      <vt:lpstr>Arial Black</vt:lpstr>
      <vt:lpstr>Wingdings</vt:lpstr>
      <vt:lpstr>Calibri</vt:lpstr>
      <vt:lpstr>Vrstvy skla</vt:lpstr>
      <vt:lpstr>     STŘEDNÍ ODBORNÁ ŠKOLA      A STŘEDNÍ ODBORNÉ UČILIŠTĚ      MĚSTEC KRÁLOVÉ      T.G. MASARYKA 4     </vt:lpstr>
      <vt:lpstr>   DIGITÁLNÍ UČEBNÍ MATERIÁL   </vt:lpstr>
      <vt:lpstr>          6. Právní řád</vt:lpstr>
      <vt:lpstr>Právní řád</vt:lpstr>
      <vt:lpstr>Snímek 5</vt:lpstr>
      <vt:lpstr>Snímek 6</vt:lpstr>
      <vt:lpstr>Přiřaď předpisy dle důležitosti</vt:lpstr>
      <vt:lpstr>Řešení</vt:lpstr>
      <vt:lpstr>Zdroje</vt:lpstr>
    </vt:vector>
  </TitlesOfParts>
  <Company>SOŠ a SOU Městec Králové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Dita</dc:creator>
  <cp:lastModifiedBy>Dum</cp:lastModifiedBy>
  <cp:revision>18</cp:revision>
  <dcterms:created xsi:type="dcterms:W3CDTF">2012-10-31T11:28:35Z</dcterms:created>
  <dcterms:modified xsi:type="dcterms:W3CDTF">2014-10-15T08:32:33Z</dcterms:modified>
</cp:coreProperties>
</file>