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  <p:sldMasterId id="2147483819" r:id="rId2"/>
  </p:sldMasterIdLst>
  <p:notesMasterIdLst>
    <p:notesMasterId r:id="rId15"/>
  </p:notesMasterIdLst>
  <p:sldIdLst>
    <p:sldId id="273" r:id="rId3"/>
    <p:sldId id="274" r:id="rId4"/>
    <p:sldId id="260" r:id="rId5"/>
    <p:sldId id="270" r:id="rId6"/>
    <p:sldId id="262" r:id="rId7"/>
    <p:sldId id="263" r:id="rId8"/>
    <p:sldId id="264" r:id="rId9"/>
    <p:sldId id="268" r:id="rId10"/>
    <p:sldId id="265" r:id="rId11"/>
    <p:sldId id="272" r:id="rId12"/>
    <p:sldId id="271" r:id="rId13"/>
    <p:sldId id="26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0" d="100"/>
          <a:sy n="80" d="100"/>
        </p:scale>
        <p:origin x="-1974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E2B9106-5B6A-48A0-BEA7-0D94DB555DAF}" type="datetimeFigureOut">
              <a:rPr lang="cs-CZ"/>
              <a:pPr>
                <a:defRPr/>
              </a:pPr>
              <a:t>15.10.2014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E430AFA-6870-4305-A7CD-37A685448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964A0C0-90F9-4151-9F61-CD4E5DEBC69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A9E52CE-7590-4BB9-90E6-CF7D65CF45F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CEF0D5-8959-421B-BB2B-3C4F8E706F1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EA69A4-F040-4167-ABEB-5A3CD7596BC2}" type="datetimeFigureOut">
              <a:rPr lang="cs-CZ"/>
              <a:pPr>
                <a:defRPr/>
              </a:pPr>
              <a:t>15.10.2014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5CF86-8536-4548-9494-F87E06460A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76ECA5-B4DF-435E-B337-345AC5DF731D}" type="datetimeFigureOut">
              <a:rPr lang="cs-CZ"/>
              <a:pPr>
                <a:defRPr/>
              </a:pPr>
              <a:t>15.10.2014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D814-98F8-4524-AAB1-E70ACB9801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6FC67-B17E-49E5-8333-18A7F1717606}" type="datetimeFigureOut">
              <a:rPr lang="cs-CZ"/>
              <a:pPr>
                <a:defRPr/>
              </a:pPr>
              <a:t>15.10.2014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461F5-EC13-4FBA-8817-7A696AFD3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48A7D2-1EED-4B38-870A-5F4F24495492}" type="datetimeFigureOut">
              <a:rPr lang="cs-CZ"/>
              <a:pPr>
                <a:defRPr/>
              </a:pPr>
              <a:t>15.10.2014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62F6A-DEAD-4D20-9156-3EB7F2394F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E1512-1879-4DF6-877F-936056B73054}" type="datetimeFigureOut">
              <a:rPr lang="cs-CZ"/>
              <a:pPr>
                <a:defRPr/>
              </a:pPr>
              <a:t>15.10.2014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E3CED-AC34-449F-AFF3-D97A96C3F8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57C357-3FED-4AB4-8CAB-2AB78635F39D}" type="datetimeFigureOut">
              <a:rPr lang="cs-CZ"/>
              <a:pPr>
                <a:defRPr/>
              </a:pPr>
              <a:t>15.10.2014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F47C09-C992-40CE-A170-864E3F1277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232734-D115-4C8C-8D83-90D140AC4300}" type="datetimeFigureOut">
              <a:rPr lang="cs-CZ"/>
              <a:pPr>
                <a:defRPr/>
              </a:pPr>
              <a:t>15.10.2014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C29B0-23A0-4B8F-B13B-15492CD25A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199866-DE72-4F95-BBBB-FBCBE1F448EB}" type="datetimeFigureOut">
              <a:rPr lang="cs-CZ"/>
              <a:pPr>
                <a:defRPr/>
              </a:pPr>
              <a:t>15.10.2014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31C45-7753-4FD3-A764-C071E3D48D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EA005-334C-4E4A-85E1-D5C4FE55EBA0}" type="datetimeFigureOut">
              <a:rPr lang="cs-CZ"/>
              <a:pPr>
                <a:defRPr/>
              </a:pPr>
              <a:t>15.10.2014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1E335-131F-43E1-B187-7568AAFADE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C17FD-BF6E-475F-8CB7-B0570EBF5546}" type="datetimeFigureOut">
              <a:rPr lang="cs-CZ"/>
              <a:pPr>
                <a:defRPr/>
              </a:pPr>
              <a:t>15.10.2014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6CDAB-2DC4-49E4-9503-21BBA2B997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ACE55-58E6-49B9-9190-3A6699148192}" type="datetimeFigureOut">
              <a:rPr lang="cs-CZ"/>
              <a:pPr>
                <a:defRPr/>
              </a:pPr>
              <a:t>15.10.2014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8C2C1-7165-4F27-BDCB-A76DAC404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95263" y="228600"/>
            <a:ext cx="8339137" cy="579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DA84A-EBEA-4070-93EE-4E4C354FC13A}" type="datetimeFigureOut">
              <a:rPr lang="cs-CZ"/>
              <a:pPr>
                <a:defRPr/>
              </a:pPr>
              <a:t>15.10.2014</a:t>
            </a:fld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8F0BB-4561-4346-B81F-1981E9A0B7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" name="Zástupný symbol pro datum 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>
              <a:defRPr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 altLang="en-US"/>
          </a:p>
        </p:txBody>
      </p:sp>
      <p:sp>
        <p:nvSpPr>
          <p:cNvPr id="14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>
              <a:defRPr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 altLang="en-US"/>
          </a:p>
        </p:txBody>
      </p:sp>
      <p:sp>
        <p:nvSpPr>
          <p:cNvPr id="15" name="Zástupný symbol pro číslo snímku 6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>
              <a:defRPr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F4E6920E-DEE6-44E9-AA33-D9A92EEBAAC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</p:sldLayoutIdLst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4" grpId="0"/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Arial" charset="0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Arial" charset="0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Arial" charset="0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Arial" charset="0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Arial" charset="0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5FE1CFF-8231-40B3-B2DD-9307A965B6C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30" r:id="rId1"/>
    <p:sldLayoutId id="2147484031" r:id="rId2"/>
    <p:sldLayoutId id="2147484032" r:id="rId3"/>
    <p:sldLayoutId id="2147484033" r:id="rId4"/>
    <p:sldLayoutId id="2147484034" r:id="rId5"/>
    <p:sldLayoutId id="2147484035" r:id="rId6"/>
    <p:sldLayoutId id="2147484036" r:id="rId7"/>
    <p:sldLayoutId id="2147484037" r:id="rId8"/>
    <p:sldLayoutId id="2147484038" r:id="rId9"/>
    <p:sldLayoutId id="2147484039" r:id="rId10"/>
    <p:sldLayoutId id="2147484040" r:id="rId11"/>
    <p:sldLayoutId id="2147484041" r:id="rId12"/>
  </p:sldLayoutIdLst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openclipart.org/detail/167889/guy-fawkes-mask---anonymous---color-by-worker" TargetMode="Externa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birka.cz/" TargetMode="External"/><Relationship Id="rId2" Type="http://schemas.openxmlformats.org/officeDocument/2006/relationships/hyperlink" Target="http://www.zakonycr.cz/" TargetMode="Externa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detail/167889/guy-fawkes-mask---anonymous---color-by-worker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STŘEDNÍ ODBORNÁ ŠKOLA</a:t>
            </a:r>
            <a:br>
              <a:rPr lang="cs-CZ" sz="2800" smtClean="0"/>
            </a:br>
            <a:r>
              <a:rPr lang="cs-CZ" sz="2800" smtClean="0"/>
              <a:t>A STŘEDNÍ ODBORNÉ UČILIŠTĚ</a:t>
            </a:r>
            <a:br>
              <a:rPr lang="cs-CZ" sz="2800" smtClean="0"/>
            </a:br>
            <a:r>
              <a:rPr lang="cs-CZ" sz="2800" smtClean="0"/>
              <a:t>MĚSTEC KRÁLOVÉ</a:t>
            </a:r>
            <a:br>
              <a:rPr lang="cs-CZ" sz="2800" smtClean="0"/>
            </a:br>
            <a:r>
              <a:rPr lang="cs-CZ" sz="2800" smtClean="0"/>
              <a:t>T.G. MASARYKA 4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endParaRPr lang="cs-CZ" sz="280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055688"/>
          </a:xfrm>
        </p:spPr>
        <p:txBody>
          <a:bodyPr rtlCol="0">
            <a:normAutofit fontScale="4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100" dirty="0" smtClean="0"/>
              <a:t>Úvod do práva</a:t>
            </a:r>
            <a:endParaRPr lang="cs-CZ" sz="5100" dirty="0"/>
          </a:p>
        </p:txBody>
      </p:sp>
      <p:sp>
        <p:nvSpPr>
          <p:cNvPr id="1843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8437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0"/>
            <a:ext cx="6786563" cy="16557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8438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875" y="5084763"/>
            <a:ext cx="4194175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>DIGITÁLNÍ UČEBNÍ MATERIÁL</a:t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endParaRPr lang="cs-CZ" sz="2400" b="1" smtClean="0"/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392612"/>
          </a:xfrm>
        </p:spPr>
        <p:txBody>
          <a:bodyPr/>
          <a:lstStyle/>
          <a:p>
            <a:pPr eaLnBrk="1" hangingPunct="1"/>
            <a:r>
              <a:rPr lang="cs-CZ" sz="1800" smtClean="0"/>
              <a:t>Číslo projektu           </a:t>
            </a:r>
            <a:r>
              <a:rPr lang="cs-CZ" sz="2400" b="1" smtClean="0"/>
              <a:t>CZ.1.07/1.5.00/34.0921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smtClean="0"/>
              <a:t>Název školy</a:t>
            </a:r>
            <a:r>
              <a:rPr lang="cs-CZ" sz="2400" smtClean="0"/>
              <a:t>           </a:t>
            </a:r>
            <a:r>
              <a:rPr lang="cs-CZ" sz="1800" smtClean="0"/>
              <a:t>Střední odborná škola a Střední odborné učiliště</a:t>
            </a:r>
            <a:br>
              <a:rPr lang="cs-CZ" sz="1800" smtClean="0"/>
            </a:br>
            <a:r>
              <a:rPr lang="cs-CZ" sz="1800" smtClean="0"/>
              <a:t>                                   Městec Králové, T.G. Masaryka 4 </a:t>
            </a:r>
          </a:p>
          <a:p>
            <a:pPr eaLnBrk="1" hangingPunct="1"/>
            <a:r>
              <a:rPr lang="cs-CZ" sz="1800" smtClean="0"/>
              <a:t>Kód dumu                VY_32_INOVACE_PR_70                           </a:t>
            </a:r>
          </a:p>
          <a:p>
            <a:pPr eaLnBrk="1" hangingPunct="1"/>
            <a:r>
              <a:rPr lang="cs-CZ" sz="1800" smtClean="0"/>
              <a:t>Autor                         </a:t>
            </a:r>
            <a:r>
              <a:rPr lang="cs-CZ" sz="1800" b="1" smtClean="0"/>
              <a:t>Bc. Ludmila Kubálková</a:t>
            </a:r>
          </a:p>
          <a:p>
            <a:pPr eaLnBrk="1" hangingPunct="1">
              <a:buFontTx/>
              <a:buNone/>
            </a:pPr>
            <a:r>
              <a:rPr lang="cs-CZ" sz="1800" smtClean="0"/>
              <a:t>      Vzdělávací oblast</a:t>
            </a:r>
          </a:p>
          <a:p>
            <a:pPr eaLnBrk="1" hangingPunct="1">
              <a:buFontTx/>
              <a:buNone/>
            </a:pPr>
            <a:r>
              <a:rPr lang="cs-CZ" sz="1800" smtClean="0"/>
              <a:t>      dle RVP:                    </a:t>
            </a:r>
            <a:r>
              <a:rPr lang="cs-CZ" sz="1800" b="1" smtClean="0"/>
              <a:t>Ekonomika a právo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      Téma:                        10. Zákonnost a právní vědomí</a:t>
            </a:r>
            <a:endParaRPr lang="cs-CZ" sz="1800" smtClean="0"/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      Ročník                       1. ročník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      Datum tvorby           září 2012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      Anotace                     Materiál slouží k výkladu a procvičování jmenované </a:t>
            </a:r>
          </a:p>
          <a:p>
            <a:pPr eaLnBrk="1" hangingPunct="1"/>
            <a:r>
              <a:rPr lang="cs-CZ" sz="1800" smtClean="0"/>
              <a:t>                                   látky       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      Metodický pokyn     Určeno k výkladu v hodině a samostudiu </a:t>
            </a:r>
          </a:p>
        </p:txBody>
      </p:sp>
      <p:pic>
        <p:nvPicPr>
          <p:cNvPr id="19460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5715000"/>
            <a:ext cx="4672012" cy="11430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-541338" y="188913"/>
            <a:ext cx="9685338" cy="1727200"/>
          </a:xfrm>
        </p:spPr>
        <p:txBody>
          <a:bodyPr anchor="b"/>
          <a:lstStyle/>
          <a:p>
            <a:pPr eaLnBrk="1" hangingPunct="1"/>
            <a:r>
              <a:rPr lang="cs-CZ" smtClean="0"/>
              <a:t>10.  Zákonnost  a právní vědomí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7924800" cy="4419600"/>
          </a:xfrm>
        </p:spPr>
        <p:txBody>
          <a:bodyPr lIns="182880" tIns="91440"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Klíčová slova: právní řád, zákonnost,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                      právní vědomí</a:t>
            </a:r>
            <a:endParaRPr lang="cs-CZ" sz="43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 flipV="1">
            <a:off x="503238" y="6037263"/>
            <a:ext cx="8183562" cy="12858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sz="3800" smtClean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503238" y="908050"/>
            <a:ext cx="8183562" cy="5689600"/>
          </a:xfrm>
        </p:spPr>
        <p:txBody>
          <a:bodyPr/>
          <a:lstStyle/>
          <a:p>
            <a:pPr eaLnBrk="1" hangingPunct="1"/>
            <a:r>
              <a:rPr lang="cs-CZ" smtClean="0"/>
              <a:t>                   PRÁVNÍ ŘÁD</a:t>
            </a:r>
          </a:p>
          <a:p>
            <a:pPr eaLnBrk="1" hangingPunct="1"/>
            <a:r>
              <a:rPr lang="cs-CZ" smtClean="0"/>
              <a:t>- je to soubor právních norem, které platí  </a:t>
            </a:r>
          </a:p>
          <a:p>
            <a:pPr eaLnBrk="1" hangingPunct="1"/>
            <a:r>
              <a:rPr lang="cs-CZ" smtClean="0"/>
              <a:t>  v určité době na konkrétním území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- spadají sem ale i všechny </a:t>
            </a:r>
          </a:p>
          <a:p>
            <a:pPr eaLnBrk="1" hangingPunct="1"/>
            <a:r>
              <a:rPr lang="cs-CZ" smtClean="0"/>
              <a:t>                 </a:t>
            </a:r>
            <a:r>
              <a:rPr lang="cs-CZ" b="1" smtClean="0"/>
              <a:t>individuální právní akty</a:t>
            </a:r>
            <a:r>
              <a:rPr lang="cs-CZ" smtClean="0"/>
              <a:t>, </a:t>
            </a:r>
          </a:p>
          <a:p>
            <a:pPr eaLnBrk="1" hangingPunct="1"/>
            <a:r>
              <a:rPr lang="cs-CZ" smtClean="0"/>
              <a:t>  které upravují </a:t>
            </a:r>
          </a:p>
          <a:p>
            <a:pPr eaLnBrk="1" hangingPunct="1"/>
            <a:r>
              <a:rPr lang="cs-CZ" smtClean="0"/>
              <a:t>  právní vztahy na daném území (např. </a:t>
            </a:r>
          </a:p>
          <a:p>
            <a:pPr eaLnBrk="1" hangingPunct="1"/>
            <a:r>
              <a:rPr lang="cs-CZ" smtClean="0"/>
              <a:t>  zápisy v matrikách, rozsudky soudů …)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015288" cy="911225"/>
          </a:xfrm>
        </p:spPr>
        <p:txBody>
          <a:bodyPr anchor="b"/>
          <a:lstStyle/>
          <a:p>
            <a:pPr eaLnBrk="1" hangingPunct="1"/>
            <a:r>
              <a:rPr lang="cs-CZ" smtClean="0"/>
              <a:t>Zákonnost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600200"/>
            <a:ext cx="3889375" cy="4419600"/>
          </a:xfrm>
        </p:spPr>
        <p:txBody>
          <a:bodyPr lIns="182880" tIns="91440"/>
          <a:lstStyle/>
          <a:p>
            <a:pPr eaLnBrk="1" hangingPunct="1">
              <a:lnSpc>
                <a:spcPct val="80000"/>
              </a:lnSpc>
            </a:pPr>
            <a:r>
              <a:rPr lang="cs-CZ" smtClean="0"/>
              <a:t>- je to důsledné  </a:t>
            </a:r>
          </a:p>
          <a:p>
            <a:pPr eaLnBrk="1" hangingPunct="1">
              <a:lnSpc>
                <a:spcPct val="80000"/>
              </a:lnSpc>
            </a:pPr>
            <a:r>
              <a:rPr lang="cs-CZ" smtClean="0"/>
              <a:t>  dodržování </a:t>
            </a:r>
          </a:p>
          <a:p>
            <a:pPr eaLnBrk="1" hangingPunct="1">
              <a:lnSpc>
                <a:spcPct val="80000"/>
              </a:lnSpc>
            </a:pPr>
            <a:r>
              <a:rPr lang="cs-CZ" smtClean="0"/>
              <a:t>  právního  </a:t>
            </a:r>
          </a:p>
          <a:p>
            <a:pPr eaLnBrk="1" hangingPunct="1">
              <a:lnSpc>
                <a:spcPct val="80000"/>
              </a:lnSpc>
            </a:pPr>
            <a:r>
              <a:rPr lang="cs-CZ" smtClean="0"/>
              <a:t>  řádu/PŘ</a:t>
            </a:r>
            <a:r>
              <a:rPr lang="cs-CZ" sz="2600" smtClean="0"/>
              <a:t>/</a:t>
            </a:r>
          </a:p>
          <a:p>
            <a:pPr eaLnBrk="1" hangingPunct="1">
              <a:lnSpc>
                <a:spcPct val="80000"/>
              </a:lnSpc>
            </a:pPr>
            <a:endParaRPr lang="cs-CZ" sz="2600" smtClean="0"/>
          </a:p>
          <a:p>
            <a:pPr eaLnBrk="1" hangingPunct="1">
              <a:lnSpc>
                <a:spcPct val="80000"/>
              </a:lnSpc>
            </a:pPr>
            <a:r>
              <a:rPr lang="cs-CZ" sz="2600" smtClean="0"/>
              <a:t>je nutné zákony znát a být přesvědčen o nutnosti je dodržovat - </a:t>
            </a:r>
          </a:p>
          <a:p>
            <a:pPr eaLnBrk="1" hangingPunct="1">
              <a:lnSpc>
                <a:spcPct val="80000"/>
              </a:lnSpc>
            </a:pPr>
            <a:r>
              <a:rPr lang="cs-CZ" smtClean="0"/>
              <a:t>         </a:t>
            </a:r>
            <a:r>
              <a:rPr lang="cs-CZ" sz="2400" smtClean="0"/>
              <a:t>mít</a:t>
            </a:r>
            <a:r>
              <a:rPr lang="cs-CZ" smtClean="0"/>
              <a:t> </a:t>
            </a:r>
            <a:endParaRPr lang="cs-CZ" b="1" smtClean="0"/>
          </a:p>
          <a:p>
            <a:pPr eaLnBrk="1" hangingPunct="1">
              <a:lnSpc>
                <a:spcPct val="80000"/>
              </a:lnSpc>
            </a:pPr>
            <a:r>
              <a:rPr lang="cs-CZ" b="1" smtClean="0"/>
              <a:t>právní vědomí</a:t>
            </a:r>
            <a:endParaRPr lang="cs-CZ" smtClean="0"/>
          </a:p>
          <a:p>
            <a:pPr eaLnBrk="1" hangingPunct="1">
              <a:lnSpc>
                <a:spcPct val="80000"/>
              </a:lnSpc>
            </a:pPr>
            <a:endParaRPr lang="cs-CZ" smtClean="0"/>
          </a:p>
          <a:p>
            <a:pPr eaLnBrk="1" hangingPunct="1">
              <a:lnSpc>
                <a:spcPct val="80000"/>
              </a:lnSpc>
            </a:pPr>
            <a:endParaRPr lang="cs-CZ" smtClean="0"/>
          </a:p>
          <a:p>
            <a:pPr eaLnBrk="1" hangingPunct="1">
              <a:lnSpc>
                <a:spcPct val="80000"/>
              </a:lnSpc>
            </a:pPr>
            <a:endParaRPr lang="cs-CZ" smtClean="0"/>
          </a:p>
        </p:txBody>
      </p:sp>
      <p:pic>
        <p:nvPicPr>
          <p:cNvPr id="22532" name="Picture 5" descr="C:\Documents and Settings\ucitel\Local Settings\Temporary Internet Files\Content.IE5\0T2RWLER\MC9003798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3" y="2133600"/>
            <a:ext cx="4081462" cy="329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015288" cy="911225"/>
          </a:xfrm>
        </p:spPr>
        <p:txBody>
          <a:bodyPr anchor="b"/>
          <a:lstStyle/>
          <a:p>
            <a:pPr eaLnBrk="1" hangingPunct="1"/>
            <a:r>
              <a:rPr lang="cs-CZ" smtClean="0"/>
              <a:t>Právní vědomí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600200"/>
            <a:ext cx="3889375" cy="4419600"/>
          </a:xfrm>
        </p:spPr>
        <p:txBody>
          <a:bodyPr lIns="182880" tIns="91440"/>
          <a:lstStyle/>
          <a:p>
            <a:pPr eaLnBrk="1" hangingPunct="1"/>
            <a:r>
              <a:rPr lang="cs-CZ" smtClean="0"/>
              <a:t>- je to znalost právního řádu, </a:t>
            </a:r>
          </a:p>
          <a:p>
            <a:pPr eaLnBrk="1" hangingPunct="1"/>
            <a:r>
              <a:rPr lang="cs-CZ" smtClean="0"/>
              <a:t>představy o </a:t>
            </a:r>
          </a:p>
          <a:p>
            <a:pPr eaLnBrk="1" hangingPunct="1"/>
            <a:r>
              <a:rPr lang="cs-CZ" smtClean="0"/>
              <a:t>spravedlnosti,</a:t>
            </a:r>
          </a:p>
          <a:p>
            <a:pPr eaLnBrk="1" hangingPunct="1"/>
            <a:r>
              <a:rPr lang="cs-CZ" smtClean="0"/>
              <a:t>o účelnosti právních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norem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23556" name="Picture 5" descr="C:\Documents and Settings\ucitel\Local Settings\Temporary Internet Files\Content.IE5\SXAZ81YZ\MC9003002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3" y="1989138"/>
            <a:ext cx="3819525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23850" y="549275"/>
            <a:ext cx="8820150" cy="5759450"/>
          </a:xfrm>
        </p:spPr>
        <p:txBody>
          <a:bodyPr lIns="182880" tIns="91440"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Civilizační úroveň státu pak posuzujeme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nejen dle toho, jaká je vzdělanostní,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kulturní a morální úroveň občanů, ale i dle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toho, jaké je jejich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                   právní vědomí</a:t>
            </a:r>
            <a:r>
              <a:rPr lang="cs-CZ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 zda stát řeší spory rychle a spravedlivě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/>
          </p:nvPr>
        </p:nvSpPr>
        <p:spPr/>
        <p:txBody>
          <a:bodyPr lIns="182880" tIns="91440"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tabLst>
                <a:tab pos="2066925" algn="l"/>
              </a:tabLst>
            </a:pPr>
            <a:r>
              <a:rPr lang="cs-CZ" smtClean="0"/>
              <a:t> </a:t>
            </a:r>
            <a:r>
              <a:rPr lang="cs-CZ" sz="3600" b="1" smtClean="0"/>
              <a:t>Narušitelé práva - </a:t>
            </a:r>
            <a:r>
              <a:rPr lang="cs-CZ" sz="2400" smtClean="0"/>
              <a:t>nedodržují státem daná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tabLst>
                <a:tab pos="2066925" algn="l"/>
              </a:tabLst>
            </a:pPr>
            <a:r>
              <a:rPr lang="cs-CZ" sz="2400" smtClean="0"/>
              <a:t>  pravidla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tabLst>
                <a:tab pos="2066925" algn="l"/>
              </a:tabLst>
            </a:pPr>
            <a:r>
              <a:rPr lang="cs-CZ" smtClean="0"/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tabLst>
                <a:tab pos="2066925" algn="l"/>
              </a:tabLst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tabLst>
                <a:tab pos="2066925" algn="l"/>
              </a:tabLst>
            </a:pPr>
            <a:r>
              <a:rPr lang="cs-CZ" sz="2400" smtClean="0"/>
              <a:t>Př. členové hnutí Anonymous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tabLst>
                <a:tab pos="2066925" algn="l"/>
              </a:tabLst>
            </a:pPr>
            <a:r>
              <a:rPr lang="cs-CZ" sz="1400" smtClean="0"/>
              <a:t>   (celosvětové volné sdružení hackerů a recesistů).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tabLst>
                <a:tab pos="2066925" algn="l"/>
              </a:tabLst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tabLst>
                <a:tab pos="2066925" algn="l"/>
              </a:tabLst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  <a:tabLst>
                <a:tab pos="2066925" algn="l"/>
              </a:tabLst>
            </a:pPr>
            <a:r>
              <a:rPr lang="cs-CZ" sz="1000" smtClean="0">
                <a:hlinkClick r:id="rId2"/>
              </a:rPr>
              <a:t>http://openclipart.org/detail/167889/guy-fawkes-mask---anonymous---color-by-worker</a:t>
            </a:r>
            <a:r>
              <a:rPr lang="cs-CZ" sz="1000" smtClean="0"/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tabLst>
                <a:tab pos="2066925" algn="l"/>
              </a:tabLst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tabLst>
                <a:tab pos="2066925" algn="l"/>
              </a:tabLst>
            </a:pPr>
            <a:r>
              <a:rPr lang="cs-CZ" smtClean="0"/>
              <a:t>Bojují proti právu duševního vlastnictví na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tabLst>
                <a:tab pos="2066925" algn="l"/>
              </a:tabLst>
            </a:pPr>
            <a:r>
              <a:rPr lang="cs-CZ" smtClean="0"/>
              <a:t>                        INTERNETU.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tabLst>
                <a:tab pos="2066925" algn="l"/>
              </a:tabLst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tabLst>
                <a:tab pos="2066925" algn="l"/>
              </a:tabLst>
            </a:pPr>
            <a:endParaRPr lang="cs-CZ" smtClean="0"/>
          </a:p>
        </p:txBody>
      </p:sp>
      <p:pic>
        <p:nvPicPr>
          <p:cNvPr id="25603" name="Obrázek 4" descr="http://upload.wikimedia.org/wikipedia/commons/thumb/e/e0/Anonymous.svg/433px-Anonymous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1484313"/>
            <a:ext cx="2447925" cy="309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015288" cy="911225"/>
          </a:xfrm>
        </p:spPr>
        <p:txBody>
          <a:bodyPr anchor="b"/>
          <a:lstStyle/>
          <a:p>
            <a:pPr eaLnBrk="1" hangingPunct="1"/>
            <a:r>
              <a:rPr lang="cs-CZ" smtClean="0"/>
              <a:t>V zajištění zákonnosti platí: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600200"/>
            <a:ext cx="4897438" cy="4852988"/>
          </a:xfrm>
        </p:spPr>
        <p:txBody>
          <a:bodyPr lIns="182880" tIns="91440"/>
          <a:lstStyle/>
          <a:p>
            <a:pPr eaLnBrk="1" hangingPunct="1">
              <a:defRPr/>
            </a:pPr>
            <a:r>
              <a:rPr lang="cs-CZ" sz="3000" dirty="0" smtClean="0"/>
              <a:t>1. Před zákonem   </a:t>
            </a:r>
          </a:p>
          <a:p>
            <a:pPr eaLnBrk="1" hangingPunct="1">
              <a:defRPr/>
            </a:pPr>
            <a:r>
              <a:rPr lang="cs-CZ" sz="3000" dirty="0" smtClean="0"/>
              <a:t>           jsou</a:t>
            </a:r>
          </a:p>
          <a:p>
            <a:pPr eaLnBrk="1" hangingPunct="1">
              <a:defRPr/>
            </a:pPr>
            <a:r>
              <a:rPr lang="cs-CZ" sz="3000" dirty="0" smtClean="0"/>
              <a:t>    si  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všichni </a:t>
            </a:r>
            <a:r>
              <a:rPr lang="cs-CZ" sz="3000" b="1" dirty="0" smtClean="0"/>
              <a:t>rovni</a:t>
            </a:r>
          </a:p>
          <a:p>
            <a:pPr eaLnBrk="1" hangingPunct="1">
              <a:defRPr/>
            </a:pPr>
            <a:endParaRPr lang="cs-CZ" sz="3000" dirty="0" smtClean="0"/>
          </a:p>
          <a:p>
            <a:pPr eaLnBrk="1" hangingPunct="1">
              <a:defRPr/>
            </a:pPr>
            <a:r>
              <a:rPr lang="cs-CZ" sz="3000" dirty="0" smtClean="0"/>
              <a:t>2. Neznalost zákona </a:t>
            </a:r>
          </a:p>
          <a:p>
            <a:pPr eaLnBrk="1" hangingPunct="1">
              <a:defRPr/>
            </a:pPr>
            <a:r>
              <a:rPr lang="cs-CZ" sz="3000" dirty="0" smtClean="0"/>
              <a:t>          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nikoho </a:t>
            </a:r>
            <a:r>
              <a:rPr lang="cs-CZ" sz="3000" dirty="0" smtClean="0"/>
              <a:t>  </a:t>
            </a:r>
          </a:p>
          <a:p>
            <a:pPr eaLnBrk="1" hangingPunct="1">
              <a:defRPr/>
            </a:pPr>
            <a:r>
              <a:rPr lang="cs-CZ" sz="3000" dirty="0" smtClean="0"/>
              <a:t>       neomlouvá</a:t>
            </a:r>
          </a:p>
        </p:txBody>
      </p:sp>
      <p:pic>
        <p:nvPicPr>
          <p:cNvPr id="26628" name="Picture 4" descr="C:\Documents and Settings\ucitel\Local Settings\Temporary Internet Files\Content.IE5\0T2RWLER\MC9003609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1844675"/>
            <a:ext cx="4394200" cy="415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Otázka na závěr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4000" b="1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b="1" smtClean="0"/>
              <a:t>Víš, k</a:t>
            </a: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de najdeš aktuální znění všech zákonů?</a:t>
            </a:r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endParaRPr lang="cs-CZ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Odpověď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Například:</a:t>
            </a:r>
          </a:p>
          <a:p>
            <a:pPr eaLnBrk="1" hangingPunct="1"/>
            <a:r>
              <a:rPr lang="cs-CZ" smtClean="0"/>
              <a:t>Sbírka zákonů</a:t>
            </a:r>
          </a:p>
          <a:p>
            <a:pPr eaLnBrk="1" hangingPunct="1"/>
            <a:r>
              <a:rPr lang="cs-CZ" smtClean="0"/>
              <a:t>nebo</a:t>
            </a:r>
          </a:p>
          <a:p>
            <a:pPr eaLnBrk="1" hangingPunct="1"/>
            <a:r>
              <a:rPr lang="cs-CZ" smtClean="0"/>
              <a:t>www.</a:t>
            </a:r>
            <a:r>
              <a:rPr lang="cs-CZ" b="1" smtClean="0"/>
              <a:t>zakony</a:t>
            </a:r>
            <a:r>
              <a:rPr lang="cs-CZ" smtClean="0"/>
              <a:t>prolidi.cz/ </a:t>
            </a:r>
          </a:p>
          <a:p>
            <a:pPr eaLnBrk="1" hangingPunct="1"/>
            <a:r>
              <a:rPr lang="cs-CZ" smtClean="0">
                <a:hlinkClick r:id="rId2"/>
              </a:rPr>
              <a:t>www.</a:t>
            </a:r>
            <a:r>
              <a:rPr lang="cs-CZ" b="1" smtClean="0">
                <a:hlinkClick r:id="rId2"/>
              </a:rPr>
              <a:t>zakonycr</a:t>
            </a:r>
            <a:r>
              <a:rPr lang="cs-CZ" smtClean="0">
                <a:hlinkClick r:id="rId2"/>
              </a:rPr>
              <a:t>.cz</a:t>
            </a:r>
            <a:endParaRPr lang="cs-CZ" smtClean="0"/>
          </a:p>
          <a:p>
            <a:pPr eaLnBrk="1" hangingPunct="1"/>
            <a:r>
              <a:rPr lang="cs-CZ" smtClean="0">
                <a:hlinkClick r:id="rId3"/>
              </a:rPr>
              <a:t>www.sbirka.cz</a:t>
            </a:r>
            <a:r>
              <a:rPr lang="cs-CZ" smtClean="0"/>
              <a:t> …..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5425"/>
            <a:ext cx="8015288" cy="915988"/>
          </a:xfrm>
        </p:spPr>
        <p:txBody>
          <a:bodyPr anchor="b"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7924800" cy="4419600"/>
          </a:xfrm>
        </p:spPr>
        <p:txBody>
          <a:bodyPr lIns="182880" tIns="91440"/>
          <a:lstStyle/>
          <a:p>
            <a:pPr eaLnBrk="1" hangingPunct="1"/>
            <a:r>
              <a:rPr lang="cs-CZ" sz="2000" dirty="0" smtClean="0"/>
              <a:t>Microsoft Word – </a:t>
            </a:r>
            <a:r>
              <a:rPr lang="cs-CZ" sz="2000" dirty="0" smtClean="0"/>
              <a:t>klipart – </a:t>
            </a:r>
            <a:r>
              <a:rPr lang="cs-CZ" sz="2000" dirty="0" smtClean="0">
                <a:hlinkClick r:id="rId2"/>
              </a:rPr>
              <a:t>www.office.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 2012, ISBN 978-80-8720-457-3. 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– str. 8</a:t>
            </a:r>
          </a:p>
          <a:p>
            <a:pPr eaLnBrk="1" hangingPunct="1"/>
            <a:r>
              <a:rPr lang="cs-CZ" sz="1000" dirty="0" smtClean="0">
                <a:hlinkClick r:id="rId3"/>
              </a:rPr>
              <a:t>http://openclipart.org/detail/167889/guy-fawkes-mask---anonymous---color-by-worker</a:t>
            </a:r>
            <a:r>
              <a:rPr lang="cs-CZ" sz="1000" dirty="0" smtClean="0"/>
              <a:t> </a:t>
            </a:r>
          </a:p>
          <a:p>
            <a:pPr eaLnBrk="1" hangingPunct="1"/>
            <a:r>
              <a:rPr lang="cs-CZ" sz="1000" dirty="0" smtClean="0"/>
              <a:t>Čerpáno 20.  9. 2012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5_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5_Aspekt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187</TotalTime>
  <Words>303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20" baseType="lpstr">
      <vt:lpstr>Arial</vt:lpstr>
      <vt:lpstr>Wingdings 2</vt:lpstr>
      <vt:lpstr>Verdana</vt:lpstr>
      <vt:lpstr>Calibri</vt:lpstr>
      <vt:lpstr>Wingdings</vt:lpstr>
      <vt:lpstr>Times New Roman</vt:lpstr>
      <vt:lpstr>5_Aspekt</vt:lpstr>
      <vt:lpstr>Motiv sady Office</vt:lpstr>
      <vt:lpstr>      STŘEDNÍ ODBORNÁ ŠKOLA A STŘEDNÍ ODBORNÉ UČILIŠTĚ MĚSTEC KRÁLOVÉ T.G. MASARYKA 4     </vt:lpstr>
      <vt:lpstr>   DIGITÁLNÍ UČEBNÍ MATERIÁL   </vt:lpstr>
      <vt:lpstr>10.  Zákonnost  a právní vědomí</vt:lpstr>
      <vt:lpstr>Snímek 4</vt:lpstr>
      <vt:lpstr>Zákonnost</vt:lpstr>
      <vt:lpstr>Právní vědomí</vt:lpstr>
      <vt:lpstr>Snímek 7</vt:lpstr>
      <vt:lpstr>Snímek 8</vt:lpstr>
      <vt:lpstr>V zajištění zákonnosti platí:</vt:lpstr>
      <vt:lpstr>Otázka na závěr</vt:lpstr>
      <vt:lpstr>Odpověď</vt:lpstr>
      <vt:lpstr>Zdroje</vt:lpstr>
    </vt:vector>
  </TitlesOfParts>
  <Company>SOŠ a SOU Městec Králové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Dita</dc:creator>
  <cp:lastModifiedBy>Dum</cp:lastModifiedBy>
  <cp:revision>23</cp:revision>
  <dcterms:created xsi:type="dcterms:W3CDTF">2012-10-17T06:24:00Z</dcterms:created>
  <dcterms:modified xsi:type="dcterms:W3CDTF">2014-10-15T08:39:56Z</dcterms:modified>
</cp:coreProperties>
</file>