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79" r:id="rId2"/>
    <p:sldId id="278" r:id="rId3"/>
    <p:sldId id="256" r:id="rId4"/>
    <p:sldId id="257" r:id="rId5"/>
    <p:sldId id="264" r:id="rId6"/>
    <p:sldId id="265" r:id="rId7"/>
    <p:sldId id="263" r:id="rId8"/>
    <p:sldId id="271" r:id="rId9"/>
    <p:sldId id="272" r:id="rId10"/>
    <p:sldId id="274" r:id="rId11"/>
    <p:sldId id="275" r:id="rId12"/>
    <p:sldId id="276" r:id="rId13"/>
    <p:sldId id="273" r:id="rId14"/>
    <p:sldId id="28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1" autoAdjust="0"/>
    <p:restoredTop sz="94660"/>
  </p:normalViewPr>
  <p:slideViewPr>
    <p:cSldViewPr>
      <p:cViewPr>
        <p:scale>
          <a:sx n="84" d="100"/>
          <a:sy n="84" d="100"/>
        </p:scale>
        <p:origin x="-666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BF1ED-89E5-40B9-B09D-EFD2073B31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9A77-BB0C-4279-9D82-20D6D3A82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51F24-1470-4CC0-BF8D-42536CFB2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9ABB1-926A-480E-8B68-76AE1FEF8D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DBFC8-BEFA-438A-9C9B-A225A1B88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8DE5A-2D5E-4875-9F83-DE6AFA94B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FECB2-DA38-4852-849D-2D8FA2A3F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6CD81-9CD0-4B59-98DD-D107B8CDD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6C7102-A2CF-424B-8C2E-5434585B0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FBBB4-3077-4D98-9036-AA8D18A33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D3B47-6B31-4D67-A285-1406A9C50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40000">
    <p:checker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2975B744-068F-497E-AC6B-30E8221B8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6" r:id="rId9"/>
    <p:sldLayoutId id="2147483834" r:id="rId10"/>
    <p:sldLayoutId id="2147483835" r:id="rId11"/>
  </p:sldLayoutIdLst>
  <p:transition advClick="0" advTm="40000">
    <p:checker/>
    <p:sndAc>
      <p:stSnd>
        <p:snd r:embed="rId1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0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business.center.cz/business/pravo/zakony/listina-zakladnich-prav-a-svobod/hlava4.aspx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dnikatel.cz/zakony/zakon-c-435-2004-sb-o-zamestnanosti/cele-zneni/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ortal.mpsv.cz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business.center.cz/business/pravo/zakony/listina-zakladnich-prav-a-svobod/hlava4.aspx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akony.centrum.cz/zakonik-prace" TargetMode="External"/><Relationship Id="rId5" Type="http://schemas.openxmlformats.org/officeDocument/2006/relationships/hyperlink" Target="http://www.portal.mpsv.cz/" TargetMode="External"/><Relationship Id="rId4" Type="http://schemas.openxmlformats.org/officeDocument/2006/relationships/hyperlink" Target="http://www.podnikatel.cz/zakony/zakon-c-435-2004-sb-o-zamestnanosti/cele-znen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endParaRPr lang="cs-CZ" sz="2000" dirty="0" smtClean="0">
              <a:latin typeface="Arial" pitchFamily="34" charset="0"/>
            </a:endParaRPr>
          </a:p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pPr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 </a:t>
            </a:r>
          </a:p>
          <a:p>
            <a:pPr>
              <a:defRPr/>
            </a:pPr>
            <a:endParaRPr lang="cs-CZ" b="1" dirty="0" smtClean="0"/>
          </a:p>
          <a:p>
            <a:pPr>
              <a:defRPr/>
            </a:pPr>
            <a:endParaRPr lang="cs-CZ" b="1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3076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188913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7" name="Obdélník 4"/>
          <p:cNvSpPr>
            <a:spLocks noChangeArrowheads="1"/>
          </p:cNvSpPr>
          <p:nvPr/>
        </p:nvSpPr>
        <p:spPr bwMode="auto">
          <a:xfrm>
            <a:off x="2286000" y="24130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pic>
        <p:nvPicPr>
          <p:cNvPr id="3078" name="Obrázek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3644900"/>
            <a:ext cx="52197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          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81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Pracovní právo  - úvod 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 říjen 2013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pic>
        <p:nvPicPr>
          <p:cNvPr id="4100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188913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1. Pracovní právo - úvod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altLang="cs-CZ" b="1" smtClean="0"/>
              <a:t>Klíčová slova:  </a:t>
            </a:r>
            <a:r>
              <a:rPr lang="cs-CZ" altLang="cs-CZ" smtClean="0"/>
              <a:t>prameny práva, právo na zaměstnání,</a:t>
            </a:r>
          </a:p>
          <a:p>
            <a:pPr marR="0" eaLnBrk="1" hangingPunct="1"/>
            <a:r>
              <a:rPr lang="cs-CZ" altLang="cs-CZ" smtClean="0"/>
              <a:t>rekvalifikace, hmotné zabezpečení</a:t>
            </a:r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Pracovní právo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- právní normy - týkají se pracovních  </a:t>
            </a:r>
          </a:p>
          <a:p>
            <a:pPr eaLnBrk="1" hangingPunct="1"/>
            <a:r>
              <a:rPr lang="cs-CZ" altLang="cs-CZ" smtClean="0"/>
              <a:t>                             vztahů a vztahů souvisejících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Základní prameny –</a:t>
            </a:r>
            <a:r>
              <a:rPr lang="cs-CZ" altLang="cs-CZ" b="1" smtClean="0"/>
              <a:t>Zákon č. 2/1993 Sb. - Listina základních práv a svobod a Zákoník práce - zákon č. 262/2006 Sb.</a:t>
            </a:r>
          </a:p>
          <a:p>
            <a:pPr eaLnBrk="1" hangingPunct="1"/>
            <a:r>
              <a:rPr lang="cs-CZ" altLang="cs-CZ" smtClean="0"/>
              <a:t>dále zákon o mzdě, o platu, o kolektivním </a:t>
            </a:r>
          </a:p>
          <a:p>
            <a:pPr eaLnBrk="1" hangingPunct="1"/>
            <a:r>
              <a:rPr lang="cs-CZ" altLang="cs-CZ" smtClean="0"/>
              <a:t>vyjednávání …..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7171" name="Picture 4" descr="C:\Documents and Settings\ucitel\Local Settings\Temporary Internet Files\Content.IE5\44E4RQJA\MP900408864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08025" y="0"/>
            <a:ext cx="7608888" cy="7607300"/>
          </a:xfrm>
        </p:spPr>
      </p:pic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smtClean="0"/>
              <a:t/>
            </a:r>
            <a:br>
              <a:rPr lang="cs-CZ" sz="3200" b="1" smtClean="0"/>
            </a:br>
            <a:r>
              <a:rPr lang="cs-CZ" sz="3200" b="1" smtClean="0"/>
              <a:t>Zákon č. 2/1993 Sb. - Listina základních práv a svobod </a:t>
            </a:r>
            <a:r>
              <a:rPr lang="cs-CZ" b="1" smtClean="0"/>
              <a:t/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3600" smtClean="0">
                <a:hlinkClick r:id="rId3"/>
              </a:rPr>
              <a:t>http://business.center.cz/business/pravo/zakony/listina-zakladnich-prav-a-svobod/hlava4.aspx</a:t>
            </a:r>
            <a:endParaRPr lang="cs-CZ" altLang="cs-CZ" sz="3600" smtClean="0"/>
          </a:p>
          <a:p>
            <a:pPr eaLnBrk="1" hangingPunct="1"/>
            <a:endParaRPr lang="cs-CZ" altLang="cs-CZ" sz="2000" smtClean="0"/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  <p:bldLst>
      <p:bldP spid="2" grpId="0"/>
      <p:bldP spid="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Právo na zaměstnání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O státní politiku zaměstnanosti v ČR pečují  především úřady </a:t>
            </a:r>
            <a:r>
              <a:rPr lang="cs-CZ" altLang="cs-CZ" dirty="0" smtClean="0"/>
              <a:t>práce, </a:t>
            </a:r>
            <a:r>
              <a:rPr lang="cs-CZ" altLang="cs-CZ" dirty="0" smtClean="0"/>
              <a:t>MPSV. </a:t>
            </a:r>
          </a:p>
          <a:p>
            <a:pPr eaLnBrk="1" hangingPunct="1"/>
            <a:endParaRPr lang="cs-CZ" altLang="cs-CZ" sz="2000" dirty="0" smtClean="0"/>
          </a:p>
          <a:p>
            <a:pPr eaLnBrk="1" hangingPunct="1"/>
            <a:r>
              <a:rPr lang="cs-CZ" altLang="cs-CZ" sz="2000" dirty="0" smtClean="0"/>
              <a:t>- zprostředkování pracovního </a:t>
            </a:r>
          </a:p>
          <a:p>
            <a:pPr eaLnBrk="1" hangingPunct="1"/>
            <a:r>
              <a:rPr lang="cs-CZ" altLang="cs-CZ" sz="2000" dirty="0" smtClean="0"/>
              <a:t>  uplatnění</a:t>
            </a:r>
          </a:p>
          <a:p>
            <a:pPr eaLnBrk="1" hangingPunct="1"/>
            <a:endParaRPr lang="cs-CZ" altLang="cs-CZ" sz="2000" dirty="0" smtClean="0"/>
          </a:p>
          <a:p>
            <a:pPr eaLnBrk="1" hangingPunct="1"/>
            <a:r>
              <a:rPr lang="cs-CZ" altLang="cs-CZ" sz="2000" dirty="0" smtClean="0"/>
              <a:t>- rekvalifikace</a:t>
            </a:r>
          </a:p>
          <a:p>
            <a:pPr eaLnBrk="1" hangingPunct="1"/>
            <a:endParaRPr lang="cs-CZ" altLang="cs-CZ" sz="2000" dirty="0" smtClean="0"/>
          </a:p>
          <a:p>
            <a:pPr eaLnBrk="1" hangingPunct="1"/>
            <a:r>
              <a:rPr lang="cs-CZ" altLang="cs-CZ" sz="2000" dirty="0" smtClean="0"/>
              <a:t>- hmotné zabezpečení v případě </a:t>
            </a:r>
          </a:p>
          <a:p>
            <a:pPr eaLnBrk="1" hangingPunct="1"/>
            <a:r>
              <a:rPr lang="cs-CZ" altLang="cs-CZ" sz="2000" dirty="0" smtClean="0"/>
              <a:t>  ztráty zaměstnání</a:t>
            </a:r>
          </a:p>
        </p:txBody>
      </p:sp>
      <p:pic>
        <p:nvPicPr>
          <p:cNvPr id="9220" name="Picture 4" descr="C:\Documents and Settings\ucitel\Local Settings\Temporary Internet Files\Content.IE5\44E4RQJA\MP9002895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2708275"/>
            <a:ext cx="2543175" cy="381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  <p:bldLst>
      <p:bldP spid="4098" grpId="0"/>
      <p:bldP spid="409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409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Zprostředkování pracovního uplatnění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vyhledání vhodného zaměstnání, poradenství a poskytování informací o pracovních příležitostech v ČR i zahraničí</a:t>
            </a:r>
          </a:p>
        </p:txBody>
      </p:sp>
      <p:pic>
        <p:nvPicPr>
          <p:cNvPr id="10244" name="Picture 4" descr="C:\Documents and Settings\ucitel\Local Settings\Temporary Internet Files\Content.IE5\RNQR462D\MP900399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3182938"/>
            <a:ext cx="2370137" cy="355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Rekvalifikace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Dle poptávky na trhu práce</a:t>
            </a:r>
            <a:r>
              <a:rPr lang="cs-CZ" altLang="cs-CZ" smtClean="0"/>
              <a:t>.</a:t>
            </a:r>
          </a:p>
          <a:p>
            <a:pPr eaLnBrk="1" hangingPunct="1"/>
            <a:r>
              <a:rPr lang="cs-CZ" altLang="cs-CZ" smtClean="0">
                <a:solidFill>
                  <a:srgbClr val="0070C0"/>
                </a:solidFill>
              </a:rPr>
              <a:t>Profesní rekvalifikace </a:t>
            </a:r>
            <a:r>
              <a:rPr lang="cs-CZ" altLang="cs-CZ" b="1" smtClean="0"/>
              <a:t>– získání nové kvalifikace </a:t>
            </a:r>
            <a:r>
              <a:rPr lang="cs-CZ" altLang="cs-CZ" smtClean="0"/>
              <a:t>– žádané na trhu práce (horník se rekvalifikuje na prodavače)</a:t>
            </a:r>
          </a:p>
          <a:p>
            <a:pPr eaLnBrk="1" hangingPunct="1"/>
            <a:r>
              <a:rPr lang="cs-CZ" altLang="cs-CZ" smtClean="0">
                <a:solidFill>
                  <a:srgbClr val="0070C0"/>
                </a:solidFill>
              </a:rPr>
              <a:t>Rozšíření kvalifikace </a:t>
            </a:r>
            <a:r>
              <a:rPr lang="cs-CZ" altLang="cs-CZ" smtClean="0"/>
              <a:t>– řidičský průkaz, svářečský kurz</a:t>
            </a:r>
          </a:p>
          <a:p>
            <a:pPr eaLnBrk="1" hangingPunct="1"/>
            <a:r>
              <a:rPr lang="cs-CZ" altLang="cs-CZ" smtClean="0">
                <a:solidFill>
                  <a:srgbClr val="0070C0"/>
                </a:solidFill>
              </a:rPr>
              <a:t>Příprava k podnikání 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Hmotné zabezpečení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Uchazeč o zaměstnání má nárok na podporu nezaměstnanosti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b="1" smtClean="0"/>
              <a:t>Podpůrčí doba</a:t>
            </a:r>
            <a:r>
              <a:rPr lang="cs-CZ" altLang="cs-CZ" smtClean="0"/>
              <a:t>: do 50 let – 5 měsíců</a:t>
            </a:r>
          </a:p>
          <a:p>
            <a:pPr eaLnBrk="1" hangingPunct="1"/>
            <a:r>
              <a:rPr lang="cs-CZ" altLang="cs-CZ" smtClean="0"/>
              <a:t>                              50 – 55 let – 8 měsíců</a:t>
            </a:r>
          </a:p>
          <a:p>
            <a:pPr eaLnBrk="1" hangingPunct="1"/>
            <a:r>
              <a:rPr lang="cs-CZ" altLang="cs-CZ" smtClean="0"/>
              <a:t>                              nad 55 let – až 11 měsíců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Výše podpory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2 měsíce – 65 % průměrného čistého měsíčního výdělku </a:t>
            </a:r>
          </a:p>
          <a:p>
            <a:pPr eaLnBrk="1" hangingPunct="1"/>
            <a:r>
              <a:rPr lang="cs-CZ" altLang="cs-CZ" dirty="0" smtClean="0"/>
              <a:t>(max. 0,58x průměrná mzda)</a:t>
            </a:r>
          </a:p>
          <a:p>
            <a:pPr eaLnBrk="1" hangingPunct="1"/>
            <a:r>
              <a:rPr lang="cs-CZ" altLang="cs-CZ" dirty="0" smtClean="0"/>
              <a:t>Další 2 měsíce – 50%</a:t>
            </a:r>
          </a:p>
          <a:p>
            <a:pPr eaLnBrk="1" hangingPunct="1"/>
            <a:r>
              <a:rPr lang="cs-CZ" altLang="cs-CZ" dirty="0" smtClean="0"/>
              <a:t>Zbytek doby – 45%</a:t>
            </a:r>
          </a:p>
          <a:p>
            <a:pPr eaLnBrk="1" hangingPunct="1"/>
            <a:r>
              <a:rPr lang="cs-CZ" altLang="cs-CZ" dirty="0" smtClean="0"/>
              <a:t>Při rekvalifikaci – 60 %</a:t>
            </a:r>
          </a:p>
          <a:p>
            <a:pPr eaLnBrk="1" hangingPunct="1"/>
            <a:r>
              <a:rPr lang="cs-CZ" altLang="cs-CZ" sz="2000" dirty="0" smtClean="0"/>
              <a:t>Po skončení podpůrčí doby – jen sociální dávka –ve výši životního minima (3 200,-- Kč)</a:t>
            </a:r>
          </a:p>
          <a:p>
            <a:pPr eaLnBrk="1" hangingPunct="1"/>
            <a:r>
              <a:rPr lang="cs-CZ" altLang="cs-CZ" sz="2000" dirty="0" smtClean="0"/>
              <a:t>Bez aktivity – existenční minimum (2 200 ,-- Kč)</a:t>
            </a:r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Jaké jsou další možnosti hledání  zaměstnání, víš kam se obrátit?</a:t>
            </a:r>
          </a:p>
        </p:txBody>
      </p:sp>
      <p:pic>
        <p:nvPicPr>
          <p:cNvPr id="14339" name="Picture 2" descr="C:\Documents and Settings\ucitel\Local Settings\Temporary Internet Files\Content.IE5\RNQR462D\MP90044232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279525" y="1935163"/>
            <a:ext cx="6584950" cy="4389437"/>
          </a:xfrm>
          <a:noFill/>
        </p:spPr>
      </p:pic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684213" y="765175"/>
            <a:ext cx="8229600" cy="1143000"/>
          </a:xfrm>
        </p:spPr>
        <p:txBody>
          <a:bodyPr/>
          <a:lstStyle/>
          <a:p>
            <a:r>
              <a:rPr lang="cs-CZ" altLang="cs-CZ" sz="3200" b="1" smtClean="0"/>
              <a:t/>
            </a:r>
            <a:br>
              <a:rPr lang="cs-CZ" altLang="cs-CZ" sz="3200" b="1" smtClean="0"/>
            </a:br>
            <a:r>
              <a:rPr lang="cs-CZ" altLang="cs-CZ" sz="3200" b="1" smtClean="0"/>
              <a:t/>
            </a:r>
            <a:br>
              <a:rPr lang="cs-CZ" altLang="cs-CZ" sz="3200" b="1" smtClean="0"/>
            </a:br>
            <a:r>
              <a:rPr lang="cs-CZ" altLang="cs-CZ" sz="3200" b="1" smtClean="0"/>
              <a:t> </a:t>
            </a:r>
            <a:r>
              <a:rPr lang="cs-CZ" altLang="cs-CZ" sz="3600" b="1" smtClean="0"/>
              <a:t>Řešení: </a:t>
            </a:r>
            <a:br>
              <a:rPr lang="cs-CZ" altLang="cs-CZ" sz="3600" b="1" smtClean="0"/>
            </a:br>
            <a:endParaRPr lang="cs-CZ" altLang="cs-CZ" sz="3600" b="1" smtClean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2800" b="1" smtClean="0">
                <a:hlinkClick r:id="rId3"/>
              </a:rPr>
              <a:t>http://www.podnikatel.cz/zakony/zakon-c-435-2004-sb-o-zamestnanosti/cele-zneni/</a:t>
            </a:r>
            <a:endParaRPr lang="cs-CZ" altLang="cs-CZ" sz="2800" b="1" smtClean="0"/>
          </a:p>
          <a:p>
            <a:pPr eaLnBrk="1" hangingPunct="1"/>
            <a:r>
              <a:rPr lang="cs-CZ" altLang="cs-CZ" sz="1800" smtClean="0"/>
              <a:t>Zaměstnavatelé</a:t>
            </a:r>
          </a:p>
          <a:p>
            <a:pPr eaLnBrk="1" hangingPunct="1"/>
            <a:r>
              <a:rPr lang="cs-CZ" altLang="cs-CZ" sz="1800" smtClean="0"/>
              <a:t>Odbory</a:t>
            </a:r>
          </a:p>
          <a:p>
            <a:pPr eaLnBrk="1" hangingPunct="1"/>
            <a:r>
              <a:rPr lang="cs-CZ" altLang="cs-CZ" sz="1800" smtClean="0"/>
              <a:t>Územní samosprávné celky</a:t>
            </a:r>
          </a:p>
          <a:p>
            <a:pPr eaLnBrk="1" hangingPunct="1"/>
            <a:r>
              <a:rPr lang="cs-CZ" altLang="cs-CZ" sz="1800" smtClean="0"/>
              <a:t>Profesní organizace</a:t>
            </a:r>
          </a:p>
          <a:p>
            <a:pPr eaLnBrk="1" hangingPunct="1"/>
            <a:r>
              <a:rPr lang="cs-CZ" altLang="cs-CZ" sz="1800" smtClean="0"/>
              <a:t>Sdružení zdravotně postižených</a:t>
            </a:r>
          </a:p>
          <a:p>
            <a:pPr eaLnBrk="1" hangingPunct="1"/>
            <a:r>
              <a:rPr lang="cs-CZ" altLang="cs-CZ" sz="1800" smtClean="0"/>
              <a:t>Soukromé zprostředkovatelny – agentury</a:t>
            </a:r>
          </a:p>
          <a:p>
            <a:pPr eaLnBrk="1" hangingPunct="1"/>
            <a:r>
              <a:rPr lang="cs-CZ" altLang="cs-CZ" sz="1800" smtClean="0"/>
              <a:t>Dotazy u známých, přátel</a:t>
            </a:r>
          </a:p>
          <a:p>
            <a:pPr eaLnBrk="1" hangingPunct="1"/>
            <a:r>
              <a:rPr lang="cs-CZ" altLang="cs-CZ" sz="1800" smtClean="0"/>
              <a:t>Inzerce</a:t>
            </a:r>
          </a:p>
          <a:p>
            <a:pPr eaLnBrk="1" hangingPunct="1"/>
            <a:r>
              <a:rPr lang="cs-CZ" altLang="cs-CZ" sz="1800" smtClean="0"/>
              <a:t>Internet</a:t>
            </a:r>
          </a:p>
          <a:p>
            <a:pPr eaLnBrk="1" hangingPunct="1"/>
            <a:r>
              <a:rPr lang="cs-CZ" altLang="cs-CZ" sz="1800" smtClean="0">
                <a:hlinkClick r:id="rId4"/>
              </a:rPr>
              <a:t>www.portal.mpsv.cz</a:t>
            </a:r>
            <a:endParaRPr lang="cs-CZ" altLang="cs-CZ" sz="1800" smtClean="0"/>
          </a:p>
          <a:p>
            <a:pPr eaLnBrk="1" hangingPunct="1"/>
            <a:r>
              <a:rPr lang="cs-CZ" altLang="cs-CZ" sz="1800" smtClean="0"/>
              <a:t>atd.</a:t>
            </a:r>
          </a:p>
          <a:p>
            <a:pPr eaLnBrk="1" hangingPunct="1"/>
            <a:endParaRPr lang="cs-CZ" altLang="cs-CZ" sz="1800" smtClean="0"/>
          </a:p>
          <a:p>
            <a:pPr eaLnBrk="1" hangingPunct="1"/>
            <a:endParaRPr lang="cs-CZ" altLang="cs-CZ" sz="1800" smtClean="0"/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000" dirty="0" smtClean="0"/>
              <a:t>JAROSLAVA, </a:t>
            </a:r>
            <a:r>
              <a:rPr lang="cs-CZ" altLang="cs-CZ" sz="2000" dirty="0" err="1" smtClean="0"/>
              <a:t>Tomancová</a:t>
            </a:r>
            <a:r>
              <a:rPr lang="cs-CZ" altLang="cs-CZ" sz="2000" dirty="0" smtClean="0"/>
              <a:t> a kol. </a:t>
            </a:r>
            <a:r>
              <a:rPr lang="cs-CZ" altLang="cs-CZ" sz="2000" i="1" dirty="0" smtClean="0"/>
              <a:t>Základy práva</a:t>
            </a:r>
            <a:r>
              <a:rPr lang="cs-CZ" altLang="cs-CZ" sz="2000" dirty="0" smtClean="0"/>
              <a:t>. Boskovice: ALBERT, 2007, ISBN 80-7326-110-3. </a:t>
            </a:r>
          </a:p>
          <a:p>
            <a:pPr eaLnBrk="1" hangingPunct="1"/>
            <a:r>
              <a:rPr lang="cs-CZ" altLang="cs-CZ" sz="2000" dirty="0" smtClean="0"/>
              <a:t>RYSKA, Radovan; PUŠKINOVÁ, Monika. </a:t>
            </a:r>
            <a:r>
              <a:rPr lang="cs-CZ" altLang="cs-CZ" sz="2000" i="1" dirty="0" smtClean="0"/>
              <a:t>Právo pro střední školy</a:t>
            </a:r>
            <a:r>
              <a:rPr lang="cs-CZ" altLang="cs-CZ" sz="2000" dirty="0" smtClean="0"/>
              <a:t>. Praha: EDUKO, 2012, ISBN 978-80-8720-457-3.</a:t>
            </a:r>
            <a:r>
              <a:rPr lang="cs-CZ" altLang="cs-CZ" dirty="0" smtClean="0"/>
              <a:t> </a:t>
            </a:r>
          </a:p>
          <a:p>
            <a:pPr eaLnBrk="1" hangingPunct="1"/>
            <a:r>
              <a:rPr lang="cs-CZ" altLang="cs-CZ" sz="2000" dirty="0" smtClean="0"/>
              <a:t>ZLÁMAL, Jaroslav; BELLOVÁ, Jana; HALUZA, Jakub. </a:t>
            </a:r>
            <a:r>
              <a:rPr lang="cs-CZ" altLang="cs-CZ" sz="2000" i="1" dirty="0" smtClean="0"/>
              <a:t>Občanský a společenskovědní základ PRÁVO</a:t>
            </a:r>
            <a:r>
              <a:rPr lang="cs-CZ" altLang="cs-CZ" sz="2000" dirty="0" smtClean="0"/>
              <a:t>. Kralice na Hané: </a:t>
            </a:r>
            <a:r>
              <a:rPr lang="cs-CZ" altLang="cs-CZ" sz="2000" dirty="0" err="1" smtClean="0"/>
              <a:t>Computer</a:t>
            </a:r>
            <a:r>
              <a:rPr lang="cs-CZ" altLang="cs-CZ" sz="2000" dirty="0" smtClean="0"/>
              <a:t> Media s.r.o., 2011, ISBN 978-80-7402-090-2. </a:t>
            </a:r>
          </a:p>
          <a:p>
            <a:pPr eaLnBrk="1" hangingPunct="1"/>
            <a:r>
              <a:rPr lang="cs-CZ" altLang="cs-CZ" sz="2000" dirty="0" smtClean="0"/>
              <a:t>Microsoft Word – </a:t>
            </a:r>
            <a:r>
              <a:rPr lang="cs-CZ" altLang="cs-CZ" sz="2000" dirty="0" smtClean="0"/>
              <a:t>klipart – www.office,</a:t>
            </a:r>
            <a:r>
              <a:rPr lang="cs-CZ" altLang="cs-CZ" sz="2000" smtClean="0"/>
              <a:t>microsoft.com</a:t>
            </a:r>
            <a:endParaRPr lang="cs-CZ" altLang="cs-CZ" sz="2000" smtClean="0"/>
          </a:p>
          <a:p>
            <a:pPr eaLnBrk="1" hangingPunct="1"/>
            <a:r>
              <a:rPr lang="cs-CZ" altLang="cs-CZ" sz="2000" dirty="0" smtClean="0"/>
              <a:t>Čerpáno: 2. 9. 2013</a:t>
            </a:r>
          </a:p>
          <a:p>
            <a:pPr eaLnBrk="1" hangingPunct="1"/>
            <a:r>
              <a:rPr lang="cs-CZ" altLang="cs-CZ" sz="1400" dirty="0" smtClean="0">
                <a:hlinkClick r:id="rId3"/>
              </a:rPr>
              <a:t>http://business.center.</a:t>
            </a:r>
            <a:r>
              <a:rPr lang="cs-CZ" altLang="cs-CZ" sz="1400" dirty="0" err="1" smtClean="0">
                <a:hlinkClick r:id="rId3"/>
              </a:rPr>
              <a:t>cz</a:t>
            </a:r>
            <a:r>
              <a:rPr lang="cs-CZ" altLang="cs-CZ" sz="1400" dirty="0" smtClean="0">
                <a:hlinkClick r:id="rId3"/>
              </a:rPr>
              <a:t>/business/</a:t>
            </a:r>
            <a:r>
              <a:rPr lang="cs-CZ" altLang="cs-CZ" sz="1400" dirty="0" err="1" smtClean="0">
                <a:hlinkClick r:id="rId3"/>
              </a:rPr>
              <a:t>pravo</a:t>
            </a:r>
            <a:r>
              <a:rPr lang="cs-CZ" altLang="cs-CZ" sz="1400" dirty="0" smtClean="0">
                <a:hlinkClick r:id="rId3"/>
              </a:rPr>
              <a:t>/</a:t>
            </a:r>
            <a:r>
              <a:rPr lang="cs-CZ" altLang="cs-CZ" sz="1400" dirty="0" err="1" smtClean="0">
                <a:hlinkClick r:id="rId3"/>
              </a:rPr>
              <a:t>zakony</a:t>
            </a:r>
            <a:r>
              <a:rPr lang="cs-CZ" altLang="cs-CZ" sz="1400" dirty="0" smtClean="0">
                <a:hlinkClick r:id="rId3"/>
              </a:rPr>
              <a:t>/listina-</a:t>
            </a:r>
            <a:r>
              <a:rPr lang="cs-CZ" altLang="cs-CZ" sz="1400" dirty="0" err="1" smtClean="0">
                <a:hlinkClick r:id="rId3"/>
              </a:rPr>
              <a:t>zakladnich</a:t>
            </a:r>
            <a:r>
              <a:rPr lang="cs-CZ" altLang="cs-CZ" sz="1400" dirty="0" smtClean="0">
                <a:hlinkClick r:id="rId3"/>
              </a:rPr>
              <a:t>-prav-a-svobod/hlava4.aspx</a:t>
            </a:r>
            <a:endParaRPr lang="cs-CZ" altLang="cs-CZ" sz="1400" dirty="0" smtClean="0"/>
          </a:p>
          <a:p>
            <a:pPr eaLnBrk="1" hangingPunct="1"/>
            <a:r>
              <a:rPr lang="cs-CZ" altLang="cs-CZ" sz="1400" b="1" dirty="0" smtClean="0">
                <a:hlinkClick r:id="rId4"/>
              </a:rPr>
              <a:t>http://www.podnikatel.</a:t>
            </a:r>
            <a:r>
              <a:rPr lang="cs-CZ" altLang="cs-CZ" sz="1400" b="1" dirty="0" err="1" smtClean="0">
                <a:hlinkClick r:id="rId4"/>
              </a:rPr>
              <a:t>cz</a:t>
            </a:r>
            <a:r>
              <a:rPr lang="cs-CZ" altLang="cs-CZ" sz="1400" b="1" dirty="0" smtClean="0">
                <a:hlinkClick r:id="rId4"/>
              </a:rPr>
              <a:t>/</a:t>
            </a:r>
            <a:r>
              <a:rPr lang="cs-CZ" altLang="cs-CZ" sz="1400" b="1" dirty="0" err="1" smtClean="0">
                <a:hlinkClick r:id="rId4"/>
              </a:rPr>
              <a:t>zakony</a:t>
            </a:r>
            <a:r>
              <a:rPr lang="cs-CZ" altLang="cs-CZ" sz="1400" b="1" dirty="0" smtClean="0">
                <a:hlinkClick r:id="rId4"/>
              </a:rPr>
              <a:t>/</a:t>
            </a:r>
            <a:r>
              <a:rPr lang="cs-CZ" altLang="cs-CZ" sz="1400" b="1" dirty="0" err="1" smtClean="0">
                <a:hlinkClick r:id="rId4"/>
              </a:rPr>
              <a:t>zakon</a:t>
            </a:r>
            <a:r>
              <a:rPr lang="cs-CZ" altLang="cs-CZ" sz="1400" b="1" dirty="0" smtClean="0">
                <a:hlinkClick r:id="rId4"/>
              </a:rPr>
              <a:t>-c-435-2004-</a:t>
            </a:r>
            <a:r>
              <a:rPr lang="cs-CZ" altLang="cs-CZ" sz="1400" b="1" dirty="0" err="1" smtClean="0">
                <a:hlinkClick r:id="rId4"/>
              </a:rPr>
              <a:t>sb</a:t>
            </a:r>
            <a:r>
              <a:rPr lang="cs-CZ" altLang="cs-CZ" sz="1400" b="1" dirty="0" smtClean="0">
                <a:hlinkClick r:id="rId4"/>
              </a:rPr>
              <a:t>-o-</a:t>
            </a:r>
            <a:r>
              <a:rPr lang="cs-CZ" altLang="cs-CZ" sz="1400" b="1" dirty="0" err="1" smtClean="0">
                <a:hlinkClick r:id="rId4"/>
              </a:rPr>
              <a:t>zamestnanosti</a:t>
            </a:r>
            <a:r>
              <a:rPr lang="cs-CZ" altLang="cs-CZ" sz="1400" b="1" dirty="0" smtClean="0">
                <a:hlinkClick r:id="rId4"/>
              </a:rPr>
              <a:t>/cele-</a:t>
            </a:r>
            <a:r>
              <a:rPr lang="cs-CZ" altLang="cs-CZ" sz="1400" b="1" dirty="0" err="1" smtClean="0">
                <a:hlinkClick r:id="rId4"/>
              </a:rPr>
              <a:t>zneni</a:t>
            </a:r>
            <a:endParaRPr lang="cs-CZ" altLang="cs-CZ" sz="1400" b="1" dirty="0" smtClean="0"/>
          </a:p>
          <a:p>
            <a:pPr eaLnBrk="1" hangingPunct="1"/>
            <a:r>
              <a:rPr lang="cs-CZ" altLang="cs-CZ" sz="1400" dirty="0" smtClean="0">
                <a:hlinkClick r:id="rId5"/>
              </a:rPr>
              <a:t>www.</a:t>
            </a:r>
            <a:r>
              <a:rPr lang="cs-CZ" altLang="cs-CZ" sz="1400" dirty="0" err="1" smtClean="0">
                <a:hlinkClick r:id="rId5"/>
              </a:rPr>
              <a:t>portal.mpsv.cz</a:t>
            </a:r>
            <a:endParaRPr lang="cs-CZ" altLang="cs-CZ" sz="1400" dirty="0" smtClean="0"/>
          </a:p>
          <a:p>
            <a:pPr eaLnBrk="1" hangingPunct="1"/>
            <a:r>
              <a:rPr lang="cs-CZ" altLang="cs-CZ" sz="1400" dirty="0" smtClean="0">
                <a:hlinkClick r:id="rId6"/>
              </a:rPr>
              <a:t>http://zakony.centrum.cz/zakonik-prace</a:t>
            </a:r>
            <a:endParaRPr lang="cs-CZ" altLang="cs-CZ" sz="1400" dirty="0" smtClean="0"/>
          </a:p>
          <a:p>
            <a:pPr eaLnBrk="1" hangingPunct="1"/>
            <a:endParaRPr lang="cs-CZ" altLang="cs-CZ" sz="1600" dirty="0" smtClean="0"/>
          </a:p>
          <a:p>
            <a:pPr eaLnBrk="1" hangingPunct="1"/>
            <a:endParaRPr lang="cs-CZ" altLang="cs-CZ" sz="2000" b="1" dirty="0" smtClean="0"/>
          </a:p>
          <a:p>
            <a:pPr eaLnBrk="1" hangingPunct="1"/>
            <a:endParaRPr lang="cs-CZ" altLang="cs-CZ" sz="2000" dirty="0" smtClean="0"/>
          </a:p>
          <a:p>
            <a:pPr eaLnBrk="1" hangingPunct="1"/>
            <a:endParaRPr lang="cs-CZ" altLang="cs-CZ" sz="2000" dirty="0" smtClean="0"/>
          </a:p>
          <a:p>
            <a:pPr eaLnBrk="1" hangingPunct="1"/>
            <a:endParaRPr lang="cs-CZ" altLang="cs-CZ" sz="2000" dirty="0" smtClean="0"/>
          </a:p>
          <a:p>
            <a:pPr eaLnBrk="1" hangingPunct="1"/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altLang="cs-CZ" sz="2000" dirty="0" smtClean="0"/>
          </a:p>
        </p:txBody>
      </p:sp>
    </p:spTree>
  </p:cSld>
  <p:clrMapOvr>
    <a:masterClrMapping/>
  </p:clrMapOvr>
  <p:transition advClick="0" advTm="40000">
    <p:checker/>
    <p:sndAc>
      <p:stSnd>
        <p:snd r:embed="rId2" name="camera.wav"/>
      </p:stSnd>
    </p:sndAc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305</TotalTime>
  <Words>421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Constantia</vt:lpstr>
      <vt:lpstr>Wingdings 2</vt:lpstr>
      <vt:lpstr>Times New Roman</vt:lpstr>
      <vt:lpstr>Tok</vt:lpstr>
      <vt:lpstr>Snímek 1</vt:lpstr>
      <vt:lpstr>Snímek 2</vt:lpstr>
      <vt:lpstr>1. Pracovní právo - úvod</vt:lpstr>
      <vt:lpstr>Pracovní právo </vt:lpstr>
      <vt:lpstr>Snímek 5</vt:lpstr>
      <vt:lpstr> Zákon č. 2/1993 Sb. - Listina základních práv a svobod  </vt:lpstr>
      <vt:lpstr>Právo na zaměstnání</vt:lpstr>
      <vt:lpstr>Zprostředkování pracovního uplatnění</vt:lpstr>
      <vt:lpstr>Rekvalifikace</vt:lpstr>
      <vt:lpstr>Hmotné zabezpečení</vt:lpstr>
      <vt:lpstr>Výše podpory</vt:lpstr>
      <vt:lpstr>Jaké jsou další možnosti hledání  zaměstnání, víš kam se obrátit?</vt:lpstr>
      <vt:lpstr>   Řešení:  </vt:lpstr>
      <vt:lpstr>Zdroje</vt:lpstr>
    </vt:vector>
  </TitlesOfParts>
  <Company>SOŠ a SOU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právo </dc:title>
  <dc:creator>Kabinet 46</dc:creator>
  <cp:lastModifiedBy>Dum</cp:lastModifiedBy>
  <cp:revision>41</cp:revision>
  <dcterms:created xsi:type="dcterms:W3CDTF">2011-10-10T08:39:28Z</dcterms:created>
  <dcterms:modified xsi:type="dcterms:W3CDTF">2014-10-15T09:15:17Z</dcterms:modified>
</cp:coreProperties>
</file>