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4" r:id="rId6"/>
    <p:sldId id="285" r:id="rId7"/>
    <p:sldId id="286" r:id="rId8"/>
    <p:sldId id="287" r:id="rId9"/>
    <p:sldId id="288" r:id="rId10"/>
    <p:sldId id="28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Peníze a finanční trh 1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VI-2-16-15_Penize-a-financni-trh-1_Seky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3861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Peníze a finanční trh 1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236988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6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Šek, bankovní šeky, soukromé šeky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Cestovní šek – </a:t>
            </a:r>
            <a:r>
              <a:rPr lang="cs-CZ" dirty="0" smtClean="0"/>
              <a:t>zvláštní druh šeku, vystaven na zahraniční měnu, nákup v bankách, cestovních agenturách</a:t>
            </a:r>
          </a:p>
          <a:p>
            <a:r>
              <a:rPr lang="cs-CZ" b="1" dirty="0" smtClean="0"/>
              <a:t>Šek – </a:t>
            </a:r>
            <a:r>
              <a:rPr lang="cs-CZ" dirty="0" smtClean="0"/>
              <a:t>platební prostředek, který opravňuje osobu na šeku uvedenou k výplatě částky uvedené na šeku, a to z účtu osoby, která šek vystavila</a:t>
            </a:r>
          </a:p>
          <a:p>
            <a:r>
              <a:rPr lang="cs-CZ" b="1" dirty="0" smtClean="0"/>
              <a:t>Soukromé šeky – </a:t>
            </a:r>
            <a:r>
              <a:rPr lang="cs-CZ" dirty="0" smtClean="0"/>
              <a:t>výstavce je nebankovní subjekt, má u banky – </a:t>
            </a:r>
            <a:r>
              <a:rPr lang="cs-CZ" b="1" dirty="0" smtClean="0"/>
              <a:t>šekovníka </a:t>
            </a:r>
            <a:r>
              <a:rPr lang="cs-CZ" dirty="0" smtClean="0"/>
              <a:t>– veden účet</a:t>
            </a:r>
          </a:p>
          <a:p>
            <a:r>
              <a:rPr lang="cs-CZ" b="1" dirty="0" smtClean="0"/>
              <a:t>Bankovní šek –</a:t>
            </a:r>
            <a:r>
              <a:rPr lang="cs-CZ" dirty="0" smtClean="0"/>
              <a:t> výstavcem je banka, šekovníkem je jiná banka</a:t>
            </a:r>
          </a:p>
          <a:p>
            <a:r>
              <a:rPr lang="cs-CZ" b="1" dirty="0" smtClean="0"/>
              <a:t>Šekovník – </a:t>
            </a:r>
            <a:r>
              <a:rPr lang="cs-CZ" dirty="0" smtClean="0"/>
              <a:t>osoba, která má platit</a:t>
            </a:r>
          </a:p>
          <a:p>
            <a:r>
              <a:rPr lang="cs-CZ" b="1" dirty="0" smtClean="0"/>
              <a:t>Šek </a:t>
            </a:r>
            <a:r>
              <a:rPr lang="cs-CZ" b="1" dirty="0" smtClean="0"/>
              <a:t>křižovaný </a:t>
            </a:r>
            <a:r>
              <a:rPr lang="cs-CZ" b="1" dirty="0" smtClean="0"/>
              <a:t>– </a:t>
            </a:r>
            <a:r>
              <a:rPr lang="cs-CZ" dirty="0" smtClean="0"/>
              <a:t>výstavcem nebo majitelem je na lícní straně opatřen dvěma rovnoběžnými čarami, omezuje okruh osob, kterým může být šek vyplacen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5263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Nejstarší forma bezhotovostního platebního styku</a:t>
            </a:r>
          </a:p>
          <a:p>
            <a:r>
              <a:rPr lang="cs-CZ" dirty="0" smtClean="0"/>
              <a:t>Využívá se při bez/hotovostním platebním styku</a:t>
            </a:r>
          </a:p>
          <a:p>
            <a:r>
              <a:rPr lang="cs-CZ" dirty="0" smtClean="0"/>
              <a:t>V obchodním styku i při neobchodních platbách soukromých osob</a:t>
            </a:r>
          </a:p>
          <a:p>
            <a:r>
              <a:rPr lang="cs-CZ" b="1" dirty="0" smtClean="0"/>
              <a:t>Šek je CP, </a:t>
            </a:r>
            <a:r>
              <a:rPr lang="cs-CZ" dirty="0" smtClean="0"/>
              <a:t>který obsahuje bezpodmínečný příkaz výstavce šeku určený bance, aby vyplatila z jeho účtu oprávněnému majiteli šeku peněžitou částku na šeku uvedenou (upraveno směnečným a šekovým zákonem)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2945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Náležitosti šeku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formální – </a:t>
            </a:r>
            <a:r>
              <a:rPr lang="cs-CZ" dirty="0" smtClean="0"/>
              <a:t>jeden jazyk</a:t>
            </a:r>
          </a:p>
          <a:p>
            <a:r>
              <a:rPr lang="cs-CZ" b="1" dirty="0" smtClean="0"/>
              <a:t>obsahové, </a:t>
            </a:r>
            <a:r>
              <a:rPr lang="cs-CZ" dirty="0" smtClean="0"/>
              <a:t>tj.</a:t>
            </a:r>
          </a:p>
          <a:p>
            <a:pPr>
              <a:buFontTx/>
              <a:buChar char="-"/>
            </a:pPr>
            <a:r>
              <a:rPr lang="cs-CZ" dirty="0" smtClean="0"/>
              <a:t>označení, že jde o šek</a:t>
            </a:r>
          </a:p>
          <a:p>
            <a:pPr>
              <a:buFontTx/>
              <a:buChar char="-"/>
            </a:pPr>
            <a:r>
              <a:rPr lang="cs-CZ" dirty="0" smtClean="0"/>
              <a:t>Bezpodmínečný příkaz zaplatit</a:t>
            </a:r>
          </a:p>
          <a:p>
            <a:pPr>
              <a:buFontTx/>
              <a:buChar char="-"/>
            </a:pPr>
            <a:r>
              <a:rPr lang="cs-CZ" dirty="0" smtClean="0"/>
              <a:t>Jméno toho, kdo má platit (šekovník – banka)</a:t>
            </a:r>
          </a:p>
          <a:p>
            <a:pPr>
              <a:buFontTx/>
              <a:buChar char="-"/>
            </a:pPr>
            <a:r>
              <a:rPr lang="cs-CZ" dirty="0" smtClean="0"/>
              <a:t>Datum a místo vystavení</a:t>
            </a:r>
          </a:p>
          <a:p>
            <a:pPr>
              <a:buFontTx/>
              <a:buChar char="-"/>
            </a:pPr>
            <a:r>
              <a:rPr lang="cs-CZ" dirty="0" smtClean="0"/>
              <a:t>Částka</a:t>
            </a:r>
          </a:p>
          <a:p>
            <a:pPr>
              <a:buFontTx/>
              <a:buChar char="-"/>
            </a:pPr>
            <a:r>
              <a:rPr lang="cs-CZ" dirty="0" smtClean="0"/>
              <a:t>Podpis výstavce (dle podpisového vzoru v bance)</a:t>
            </a:r>
          </a:p>
          <a:p>
            <a:r>
              <a:rPr lang="cs-CZ" b="1" dirty="0" smtClean="0"/>
              <a:t>Pokud některá z náležitostí chybí, je šek neplatný.</a:t>
            </a:r>
            <a:endParaRPr lang="cs-CZ" b="1" dirty="0"/>
          </a:p>
        </p:txBody>
      </p:sp>
      <p:sp>
        <p:nvSpPr>
          <p:cNvPr id="4" name="Výbuch 2 3"/>
          <p:cNvSpPr/>
          <p:nvPr/>
        </p:nvSpPr>
        <p:spPr>
          <a:xfrm>
            <a:off x="6588224" y="4293096"/>
            <a:ext cx="1850504" cy="914400"/>
          </a:xfrm>
          <a:prstGeom prst="irregularSeal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!!!!!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440341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šeků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Podle výstavce: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bankovní šeky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/>
              <a:t>s</a:t>
            </a:r>
            <a:r>
              <a:rPr lang="cs-CZ" sz="3600" dirty="0" smtClean="0"/>
              <a:t>oukromé</a:t>
            </a:r>
            <a:r>
              <a:rPr lang="cs-CZ" sz="3200" dirty="0" smtClean="0"/>
              <a:t> šeky</a:t>
            </a:r>
          </a:p>
          <a:p>
            <a:pPr marL="0" indent="0">
              <a:buNone/>
            </a:pPr>
            <a:r>
              <a:rPr lang="cs-CZ" sz="3200" dirty="0" smtClean="0"/>
              <a:t>Podle způsobu převoditelnosti: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šek na řad – vystaven na určitou osobu a lze ho převádět rubopisem na další osoby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šek na jméno – výslovně uvedeno jméno toho, komu má být šek proplacen, nelze ho převádět na jinou osobu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šek na majitele – oprávněným majitelem je ten, v jehož rukou se šek nachází</a:t>
            </a:r>
          </a:p>
          <a:p>
            <a:pPr marL="0" indent="0">
              <a:buNone/>
            </a:pPr>
            <a:r>
              <a:rPr lang="cs-CZ" sz="3200" dirty="0" smtClean="0"/>
              <a:t>Podle způsobu použití:</a:t>
            </a:r>
          </a:p>
          <a:p>
            <a:pPr>
              <a:buFont typeface="Wingdings 2" pitchFamily="18" charset="2"/>
              <a:buChar char="P"/>
            </a:pPr>
            <a:r>
              <a:rPr lang="cs-CZ" sz="3200" dirty="0"/>
              <a:t> </a:t>
            </a:r>
            <a:r>
              <a:rPr lang="cs-CZ" sz="3200" dirty="0" smtClean="0"/>
              <a:t>šek pokladní – slouží k výběru hotovosti z banky</a:t>
            </a:r>
          </a:p>
          <a:p>
            <a:pPr>
              <a:buFont typeface="Wingdings 2" pitchFamily="18" charset="2"/>
              <a:buChar char="P"/>
            </a:pPr>
            <a:r>
              <a:rPr lang="cs-CZ" sz="3200" dirty="0" smtClean="0"/>
              <a:t>šek k zúčtování – proplacení v hotovosti vyloučeno</a:t>
            </a:r>
          </a:p>
          <a:p>
            <a:pPr marL="0" indent="0">
              <a:buNone/>
            </a:pPr>
            <a:r>
              <a:rPr lang="cs-CZ" sz="3200" dirty="0" smtClean="0"/>
              <a:t>Cestovní šeky – právní úprava dle Obchodního zákoníku</a:t>
            </a:r>
          </a:p>
          <a:p>
            <a:pPr marL="0" indent="0">
              <a:buNone/>
            </a:pPr>
            <a:r>
              <a:rPr lang="cs-CZ" sz="3200" dirty="0" smtClean="0"/>
              <a:t>Zaručený šek – soukromý šek, banka je vydává, garantuje, neověřuje krytí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644612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placení šekem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Dvě </a:t>
            </a:r>
            <a:r>
              <a:rPr lang="cs-CZ" b="1" dirty="0"/>
              <a:t>formy</a:t>
            </a:r>
          </a:p>
          <a:p>
            <a:endParaRPr lang="cs-CZ" dirty="0"/>
          </a:p>
          <a:p>
            <a:r>
              <a:rPr lang="cs-CZ" dirty="0"/>
              <a:t>a) Vezme šek k proplacení (honorování) a ihned za tento šek vyplatí hotovost na šeku uvedenou, banky využívají pokud není pochybnosti o krytí šeku</a:t>
            </a:r>
          </a:p>
          <a:p>
            <a:endParaRPr lang="cs-CZ" dirty="0"/>
          </a:p>
          <a:p>
            <a:r>
              <a:rPr lang="cs-CZ" dirty="0"/>
              <a:t>b) Přebrání šeku k inkasu = 50 % proplatí a 50 % až přijdou peníze od šekovníka; nebo neproplatí nic, vezmou šek a čekají až přijdou peníze od šekovníka.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7920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Praktické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šek?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podstatné náležitosti šeku?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 čem se liší šek na řad, šek na jméno a šek na majitele?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se sleduje křižováním šeku a jaké druhy se používají?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 Popište průběh placení šekem.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vše se pojí s postihem pro neplacení šeku?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liší cestovní šek od běžného šeku?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http://www.csob.cz/cz/Produktovy-katalog/Ucty-a-platby/Stranky/Proplaceni-a-inkaso-seku.aspx</a:t>
            </a:r>
          </a:p>
        </p:txBody>
      </p:sp>
    </p:spTree>
    <p:extLst>
      <p:ext uri="{BB962C8B-B14F-4D97-AF65-F5344CB8AC3E}">
        <p14:creationId xmlns:p14="http://schemas.microsoft.com/office/powerpoint/2010/main" xmlns="" val="2146286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platebního </a:t>
            </a:r>
            <a:r>
              <a:rPr lang="cs-CZ" dirty="0" smtClean="0"/>
              <a:t>styku pomocí šeků, rozeznají jednotlivé druhy šeků. Na </a:t>
            </a:r>
            <a:r>
              <a:rPr lang="cs-CZ" dirty="0"/>
              <a:t>pracovních listech žáci odpovídají na otázky. Určeno 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3398</TotalTime>
  <Words>636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Snímek 2</vt:lpstr>
      <vt:lpstr>Peníze a finanční trh 1</vt:lpstr>
      <vt:lpstr>Základní pojmy</vt:lpstr>
      <vt:lpstr>Šek</vt:lpstr>
      <vt:lpstr>Náležitosti šeku</vt:lpstr>
      <vt:lpstr>Druhy šeků</vt:lpstr>
      <vt:lpstr>Průběh placení šekem</vt:lpstr>
      <vt:lpstr>Praktické cvičení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160</cp:revision>
  <dcterms:created xsi:type="dcterms:W3CDTF">2013-01-11T17:11:37Z</dcterms:created>
  <dcterms:modified xsi:type="dcterms:W3CDTF">2014-10-16T11:50:19Z</dcterms:modified>
</cp:coreProperties>
</file>