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3" r:id="rId6"/>
    <p:sldId id="294" r:id="rId7"/>
    <p:sldId id="295" r:id="rId8"/>
    <p:sldId id="296" r:id="rId9"/>
    <p:sldId id="297" r:id="rId10"/>
    <p:sldId id="298" r:id="rId11"/>
    <p:sldId id="288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a finanční trh 3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10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VI-2-16-17_Penize-a-financni-trh-3_Smenky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a finanční trh 2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6988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Směnka, akcept, směnka vlastní, směnka cizí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Akcept směny – přijetí cizí směnky k proplacení</a:t>
            </a:r>
          </a:p>
          <a:p>
            <a:pPr marL="0" indent="0">
              <a:buNone/>
            </a:pPr>
            <a:r>
              <a:rPr lang="cs-CZ" dirty="0" smtClean="0"/>
              <a:t>Aval – směnečný rukojmí, je ručitelem za směnky</a:t>
            </a:r>
          </a:p>
          <a:p>
            <a:pPr marL="0" indent="0">
              <a:buNone/>
            </a:pPr>
            <a:r>
              <a:rPr lang="cs-CZ" dirty="0" smtClean="0"/>
              <a:t>Indosament - Rubopis – převádí se jím směnka na indosatáře, je možný pouze u směnky na řad</a:t>
            </a:r>
          </a:p>
          <a:p>
            <a:pPr marL="0" indent="0">
              <a:buNone/>
            </a:pPr>
            <a:r>
              <a:rPr lang="cs-CZ" dirty="0" smtClean="0"/>
              <a:t>Indosant – osoba, která převádí na někoho jiného (indosatáře) práva ze směnky, uskutečňuje se rubopisem</a:t>
            </a:r>
          </a:p>
          <a:p>
            <a:pPr marL="0" indent="0">
              <a:buNone/>
            </a:pPr>
            <a:r>
              <a:rPr lang="cs-CZ" dirty="0" smtClean="0"/>
              <a:t>Indosatář – osoba, na kterou se indosant převádí rubopisem (indosamentem)</a:t>
            </a:r>
          </a:p>
          <a:p>
            <a:pPr marL="0" indent="0">
              <a:buNone/>
            </a:pPr>
            <a:r>
              <a:rPr lang="cs-CZ" dirty="0" smtClean="0"/>
              <a:t>Remitent – osoba, v jejíž prospěch je směnka vystavena, ten, komu se má ze směnky platit</a:t>
            </a:r>
          </a:p>
          <a:p>
            <a:pPr marL="0" indent="0">
              <a:buNone/>
            </a:pPr>
            <a:r>
              <a:rPr lang="cs-CZ" dirty="0" smtClean="0"/>
              <a:t>Směnka – CP, obsahuje bezpodmínečný závazek výstavce zaplatit stanovenou částku v určitou dobu na určitém místě, a který dává majiteli směnky právo vyžadovat směnkou toto plnění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263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Směnka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200" dirty="0" smtClean="0">
                <a:solidFill>
                  <a:srgbClr val="FF0000"/>
                </a:solidFill>
              </a:rPr>
              <a:t>Směnka musí obsahovat podstatné náležitosti, ale může být sepsána např. na ubrousek v restauraci.</a:t>
            </a:r>
          </a:p>
          <a:p>
            <a:r>
              <a:rPr lang="cs-CZ" b="1" dirty="0" smtClean="0"/>
              <a:t>Směnka cizí, trata – </a:t>
            </a:r>
            <a:r>
              <a:rPr lang="cs-CZ" dirty="0" smtClean="0"/>
              <a:t>příkaz, který dává výstavce směnky (trasant) směnečníkovi (trasátovi), aby za směnku zaplatil remitentovi </a:t>
            </a:r>
          </a:p>
          <a:p>
            <a:r>
              <a:rPr lang="cs-CZ" b="1" dirty="0" smtClean="0"/>
              <a:t>Směnka vlastní – </a:t>
            </a:r>
            <a:r>
              <a:rPr lang="cs-CZ" dirty="0" smtClean="0"/>
              <a:t>bezpodmínečný závazek (slib) výstavce (trasanta) zaplatit osobě ve směnce uvedené (remitentovi) v určené době a na určeném místě směnečnou sumu.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Upraveno dle Zákona č. 191/1950 Sb., zákon směnečný a šekový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818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směnky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Směnka </a:t>
            </a:r>
            <a:r>
              <a:rPr lang="cs-CZ" dirty="0"/>
              <a:t>obsahuje:</a:t>
            </a:r>
          </a:p>
          <a:p>
            <a:r>
              <a:rPr lang="cs-CZ" dirty="0"/>
              <a:t>1. označení, že jde o směnku, pojaté do vlastního textu listiny vyjádřené v jazyku, v kterém je listina </a:t>
            </a:r>
            <a:r>
              <a:rPr lang="cs-CZ" dirty="0" smtClean="0"/>
              <a:t>sepsána (nestačí nadpis);</a:t>
            </a:r>
            <a:endParaRPr lang="cs-CZ" dirty="0"/>
          </a:p>
          <a:p>
            <a:r>
              <a:rPr lang="cs-CZ" dirty="0"/>
              <a:t>2. bezpodmínečný příkaz zaplatit určitou peněžitou sumu;</a:t>
            </a:r>
          </a:p>
          <a:p>
            <a:r>
              <a:rPr lang="cs-CZ" dirty="0"/>
              <a:t>3. jméno toho, kdo má platit (směnečníka);</a:t>
            </a:r>
          </a:p>
          <a:p>
            <a:r>
              <a:rPr lang="cs-CZ" dirty="0"/>
              <a:t>4. údaj splatnosti;</a:t>
            </a:r>
          </a:p>
          <a:p>
            <a:r>
              <a:rPr lang="cs-CZ" dirty="0"/>
              <a:t>5. údaj místa, kde má být placeno;</a:t>
            </a:r>
          </a:p>
          <a:p>
            <a:r>
              <a:rPr lang="cs-CZ" dirty="0"/>
              <a:t>6. jméno toho, komu nebo na jehož řad má být placeno;</a:t>
            </a:r>
          </a:p>
          <a:p>
            <a:r>
              <a:rPr lang="cs-CZ" dirty="0"/>
              <a:t>7. datum a místo vystavení směnky;</a:t>
            </a:r>
          </a:p>
          <a:p>
            <a:r>
              <a:rPr lang="cs-CZ" dirty="0"/>
              <a:t>8. podpis </a:t>
            </a:r>
            <a:r>
              <a:rPr lang="cs-CZ" dirty="0" smtClean="0"/>
              <a:t>výstavce a jeho adresa.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941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Údaj o splatnosti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Čtyři způsoby: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viděnou (vistasměnka) – při předložení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určitý čas po viděné – lhůtní vistasměnka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určitý čas po vystavení směnky, např. 30 dní – </a:t>
            </a:r>
            <a:r>
              <a:rPr lang="cs-CZ" dirty="0" err="1" smtClean="0"/>
              <a:t>datosměnka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určitý konkrétní den – směnka fixní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0587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Údaj o splatnosti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Vistasměnka </a:t>
            </a:r>
            <a:r>
              <a:rPr lang="cs-CZ" dirty="0" smtClean="0"/>
              <a:t>– směnka na viděnou, vyjadřuje se např. slovy: „Za tuto směnku zaplatím při předložení…“ (do 1 roku od data vystavení, výstavce může měnit)</a:t>
            </a:r>
          </a:p>
          <a:p>
            <a:r>
              <a:rPr lang="cs-CZ" b="1" dirty="0" smtClean="0"/>
              <a:t>Lhůtní vistasměnka - v</a:t>
            </a:r>
            <a:r>
              <a:rPr lang="cs-CZ" dirty="0" smtClean="0"/>
              <a:t>yjadřuje </a:t>
            </a:r>
            <a:r>
              <a:rPr lang="cs-CZ" dirty="0"/>
              <a:t>se např. slovy: „Za tuto směnku </a:t>
            </a:r>
            <a:r>
              <a:rPr lang="cs-CZ" dirty="0" smtClean="0"/>
              <a:t>zaplatím pět dnů po viděné …“ </a:t>
            </a:r>
            <a:r>
              <a:rPr lang="cs-CZ" dirty="0"/>
              <a:t>(do 1 roku od data vystavení, výstavce </a:t>
            </a:r>
            <a:r>
              <a:rPr lang="cs-CZ" dirty="0" smtClean="0"/>
              <a:t>může stanovit)</a:t>
            </a:r>
          </a:p>
          <a:p>
            <a:r>
              <a:rPr lang="cs-CZ" b="1" dirty="0" err="1" smtClean="0"/>
              <a:t>Datosměnka</a:t>
            </a:r>
            <a:r>
              <a:rPr lang="cs-CZ" b="1" dirty="0"/>
              <a:t> </a:t>
            </a:r>
            <a:r>
              <a:rPr lang="cs-CZ" b="1" dirty="0" smtClean="0"/>
              <a:t>- </a:t>
            </a:r>
            <a:r>
              <a:rPr lang="cs-CZ" dirty="0" smtClean="0"/>
              <a:t>vyjadřuje </a:t>
            </a:r>
            <a:r>
              <a:rPr lang="cs-CZ" dirty="0"/>
              <a:t>se např. slovy: „Za tuto směnku zaplatím </a:t>
            </a:r>
            <a:r>
              <a:rPr lang="cs-CZ" dirty="0" smtClean="0"/>
              <a:t>deset dnů po vystavení …“ (minimálně lhůta jednodenní, tj. splatná den po vystavení, anebo maximální lhůta není stanovena)</a:t>
            </a:r>
          </a:p>
          <a:p>
            <a:r>
              <a:rPr lang="cs-CZ" b="1" dirty="0" smtClean="0"/>
              <a:t>Fixní směnka - </a:t>
            </a:r>
            <a:r>
              <a:rPr lang="cs-CZ" dirty="0"/>
              <a:t>l</a:t>
            </a:r>
            <a:r>
              <a:rPr lang="cs-CZ" dirty="0" smtClean="0"/>
              <a:t>hůta splatnosti např. 1.6.2013, první čtvrtek v červnu roku 2013, na Silvestra 2013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099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směnek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směnky </a:t>
            </a:r>
            <a:r>
              <a:rPr lang="cs-CZ" sz="2000" b="1" dirty="0"/>
              <a:t>vlastní </a:t>
            </a:r>
            <a:r>
              <a:rPr lang="cs-CZ" sz="2000" dirty="0"/>
              <a:t>- upravují vztah mezi dvěma subjekty:</a:t>
            </a:r>
          </a:p>
          <a:p>
            <a:r>
              <a:rPr lang="cs-CZ" sz="2000" dirty="0" smtClean="0"/>
              <a:t>věřitel </a:t>
            </a:r>
            <a:r>
              <a:rPr lang="cs-CZ" sz="2000" dirty="0"/>
              <a:t>(remitent) </a:t>
            </a:r>
          </a:p>
          <a:p>
            <a:r>
              <a:rPr lang="cs-CZ" sz="2000" dirty="0" smtClean="0"/>
              <a:t>dlužník </a:t>
            </a:r>
            <a:r>
              <a:rPr lang="cs-CZ" sz="2000" dirty="0"/>
              <a:t>- výstavcem směnky (trasant). Výstavce směnky dává vystavením směnky písemný slib uhrazení směnečné sumy majiteli směnky.</a:t>
            </a:r>
          </a:p>
          <a:p>
            <a:pPr marL="0" indent="0">
              <a:buNone/>
            </a:pPr>
            <a:r>
              <a:rPr lang="cs-CZ" sz="2000" b="1" dirty="0" smtClean="0"/>
              <a:t>směnky </a:t>
            </a:r>
            <a:r>
              <a:rPr lang="cs-CZ" sz="2000" b="1" dirty="0"/>
              <a:t>cizí - </a:t>
            </a:r>
            <a:r>
              <a:rPr lang="cs-CZ" sz="2000" dirty="0"/>
              <a:t>upravují vztah mezi třemi subjekty:</a:t>
            </a:r>
          </a:p>
          <a:p>
            <a:r>
              <a:rPr lang="cs-CZ" sz="2000" dirty="0" smtClean="0"/>
              <a:t>výstavce </a:t>
            </a:r>
            <a:r>
              <a:rPr lang="cs-CZ" sz="2000" dirty="0"/>
              <a:t>(trasant</a:t>
            </a:r>
            <a:r>
              <a:rPr lang="cs-CZ" sz="2000" dirty="0" smtClean="0"/>
              <a:t>), který </a:t>
            </a:r>
            <a:r>
              <a:rPr lang="cs-CZ" sz="2000" dirty="0"/>
              <a:t>je v dlužnické pozici vůči věřiteli, </a:t>
            </a:r>
          </a:p>
          <a:p>
            <a:r>
              <a:rPr lang="cs-CZ" sz="2000" dirty="0" smtClean="0"/>
              <a:t>Věřitel (remitent),</a:t>
            </a:r>
            <a:endParaRPr lang="cs-CZ" sz="2000" dirty="0"/>
          </a:p>
          <a:p>
            <a:r>
              <a:rPr lang="cs-CZ" sz="2000" dirty="0" smtClean="0"/>
              <a:t>směnečník </a:t>
            </a:r>
            <a:r>
              <a:rPr lang="cs-CZ" sz="2000" dirty="0"/>
              <a:t>(trasát</a:t>
            </a:r>
            <a:r>
              <a:rPr lang="cs-CZ" sz="2000" dirty="0" smtClean="0"/>
              <a:t>).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V</a:t>
            </a:r>
            <a:r>
              <a:rPr lang="cs-CZ" sz="2000" dirty="0" smtClean="0"/>
              <a:t>ýstavce </a:t>
            </a:r>
            <a:r>
              <a:rPr lang="cs-CZ" sz="2000" dirty="0"/>
              <a:t>směnky vystavením směnky </a:t>
            </a:r>
            <a:r>
              <a:rPr lang="cs-CZ" sz="2000" b="1" dirty="0"/>
              <a:t>přikazuje třetí osobě - směnečníkovi, </a:t>
            </a:r>
            <a:r>
              <a:rPr lang="cs-CZ" sz="2000" dirty="0"/>
              <a:t>který je tímto vázán uhradit dlužnou částku</a:t>
            </a:r>
            <a:r>
              <a:rPr lang="cs-CZ" sz="2000" b="1" dirty="0"/>
              <a:t> věřiteli </a:t>
            </a:r>
            <a:r>
              <a:rPr lang="cs-CZ" sz="2000" dirty="0"/>
              <a:t>(remitentovi).  </a:t>
            </a:r>
            <a:r>
              <a:rPr lang="cs-CZ" sz="2000" dirty="0" smtClean="0"/>
              <a:t>U </a:t>
            </a:r>
            <a:r>
              <a:rPr lang="cs-CZ" sz="2000" dirty="0"/>
              <a:t>standardní směnky cizí máme tedy tři subjekty (nikoliv dva jako u směnky vlastní). </a:t>
            </a:r>
          </a:p>
        </p:txBody>
      </p:sp>
    </p:spTree>
    <p:extLst>
      <p:ext uri="{BB962C8B-B14F-4D97-AF65-F5344CB8AC3E}">
        <p14:creationId xmlns:p14="http://schemas.microsoft.com/office/powerpoint/2010/main" val="423191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směnky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Směnka může sloužit jako</a:t>
            </a:r>
            <a:r>
              <a:rPr lang="cs-CZ" b="1" dirty="0" smtClean="0"/>
              <a:t>: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b="1" dirty="0" smtClean="0"/>
              <a:t>zástava</a:t>
            </a:r>
            <a:r>
              <a:rPr lang="cs-CZ" dirty="0" smtClean="0"/>
              <a:t> </a:t>
            </a:r>
            <a:r>
              <a:rPr lang="cs-CZ" dirty="0"/>
              <a:t>při jiných typech úvěru</a:t>
            </a:r>
            <a:r>
              <a:rPr lang="cs-CZ" dirty="0" smtClean="0"/>
              <a:t>,</a:t>
            </a:r>
            <a:endParaRPr lang="cs-CZ" dirty="0"/>
          </a:p>
          <a:p>
            <a:pPr marL="514350" indent="-514350">
              <a:buAutoNum type="arabicPeriod" startAt="2"/>
            </a:pPr>
            <a:r>
              <a:rPr lang="cs-CZ" dirty="0" smtClean="0"/>
              <a:t>směnkou </a:t>
            </a:r>
            <a:r>
              <a:rPr lang="cs-CZ" dirty="0"/>
              <a:t>můžeme </a:t>
            </a:r>
            <a:r>
              <a:rPr lang="cs-CZ" b="1" dirty="0"/>
              <a:t>ručit</a:t>
            </a:r>
            <a:r>
              <a:rPr lang="cs-CZ" dirty="0"/>
              <a:t> určitou obchodní transakci</a:t>
            </a:r>
            <a:r>
              <a:rPr lang="cs-CZ" dirty="0" smtClean="0"/>
              <a:t>,</a:t>
            </a:r>
            <a:endParaRPr lang="cs-CZ" dirty="0"/>
          </a:p>
          <a:p>
            <a:pPr marL="514350" indent="-514350">
              <a:buAutoNum type="arabicPeriod" startAt="4"/>
            </a:pPr>
            <a:r>
              <a:rPr lang="cs-CZ" dirty="0" smtClean="0"/>
              <a:t>směnka </a:t>
            </a:r>
            <a:r>
              <a:rPr lang="cs-CZ" dirty="0"/>
              <a:t>se dá využít jako </a:t>
            </a:r>
            <a:r>
              <a:rPr lang="cs-CZ" b="1" dirty="0"/>
              <a:t>platidlo</a:t>
            </a:r>
            <a:r>
              <a:rPr lang="cs-CZ" b="1" dirty="0" smtClean="0"/>
              <a:t>,</a:t>
            </a:r>
            <a:endParaRPr lang="cs-CZ" b="1" dirty="0"/>
          </a:p>
          <a:p>
            <a:pPr marL="514350" indent="-514350">
              <a:buAutoNum type="arabicPeriod" startAt="5"/>
            </a:pPr>
            <a:r>
              <a:rPr lang="cs-CZ" dirty="0" smtClean="0"/>
              <a:t>směnky </a:t>
            </a:r>
            <a:r>
              <a:rPr lang="cs-CZ" dirty="0"/>
              <a:t>jsou jedním z </a:t>
            </a:r>
            <a:r>
              <a:rPr lang="cs-CZ" b="1" dirty="0"/>
              <a:t>cizích zdrojů </a:t>
            </a:r>
            <a:r>
              <a:rPr lang="cs-CZ" dirty="0"/>
              <a:t>krátkodobého financování firmy</a:t>
            </a:r>
            <a:r>
              <a:rPr lang="cs-CZ" dirty="0" smtClean="0"/>
              <a:t>,</a:t>
            </a:r>
            <a:endParaRPr lang="cs-CZ" dirty="0"/>
          </a:p>
          <a:p>
            <a:pPr marL="514350" indent="-514350">
              <a:buAutoNum type="arabicPeriod" startAt="6"/>
            </a:pPr>
            <a:r>
              <a:rPr lang="cs-CZ" dirty="0" smtClean="0"/>
              <a:t>směnka </a:t>
            </a:r>
            <a:r>
              <a:rPr lang="cs-CZ" dirty="0"/>
              <a:t>je využívána při </a:t>
            </a:r>
            <a:r>
              <a:rPr lang="cs-CZ" b="1" dirty="0" smtClean="0"/>
              <a:t>úvěrech.</a:t>
            </a:r>
          </a:p>
          <a:p>
            <a:pPr marL="0" indent="0">
              <a:buNone/>
            </a:pPr>
            <a:r>
              <a:rPr lang="cs-CZ" dirty="0" smtClean="0"/>
              <a:t>Po zaplacení směnky má být opatřena doložkou „zaplaceno dne“ a podpisem, napsanou přímo na směnce. Směnečná suma nesmí být splácena ve splátkách.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561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Popište náležitosti směnky cizí.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Jakým způsobem může být stanovena splatnost fixní směnky?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Co je to akcept směnky?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Co je to směnka?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Kdo je to remitent?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Není-li ve směnce udáno místo vystavení, platí</a:t>
            </a:r>
            <a:r>
              <a:rPr lang="cs-CZ" sz="2400" dirty="0" smtClean="0"/>
              <a:t>, …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http://www.podnikatel.cz/zakony/zakon-c-191-1950-sb-zakon-smenecny-a-sekovy/cele-zneni/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146286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platebního </a:t>
            </a:r>
            <a:r>
              <a:rPr lang="cs-CZ" dirty="0" smtClean="0"/>
              <a:t>styku pomocí </a:t>
            </a:r>
            <a:r>
              <a:rPr lang="cs-CZ" smtClean="0"/>
              <a:t>směnek,žáci </a:t>
            </a:r>
            <a:r>
              <a:rPr lang="cs-CZ" dirty="0" smtClean="0"/>
              <a:t>rozlišují směnku vlastní a cizí, lhůty splatnosti.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3755</TotalTime>
  <Words>854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Peníze a finanční trh 2</vt:lpstr>
      <vt:lpstr>Základní pojmy</vt:lpstr>
      <vt:lpstr>Směnka</vt:lpstr>
      <vt:lpstr>Náležitosti směnky</vt:lpstr>
      <vt:lpstr>Údaj o splatnosti</vt:lpstr>
      <vt:lpstr>Údaj o splatnosti</vt:lpstr>
      <vt:lpstr>Druhy směnek</vt:lpstr>
      <vt:lpstr>Použití směnky</vt:lpstr>
      <vt:lpstr>Praktické 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Csiková</cp:lastModifiedBy>
  <cp:revision>177</cp:revision>
  <dcterms:created xsi:type="dcterms:W3CDTF">2013-01-11T17:11:37Z</dcterms:created>
  <dcterms:modified xsi:type="dcterms:W3CDTF">2014-10-06T12:08:56Z</dcterms:modified>
</cp:coreProperties>
</file>