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4" r:id="rId1"/>
  </p:sldMasterIdLst>
  <p:sldIdLst>
    <p:sldId id="266" r:id="rId2"/>
    <p:sldId id="267" r:id="rId3"/>
    <p:sldId id="256" r:id="rId4"/>
    <p:sldId id="258" r:id="rId5"/>
    <p:sldId id="257" r:id="rId6"/>
    <p:sldId id="259" r:id="rId7"/>
    <p:sldId id="261" r:id="rId8"/>
    <p:sldId id="262" r:id="rId9"/>
    <p:sldId id="263" r:id="rId10"/>
    <p:sldId id="268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24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055EC7A8-8FC2-4999-B6C1-45AA8BDD0A60}" type="datetimeFigureOut">
              <a:rPr lang="cs-CZ" smtClean="0"/>
              <a:pPr/>
              <a:t>16.10.2014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ovací čára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ovací čára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Elipsa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Elipsa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Elipsa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3D406082-2E93-4C66-81E7-D51904989ED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055EC7A8-8FC2-4999-B6C1-45AA8BDD0A60}" type="datetimeFigureOut">
              <a:rPr lang="cs-CZ" smtClean="0"/>
              <a:pPr/>
              <a:t>16.10.2014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3D406082-2E93-4C66-81E7-D51904989ED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055EC7A8-8FC2-4999-B6C1-45AA8BDD0A60}" type="datetimeFigureOut">
              <a:rPr lang="cs-CZ" smtClean="0"/>
              <a:pPr/>
              <a:t>16.10.2014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ovací čára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ovací čára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Elipsa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Elipsa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Elipsa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ovací čára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3D406082-2E93-4C66-81E7-D51904989ED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5EC7A8-8FC2-4999-B6C1-45AA8BDD0A60}" type="datetimeFigureOut">
              <a:rPr lang="cs-CZ" smtClean="0"/>
              <a:pPr/>
              <a:t>16.10.2014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406082-2E93-4C66-81E7-D51904989ED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5EC7A8-8FC2-4999-B6C1-45AA8BDD0A60}" type="datetimeFigureOut">
              <a:rPr lang="cs-CZ" smtClean="0"/>
              <a:pPr/>
              <a:t>16.10.2014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406082-2E93-4C66-81E7-D51904989ED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055EC7A8-8FC2-4999-B6C1-45AA8BDD0A60}" type="datetimeFigureOut">
              <a:rPr lang="cs-CZ" smtClean="0"/>
              <a:pPr/>
              <a:t>16.10.2014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3D406082-2E93-4C66-81E7-D51904989ED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5EC7A8-8FC2-4999-B6C1-45AA8BDD0A60}" type="datetimeFigureOut">
              <a:rPr lang="cs-CZ" smtClean="0"/>
              <a:pPr/>
              <a:t>16.10.2014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406082-2E93-4C66-81E7-D51904989ED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055EC7A8-8FC2-4999-B6C1-45AA8BDD0A60}" type="datetimeFigureOut">
              <a:rPr lang="cs-CZ" smtClean="0"/>
              <a:pPr/>
              <a:t>16.10.2014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3D406082-2E93-4C66-81E7-D51904989ED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ovací čára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055EC7A8-8FC2-4999-B6C1-45AA8BDD0A60}" type="datetimeFigureOut">
              <a:rPr lang="cs-CZ" smtClean="0"/>
              <a:pPr/>
              <a:t>16.10.2014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3D406082-2E93-4C66-81E7-D51904989ED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5EC7A8-8FC2-4999-B6C1-45AA8BDD0A60}" type="datetimeFigureOut">
              <a:rPr lang="cs-CZ" smtClean="0"/>
              <a:pPr/>
              <a:t>16.10.2014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406082-2E93-4C66-81E7-D51904989ED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5EC7A8-8FC2-4999-B6C1-45AA8BDD0A60}" type="datetimeFigureOut">
              <a:rPr lang="cs-CZ" smtClean="0"/>
              <a:pPr/>
              <a:t>16.10.2014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406082-2E93-4C66-81E7-D51904989ED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Nadpis, text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C7A484-C0D9-4F47-9460-DADB2E99E04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wipe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055EC7A8-8FC2-4999-B6C1-45AA8BDD0A60}" type="datetimeFigureOut">
              <a:rPr lang="cs-CZ" smtClean="0"/>
              <a:pPr/>
              <a:t>16.10.2014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3D406082-2E93-4C66-81E7-D51904989ED2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</p:sldLayoutIdLst>
  <p:transition>
    <p:wipe dir="r"/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vypoved-vzor.cz/pracovni-posudek/" TargetMode="External"/><Relationship Id="rId2" Type="http://schemas.openxmlformats.org/officeDocument/2006/relationships/hyperlink" Target="http://www.julda.cz/wp-content/uploads/2011/10/pracovni-posudek.pdf" TargetMode="Externa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kastnersw.cz/formstudio/formulare/pdf/no_07ZapList.pdf" TargetMode="Externa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julda.cz/wp-content/uploads/2011/10/pracovni-posudek.pdf" TargetMode="External"/><Relationship Id="rId2" Type="http://schemas.openxmlformats.org/officeDocument/2006/relationships/hyperlink" Target="http://zakony.centrum.cz/zakonik-prace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kastnersw.cz/formstudio/formulare/pdf/no_07ZapList.pdf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 algn="ctr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cs-CZ" sz="2000" dirty="0" smtClean="0">
                <a:solidFill>
                  <a:srgbClr val="8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</a:p>
          <a:p>
            <a:pPr marL="0" lvl="0" indent="0" algn="ctr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cs-CZ" sz="2000" dirty="0" smtClean="0">
                <a:solidFill>
                  <a:srgbClr val="8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STŘEDNÍ ODBORNÁ ŠKOLA A STŘEDNÍ ODBORNÉ UČILIŠTĚ</a:t>
            </a:r>
          </a:p>
          <a:p>
            <a:pPr marL="0" lvl="0" indent="0" algn="ctr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endParaRPr lang="cs-CZ" sz="2000" dirty="0" smtClean="0">
              <a:latin typeface="Arial" pitchFamily="34" charset="0"/>
            </a:endParaRPr>
          </a:p>
          <a:p>
            <a:pPr marL="0" lvl="0" indent="0" algn="ctr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cs-CZ" sz="2000" dirty="0" smtClean="0">
                <a:latin typeface="Arial" pitchFamily="34" charset="0"/>
              </a:rPr>
              <a:t> </a:t>
            </a:r>
            <a:r>
              <a:rPr lang="cs-CZ" sz="2000" dirty="0" smtClean="0">
                <a:solidFill>
                  <a:srgbClr val="8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MĚSTEC KRÁLOVÉ, T. G. MASARYKA 4</a:t>
            </a:r>
            <a:endParaRPr lang="cs-CZ" sz="2000" dirty="0" smtClean="0">
              <a:latin typeface="Arial" pitchFamily="34" charset="0"/>
            </a:endParaRPr>
          </a:p>
          <a:p>
            <a:endParaRPr lang="cs-CZ" dirty="0" smtClean="0"/>
          </a:p>
          <a:p>
            <a:pPr>
              <a:buNone/>
            </a:pPr>
            <a:r>
              <a:rPr lang="cs-CZ" dirty="0" smtClean="0"/>
              <a:t> </a:t>
            </a:r>
          </a:p>
          <a:p>
            <a:endParaRPr lang="cs-CZ" b="1" dirty="0" smtClean="0"/>
          </a:p>
          <a:p>
            <a:endParaRPr lang="cs-CZ" b="1" dirty="0" smtClean="0"/>
          </a:p>
          <a:p>
            <a:pPr>
              <a:buNone/>
            </a:pPr>
            <a:r>
              <a:rPr lang="cs-CZ" b="1" dirty="0" smtClean="0"/>
              <a:t>                              </a:t>
            </a:r>
            <a:r>
              <a:rPr lang="cs-CZ" dirty="0" smtClean="0"/>
              <a:t>Pracovní právo</a:t>
            </a:r>
            <a:endParaRPr lang="cs-CZ" dirty="0"/>
          </a:p>
        </p:txBody>
      </p:sp>
      <p:pic>
        <p:nvPicPr>
          <p:cNvPr id="4" name="Obrázek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7392" y="191166"/>
            <a:ext cx="5972175" cy="145732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5" name="Obdélník 4"/>
          <p:cNvSpPr/>
          <p:nvPr/>
        </p:nvSpPr>
        <p:spPr>
          <a:xfrm>
            <a:off x="2286000" y="2413338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cs-CZ" dirty="0"/>
          </a:p>
        </p:txBody>
      </p:sp>
      <p:pic>
        <p:nvPicPr>
          <p:cNvPr id="1027" name="Obrázek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63630" y="3645024"/>
            <a:ext cx="5219700" cy="904875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cs-CZ" b="1" dirty="0" smtClean="0"/>
              <a:t>                                     </a:t>
            </a:r>
          </a:p>
          <a:p>
            <a:pPr>
              <a:buNone/>
            </a:pPr>
            <a:r>
              <a:rPr lang="cs-CZ" b="1" dirty="0" smtClean="0"/>
              <a:t>                                        DIGITÁLNÍ </a:t>
            </a:r>
            <a:r>
              <a:rPr lang="cs-CZ" b="1" dirty="0"/>
              <a:t>UČEBNÍ MATERIÁL</a:t>
            </a:r>
            <a:endParaRPr lang="cs-CZ" dirty="0"/>
          </a:p>
          <a:p>
            <a:pPr>
              <a:buNone/>
            </a:pPr>
            <a:r>
              <a:rPr lang="cs-CZ" b="1" dirty="0" smtClean="0"/>
              <a:t>                         </a:t>
            </a:r>
          </a:p>
          <a:p>
            <a:pPr>
              <a:buNone/>
            </a:pPr>
            <a:r>
              <a:rPr lang="cs-CZ" b="1" dirty="0" smtClean="0"/>
              <a:t>                                       </a:t>
            </a:r>
            <a:r>
              <a:rPr lang="cs-CZ" b="1" dirty="0" err="1" smtClean="0"/>
              <a:t>Č.projektu</a:t>
            </a:r>
            <a:r>
              <a:rPr lang="cs-CZ" b="1" dirty="0" smtClean="0"/>
              <a:t> </a:t>
            </a:r>
            <a:r>
              <a:rPr lang="cs-CZ" b="1" dirty="0"/>
              <a:t>: CZ.1.07/1.5.00/34.0921</a:t>
            </a:r>
            <a:endParaRPr lang="cs-CZ" dirty="0"/>
          </a:p>
          <a:p>
            <a:pPr>
              <a:buNone/>
            </a:pPr>
            <a:r>
              <a:rPr lang="cs-CZ" b="1" dirty="0"/>
              <a:t> </a:t>
            </a:r>
            <a:endParaRPr lang="cs-CZ" dirty="0"/>
          </a:p>
          <a:p>
            <a:pPr>
              <a:buNone/>
            </a:pPr>
            <a:r>
              <a:rPr lang="cs-CZ" dirty="0"/>
              <a:t> </a:t>
            </a:r>
          </a:p>
          <a:p>
            <a:pPr>
              <a:buNone/>
            </a:pPr>
            <a:r>
              <a:rPr lang="cs-CZ" dirty="0" smtClean="0"/>
              <a:t>         Škola:  </a:t>
            </a:r>
            <a:r>
              <a:rPr lang="cs-CZ" b="1" dirty="0" smtClean="0"/>
              <a:t>Střední </a:t>
            </a:r>
            <a:r>
              <a:rPr lang="cs-CZ" b="1" dirty="0"/>
              <a:t>odborná škola a Střední odborné </a:t>
            </a:r>
            <a:br>
              <a:rPr lang="cs-CZ" b="1" dirty="0"/>
            </a:br>
            <a:r>
              <a:rPr lang="cs-CZ" b="1" dirty="0"/>
              <a:t>            </a:t>
            </a:r>
            <a:r>
              <a:rPr lang="cs-CZ" b="1" dirty="0" smtClean="0"/>
              <a:t>  učiliště </a:t>
            </a:r>
            <a:r>
              <a:rPr lang="cs-CZ" b="1" dirty="0"/>
              <a:t>Městec Králové, T.G. Masaryka 4 </a:t>
            </a:r>
          </a:p>
          <a:p>
            <a:pPr>
              <a:buNone/>
            </a:pPr>
            <a:r>
              <a:rPr lang="cs-CZ" dirty="0"/>
              <a:t> </a:t>
            </a:r>
          </a:p>
          <a:p>
            <a:pPr>
              <a:buNone/>
            </a:pPr>
            <a:r>
              <a:rPr lang="cs-CZ" dirty="0"/>
              <a:t> </a:t>
            </a:r>
          </a:p>
          <a:p>
            <a:pPr>
              <a:buNone/>
            </a:pPr>
            <a:r>
              <a:rPr lang="cs-CZ" dirty="0" smtClean="0"/>
              <a:t>        Kód </a:t>
            </a:r>
            <a:r>
              <a:rPr lang="cs-CZ" dirty="0" err="1" smtClean="0"/>
              <a:t>DUMu</a:t>
            </a:r>
            <a:r>
              <a:rPr lang="cs-CZ" dirty="0" smtClean="0"/>
              <a:t>: </a:t>
            </a:r>
            <a:r>
              <a:rPr lang="cs-CZ" b="1" dirty="0"/>
              <a:t>VY_32_INOVACE_ </a:t>
            </a:r>
            <a:r>
              <a:rPr lang="cs-CZ" b="1" dirty="0" smtClean="0"/>
              <a:t>PR_ 86</a:t>
            </a:r>
          </a:p>
          <a:p>
            <a:pPr>
              <a:buNone/>
            </a:pPr>
            <a:r>
              <a:rPr lang="cs-CZ" dirty="0" smtClean="0"/>
              <a:t>        Název </a:t>
            </a:r>
            <a:r>
              <a:rPr lang="cs-CZ" dirty="0" err="1" smtClean="0"/>
              <a:t>DUMu</a:t>
            </a:r>
            <a:r>
              <a:rPr lang="cs-CZ" dirty="0" smtClean="0"/>
              <a:t>: Pracovní posudek</a:t>
            </a:r>
            <a:endParaRPr lang="cs-CZ" dirty="0"/>
          </a:p>
          <a:p>
            <a:pPr>
              <a:buNone/>
            </a:pPr>
            <a:r>
              <a:rPr lang="cs-CZ" dirty="0" smtClean="0"/>
              <a:t>        Autor:  </a:t>
            </a:r>
            <a:r>
              <a:rPr lang="cs-CZ" dirty="0"/>
              <a:t>Bc. Kubálková Ludmila</a:t>
            </a:r>
          </a:p>
          <a:p>
            <a:pPr>
              <a:buNone/>
            </a:pPr>
            <a:r>
              <a:rPr lang="cs-CZ" dirty="0" smtClean="0"/>
              <a:t>        Tematický </a:t>
            </a:r>
            <a:r>
              <a:rPr lang="cs-CZ" dirty="0"/>
              <a:t>okruh: </a:t>
            </a:r>
            <a:r>
              <a:rPr lang="cs-CZ" dirty="0" smtClean="0"/>
              <a:t> Ekonomika </a:t>
            </a:r>
            <a:r>
              <a:rPr lang="cs-CZ" dirty="0"/>
              <a:t>a právo</a:t>
            </a:r>
          </a:p>
          <a:p>
            <a:pPr>
              <a:buNone/>
            </a:pPr>
            <a:r>
              <a:rPr lang="cs-CZ" dirty="0" smtClean="0"/>
              <a:t>        Ročník</a:t>
            </a:r>
            <a:r>
              <a:rPr lang="cs-CZ" dirty="0"/>
              <a:t>: </a:t>
            </a:r>
            <a:r>
              <a:rPr lang="cs-CZ" dirty="0" smtClean="0"/>
              <a:t> 2. </a:t>
            </a:r>
            <a:r>
              <a:rPr lang="cs-CZ" dirty="0"/>
              <a:t>obor Podnikání</a:t>
            </a:r>
          </a:p>
          <a:p>
            <a:pPr>
              <a:buNone/>
            </a:pPr>
            <a:r>
              <a:rPr lang="cs-CZ" dirty="0" smtClean="0"/>
              <a:t>        Datum </a:t>
            </a:r>
            <a:r>
              <a:rPr lang="cs-CZ" dirty="0"/>
              <a:t>tvorby:</a:t>
            </a:r>
            <a:r>
              <a:rPr lang="cs-CZ" b="1" dirty="0"/>
              <a:t> </a:t>
            </a:r>
            <a:r>
              <a:rPr lang="cs-CZ" dirty="0" smtClean="0"/>
              <a:t>srpen-říjen 2013</a:t>
            </a:r>
            <a:endParaRPr lang="cs-CZ" dirty="0"/>
          </a:p>
          <a:p>
            <a:pPr>
              <a:buNone/>
            </a:pPr>
            <a:r>
              <a:rPr lang="cs-CZ" dirty="0" smtClean="0"/>
              <a:t>        Anotace</a:t>
            </a:r>
            <a:r>
              <a:rPr lang="cs-CZ" dirty="0"/>
              <a:t>: Materiál slouží k </a:t>
            </a:r>
            <a:r>
              <a:rPr lang="cs-CZ" dirty="0" smtClean="0"/>
              <a:t>výkladu </a:t>
            </a:r>
            <a:r>
              <a:rPr lang="cs-CZ" dirty="0"/>
              <a:t>jmenované </a:t>
            </a:r>
            <a:r>
              <a:rPr lang="cs-CZ" dirty="0" smtClean="0"/>
              <a:t>látky </a:t>
            </a:r>
            <a:endParaRPr lang="cs-CZ" dirty="0"/>
          </a:p>
          <a:p>
            <a:pPr>
              <a:buNone/>
            </a:pPr>
            <a:r>
              <a:rPr lang="cs-CZ" dirty="0" smtClean="0"/>
              <a:t>        Metodický </a:t>
            </a:r>
            <a:r>
              <a:rPr lang="cs-CZ" dirty="0"/>
              <a:t>pokyn</a:t>
            </a:r>
            <a:r>
              <a:rPr lang="cs-CZ" dirty="0" smtClean="0"/>
              <a:t>: Prezentace </a:t>
            </a:r>
            <a:r>
              <a:rPr lang="cs-CZ" dirty="0"/>
              <a:t>je určena jako výklad do hodiny i jako materiál </a:t>
            </a:r>
            <a:r>
              <a:rPr lang="cs-CZ" dirty="0" smtClean="0"/>
              <a:t>                                        </a:t>
            </a:r>
          </a:p>
          <a:p>
            <a:pPr>
              <a:buNone/>
            </a:pPr>
            <a:r>
              <a:rPr lang="cs-CZ" dirty="0" smtClean="0"/>
              <a:t>                                       k</a:t>
            </a:r>
            <a:r>
              <a:rPr lang="cs-CZ" dirty="0"/>
              <a:t> samostudiu </a:t>
            </a:r>
            <a:r>
              <a:rPr lang="cs-CZ" dirty="0" smtClean="0"/>
              <a:t>s možností využití počítačové techniky</a:t>
            </a:r>
            <a:endParaRPr lang="cs-CZ" dirty="0"/>
          </a:p>
          <a:p>
            <a:endParaRPr lang="cs-CZ" dirty="0"/>
          </a:p>
        </p:txBody>
      </p:sp>
      <p:pic>
        <p:nvPicPr>
          <p:cNvPr id="15362" name="obrázek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188640"/>
            <a:ext cx="5969000" cy="146367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r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Pracovní posudek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Klíčová slova: pracovní posudky, potvrzení, odstupné, volno pro hledání práce</a:t>
            </a:r>
            <a:endParaRPr lang="cs-CZ" dirty="0"/>
          </a:p>
        </p:txBody>
      </p:sp>
    </p:spTree>
  </p:cSld>
  <p:clrMapOvr>
    <a:masterClrMapping/>
  </p:clrMapOvr>
  <p:transition>
    <p:wipe dir="r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Při ukončení pracovního poměru se zaměstnanec setkává i s dalšími pojmy pracovního práva</a:t>
            </a:r>
          </a:p>
          <a:p>
            <a:r>
              <a:rPr lang="cs-CZ" dirty="0" smtClean="0"/>
              <a:t>Pokud zná svá </a:t>
            </a:r>
          </a:p>
          <a:p>
            <a:r>
              <a:rPr lang="cs-CZ" dirty="0" smtClean="0"/>
              <a:t>práva i povinnosti,</a:t>
            </a:r>
          </a:p>
          <a:p>
            <a:r>
              <a:rPr lang="cs-CZ" dirty="0" smtClean="0"/>
              <a:t>vyhne se možným</a:t>
            </a:r>
          </a:p>
          <a:p>
            <a:r>
              <a:rPr lang="cs-CZ" dirty="0" smtClean="0"/>
              <a:t>následným </a:t>
            </a:r>
          </a:p>
          <a:p>
            <a:r>
              <a:rPr lang="cs-CZ" dirty="0" smtClean="0"/>
              <a:t>problémům</a:t>
            </a:r>
            <a:endParaRPr lang="cs-CZ" dirty="0"/>
          </a:p>
        </p:txBody>
      </p:sp>
      <p:pic>
        <p:nvPicPr>
          <p:cNvPr id="1028" name="Picture 4" descr="C:\Documents and Settings\ucitel\Local Settings\Temporary Internet Files\Content.IE5\44E4RQJA\MP900448494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95936" y="2924944"/>
            <a:ext cx="4968552" cy="3312368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Pracovní posudek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>
            <a:normAutofit fontScale="92500" lnSpcReduction="20000"/>
          </a:bodyPr>
          <a:lstStyle/>
          <a:p>
            <a:pPr eaLnBrk="1" hangingPunct="1"/>
            <a:r>
              <a:rPr lang="cs-CZ" sz="2800" dirty="0" smtClean="0"/>
              <a:t>- je to zhodnocení  </a:t>
            </a:r>
          </a:p>
          <a:p>
            <a:pPr eaLnBrk="1" hangingPunct="1"/>
            <a:r>
              <a:rPr lang="cs-CZ" sz="2800" dirty="0"/>
              <a:t> </a:t>
            </a:r>
            <a:r>
              <a:rPr lang="cs-CZ" sz="2800" dirty="0" smtClean="0"/>
              <a:t> zaměstnancovy </a:t>
            </a:r>
          </a:p>
          <a:p>
            <a:pPr eaLnBrk="1" hangingPunct="1"/>
            <a:r>
              <a:rPr lang="cs-CZ" sz="2800" dirty="0" smtClean="0"/>
              <a:t>  práce</a:t>
            </a:r>
          </a:p>
          <a:p>
            <a:pPr eaLnBrk="1" hangingPunct="1"/>
            <a:r>
              <a:rPr lang="cs-CZ" sz="2800" dirty="0" smtClean="0"/>
              <a:t>- </a:t>
            </a:r>
            <a:r>
              <a:rPr lang="cs-CZ" sz="2800" b="1" dirty="0" smtClean="0"/>
              <a:t>na vyžádání </a:t>
            </a:r>
            <a:r>
              <a:rPr lang="cs-CZ" sz="2800" dirty="0" smtClean="0"/>
              <a:t>ho </a:t>
            </a:r>
          </a:p>
          <a:p>
            <a:pPr eaLnBrk="1" hangingPunct="1"/>
            <a:r>
              <a:rPr lang="cs-CZ" sz="2800" dirty="0"/>
              <a:t> </a:t>
            </a:r>
            <a:r>
              <a:rPr lang="cs-CZ" sz="2800" dirty="0" smtClean="0"/>
              <a:t> vydává </a:t>
            </a:r>
          </a:p>
          <a:p>
            <a:pPr eaLnBrk="1" hangingPunct="1"/>
            <a:r>
              <a:rPr lang="cs-CZ" sz="2800" dirty="0" smtClean="0"/>
              <a:t>  zaměstnavatel   </a:t>
            </a:r>
          </a:p>
          <a:p>
            <a:pPr eaLnBrk="1" hangingPunct="1"/>
            <a:r>
              <a:rPr lang="cs-CZ" sz="2800" dirty="0"/>
              <a:t> </a:t>
            </a:r>
            <a:r>
              <a:rPr lang="cs-CZ" sz="2800" dirty="0" smtClean="0"/>
              <a:t> do 15 dnů </a:t>
            </a:r>
            <a:r>
              <a:rPr lang="cs-CZ" sz="2800" dirty="0" smtClean="0"/>
              <a:t>/v </a:t>
            </a:r>
            <a:r>
              <a:rPr lang="cs-CZ" sz="2800" dirty="0" smtClean="0"/>
              <a:t>době 2  </a:t>
            </a:r>
          </a:p>
          <a:p>
            <a:pPr eaLnBrk="1" hangingPunct="1"/>
            <a:r>
              <a:rPr lang="cs-CZ" sz="2800" dirty="0"/>
              <a:t> </a:t>
            </a:r>
            <a:r>
              <a:rPr lang="cs-CZ" sz="2800" dirty="0" smtClean="0"/>
              <a:t> měsíců před </a:t>
            </a:r>
          </a:p>
          <a:p>
            <a:pPr eaLnBrk="1" hangingPunct="1"/>
            <a:r>
              <a:rPr lang="cs-CZ" sz="2800" dirty="0"/>
              <a:t> </a:t>
            </a:r>
            <a:r>
              <a:rPr lang="cs-CZ" sz="2800" dirty="0" smtClean="0"/>
              <a:t> skončením/</a:t>
            </a:r>
          </a:p>
          <a:p>
            <a:r>
              <a:rPr lang="cs-CZ" sz="1500" dirty="0" smtClean="0">
                <a:hlinkClick r:id="rId2"/>
              </a:rPr>
              <a:t>http://www.</a:t>
            </a:r>
            <a:r>
              <a:rPr lang="cs-CZ" sz="1500" dirty="0" err="1" smtClean="0">
                <a:hlinkClick r:id="rId2"/>
              </a:rPr>
              <a:t>julda.cz</a:t>
            </a:r>
            <a:r>
              <a:rPr lang="cs-CZ" sz="1500" dirty="0" smtClean="0">
                <a:hlinkClick r:id="rId2"/>
              </a:rPr>
              <a:t>/</a:t>
            </a:r>
            <a:r>
              <a:rPr lang="cs-CZ" sz="1500" dirty="0" err="1" smtClean="0">
                <a:hlinkClick r:id="rId2"/>
              </a:rPr>
              <a:t>wp</a:t>
            </a:r>
            <a:r>
              <a:rPr lang="cs-CZ" sz="1500" dirty="0" smtClean="0">
                <a:hlinkClick r:id="rId2"/>
              </a:rPr>
              <a:t>-</a:t>
            </a:r>
            <a:r>
              <a:rPr lang="cs-CZ" sz="1500" dirty="0" err="1" smtClean="0">
                <a:hlinkClick r:id="rId2"/>
              </a:rPr>
              <a:t>content</a:t>
            </a:r>
            <a:r>
              <a:rPr lang="cs-CZ" sz="1500" dirty="0" smtClean="0">
                <a:hlinkClick r:id="rId2"/>
              </a:rPr>
              <a:t>/</a:t>
            </a:r>
            <a:r>
              <a:rPr lang="cs-CZ" sz="1500" dirty="0" err="1" smtClean="0">
                <a:hlinkClick r:id="rId2"/>
              </a:rPr>
              <a:t>uploads</a:t>
            </a:r>
            <a:r>
              <a:rPr lang="cs-CZ" sz="1500" dirty="0" smtClean="0">
                <a:hlinkClick r:id="rId2"/>
              </a:rPr>
              <a:t>/2011/10/</a:t>
            </a:r>
            <a:r>
              <a:rPr lang="cs-CZ" sz="1500" dirty="0" err="1" smtClean="0">
                <a:hlinkClick r:id="rId2"/>
              </a:rPr>
              <a:t>pracovni</a:t>
            </a:r>
            <a:r>
              <a:rPr lang="cs-CZ" sz="1500" dirty="0" smtClean="0">
                <a:hlinkClick r:id="rId2"/>
              </a:rPr>
              <a:t>-posudek.</a:t>
            </a:r>
            <a:r>
              <a:rPr lang="cs-CZ" sz="1500" dirty="0" err="1" smtClean="0">
                <a:hlinkClick r:id="rId2"/>
              </a:rPr>
              <a:t>pdf</a:t>
            </a:r>
            <a:endParaRPr lang="cs-CZ" sz="1500" dirty="0" smtClean="0"/>
          </a:p>
          <a:p>
            <a:endParaRPr lang="cs-CZ" sz="2800" dirty="0" smtClean="0"/>
          </a:p>
          <a:p>
            <a:pPr eaLnBrk="1" hangingPunct="1">
              <a:buNone/>
            </a:pPr>
            <a:endParaRPr lang="cs-CZ" sz="2800" dirty="0" smtClean="0"/>
          </a:p>
          <a:p>
            <a:pPr eaLnBrk="1" hangingPunct="1"/>
            <a:endParaRPr lang="cs-CZ" sz="2800" dirty="0" smtClean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>
          <a:xfrm>
            <a:off x="4283968" y="404664"/>
            <a:ext cx="4608512" cy="6264696"/>
          </a:xfrm>
        </p:spPr>
        <p:txBody>
          <a:bodyPr>
            <a:normAutofit fontScale="47500" lnSpcReduction="20000"/>
          </a:bodyPr>
          <a:lstStyle/>
          <a:p>
            <a:endParaRPr lang="cs-CZ" b="1" i="1" dirty="0" smtClean="0">
              <a:hlinkClick r:id="rId3" tooltip="pracovní posudek"/>
            </a:endParaRPr>
          </a:p>
          <a:p>
            <a:endParaRPr lang="cs-CZ" b="1" i="1" dirty="0">
              <a:hlinkClick r:id="rId3" tooltip="pracovní posudek"/>
            </a:endParaRPr>
          </a:p>
          <a:p>
            <a:r>
              <a:rPr lang="cs-CZ" b="1" i="1" dirty="0" smtClean="0">
                <a:hlinkClick r:id="rId3" tooltip="pracovní posudek"/>
              </a:rPr>
              <a:t>Pracovní posudek</a:t>
            </a:r>
            <a:r>
              <a:rPr lang="cs-CZ" b="1" i="1" dirty="0" smtClean="0"/>
              <a:t> (vzor)</a:t>
            </a:r>
          </a:p>
          <a:p>
            <a:r>
              <a:rPr lang="cs-CZ" i="1" dirty="0"/>
              <a:t/>
            </a:r>
            <a:br>
              <a:rPr lang="cs-CZ" i="1" dirty="0"/>
            </a:br>
            <a:r>
              <a:rPr lang="cs-CZ" i="1" dirty="0"/>
              <a:t>podle § 314 odst. 1) zákona č. 262/2006 Sb., zákoníku práce</a:t>
            </a:r>
            <a:endParaRPr lang="cs-CZ" dirty="0"/>
          </a:p>
          <a:p>
            <a:r>
              <a:rPr lang="cs-CZ" i="1" dirty="0"/>
              <a:t>Zaměstnavatel…..…………..…………..IČ……..…………..………DIČ…..…………..se sídlem                  …………..…………..…………..zastoupený..…………..…………..zapsaný v Obchodním rejstříku vedeném Krajským soudem v …………………………, oddíl ……., vložka č. ………..</a:t>
            </a:r>
            <a:br>
              <a:rPr lang="cs-CZ" i="1" dirty="0"/>
            </a:br>
            <a:r>
              <a:rPr lang="cs-CZ" i="1" dirty="0"/>
              <a:t>(dále jen „zaměstnavatel“)</a:t>
            </a:r>
            <a:endParaRPr lang="cs-CZ" dirty="0"/>
          </a:p>
          <a:p>
            <a:r>
              <a:rPr lang="cs-CZ" i="1" dirty="0"/>
              <a:t>vydává pro</a:t>
            </a:r>
            <a:endParaRPr lang="cs-CZ" dirty="0"/>
          </a:p>
          <a:p>
            <a:r>
              <a:rPr lang="cs-CZ" i="1" dirty="0"/>
              <a:t>zaměstnance/zaměstnankyni……………………………….narozeného/narozenou ……………….</a:t>
            </a:r>
            <a:br>
              <a:rPr lang="cs-CZ" i="1" dirty="0"/>
            </a:br>
            <a:r>
              <a:rPr lang="cs-CZ" i="1" dirty="0"/>
              <a:t>rodné číslo…………….bytem……………………….………………………………….……………</a:t>
            </a:r>
            <a:br>
              <a:rPr lang="cs-CZ" i="1" dirty="0"/>
            </a:br>
            <a:r>
              <a:rPr lang="cs-CZ" i="1" dirty="0"/>
              <a:t>(dále jen „zaměstnanec“)</a:t>
            </a:r>
            <a:endParaRPr lang="cs-CZ" dirty="0"/>
          </a:p>
          <a:p>
            <a:r>
              <a:rPr lang="cs-CZ" dirty="0"/>
              <a:t>tento </a:t>
            </a:r>
            <a:r>
              <a:rPr lang="cs-CZ" b="1" dirty="0"/>
              <a:t>pracovní posudek:</a:t>
            </a:r>
            <a:endParaRPr lang="cs-CZ" dirty="0"/>
          </a:p>
          <a:p>
            <a:r>
              <a:rPr lang="cs-CZ" b="1" dirty="0"/>
              <a:t>I.</a:t>
            </a:r>
            <a:endParaRPr lang="cs-CZ" dirty="0"/>
          </a:p>
          <a:p>
            <a:r>
              <a:rPr lang="cs-CZ" dirty="0"/>
              <a:t>Mezi zaměstnavatelem a zaměstnancem byl sjednán pracovní poměr na základě pracovní smlouvy ze dne ………..  Na žádost zaměstnance byl se zaměstnavatelem tento pracovní poměr rozvázán ………… </a:t>
            </a:r>
            <a:r>
              <a:rPr lang="cs-CZ" i="1" dirty="0"/>
              <a:t>(např. dohodou)</a:t>
            </a:r>
            <a:r>
              <a:rPr lang="cs-CZ" dirty="0"/>
              <a:t>. Pracovní poměr skončí dne ……….</a:t>
            </a:r>
          </a:p>
          <a:p>
            <a:r>
              <a:rPr lang="cs-CZ" b="1" dirty="0"/>
              <a:t>II.</a:t>
            </a:r>
            <a:endParaRPr lang="cs-CZ" dirty="0"/>
          </a:p>
          <a:p>
            <a:r>
              <a:rPr lang="cs-CZ" dirty="0"/>
              <a:t>Zaměstnanec/zaměstnankyně svou práci vykonával/a………………………</a:t>
            </a:r>
            <a:r>
              <a:rPr lang="cs-CZ" i="1" dirty="0"/>
              <a:t>(např. zodpovědně, pečlivě, …). </a:t>
            </a:r>
            <a:r>
              <a:rPr lang="cs-CZ" dirty="0"/>
              <a:t>Zvláště pozitivně byla hodnocena jeho/její ………………</a:t>
            </a:r>
            <a:r>
              <a:rPr lang="cs-CZ" i="1" dirty="0"/>
              <a:t>(např. snaha o sebevzdělávání)</a:t>
            </a:r>
            <a:r>
              <a:rPr lang="cs-CZ" dirty="0"/>
              <a:t>. Nedostatkem zaměstnance/zaměstnankyně bylo …………………………….. </a:t>
            </a:r>
            <a:r>
              <a:rPr lang="cs-CZ" i="1" dirty="0"/>
              <a:t>(např. nesamostatnost).</a:t>
            </a:r>
            <a:endParaRPr lang="cs-CZ" dirty="0"/>
          </a:p>
          <a:p>
            <a:r>
              <a:rPr lang="cs-CZ" dirty="0"/>
              <a:t>Pracovní posudek byl vydán na žádost zaměstnance.</a:t>
            </a:r>
          </a:p>
          <a:p>
            <a:r>
              <a:rPr lang="cs-CZ" dirty="0"/>
              <a:t>V…………………………………. dne……………………………..</a:t>
            </a:r>
          </a:p>
          <a:p>
            <a:r>
              <a:rPr lang="cs-CZ" dirty="0"/>
              <a:t>…………………………………….</a:t>
            </a:r>
            <a:br>
              <a:rPr lang="cs-CZ" dirty="0"/>
            </a:br>
            <a:r>
              <a:rPr lang="cs-CZ" i="1" dirty="0"/>
              <a:t>podpis zaměstnavatele</a:t>
            </a:r>
            <a:endParaRPr lang="cs-CZ" dirty="0"/>
          </a:p>
          <a:p>
            <a:endParaRPr lang="cs-CZ" dirty="0"/>
          </a:p>
        </p:txBody>
      </p:sp>
    </p:spTree>
  </p:cSld>
  <p:clrMapOvr>
    <a:masterClrMapping/>
  </p:clrMapOvr>
  <p:transition>
    <p:wipe dir="r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Potvrzení o zaměstnání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>
            <a:normAutofit lnSpcReduction="10000"/>
          </a:bodyPr>
          <a:lstStyle/>
          <a:p>
            <a:pPr eaLnBrk="1" hangingPunct="1"/>
            <a:endParaRPr lang="cs-CZ" sz="2800" dirty="0" smtClean="0"/>
          </a:p>
          <a:p>
            <a:pPr eaLnBrk="1" hangingPunct="1"/>
            <a:r>
              <a:rPr lang="cs-CZ" sz="2800" dirty="0" smtClean="0"/>
              <a:t>- </a:t>
            </a:r>
            <a:r>
              <a:rPr lang="cs-CZ" sz="2800" b="1" dirty="0" smtClean="0"/>
              <a:t>musí</a:t>
            </a:r>
            <a:r>
              <a:rPr lang="cs-CZ" sz="2800" dirty="0" smtClean="0"/>
              <a:t> </a:t>
            </a:r>
          </a:p>
          <a:p>
            <a:pPr eaLnBrk="1" hangingPunct="1"/>
            <a:r>
              <a:rPr lang="cs-CZ" sz="2800" dirty="0"/>
              <a:t> </a:t>
            </a:r>
            <a:r>
              <a:rPr lang="cs-CZ" sz="2800" dirty="0" smtClean="0"/>
              <a:t> zaměstnavatel </a:t>
            </a:r>
          </a:p>
          <a:p>
            <a:pPr eaLnBrk="1" hangingPunct="1"/>
            <a:r>
              <a:rPr lang="cs-CZ" sz="2800" dirty="0" smtClean="0"/>
              <a:t>  vydat – po skončení   </a:t>
            </a:r>
          </a:p>
          <a:p>
            <a:pPr eaLnBrk="1" hangingPunct="1"/>
            <a:r>
              <a:rPr lang="cs-CZ" sz="2800" dirty="0"/>
              <a:t> </a:t>
            </a:r>
            <a:r>
              <a:rPr lang="cs-CZ" sz="2800" dirty="0" smtClean="0"/>
              <a:t> PP – uvede např.   </a:t>
            </a:r>
          </a:p>
          <a:p>
            <a:pPr eaLnBrk="1" hangingPunct="1"/>
            <a:r>
              <a:rPr lang="cs-CZ" sz="2800" dirty="0"/>
              <a:t> </a:t>
            </a:r>
            <a:r>
              <a:rPr lang="cs-CZ" sz="2800" dirty="0" smtClean="0"/>
              <a:t> druh a </a:t>
            </a:r>
          </a:p>
          <a:p>
            <a:pPr marL="0" indent="0" eaLnBrk="1" hangingPunct="1">
              <a:buNone/>
            </a:pPr>
            <a:r>
              <a:rPr lang="cs-CZ" sz="2800" dirty="0"/>
              <a:t> </a:t>
            </a:r>
            <a:r>
              <a:rPr lang="cs-CZ" sz="2800" dirty="0" smtClean="0"/>
              <a:t>    dobu zaměstnání, </a:t>
            </a:r>
          </a:p>
          <a:p>
            <a:pPr marL="0" indent="0" eaLnBrk="1" hangingPunct="1">
              <a:buNone/>
            </a:pPr>
            <a:r>
              <a:rPr lang="cs-CZ" sz="2800" dirty="0"/>
              <a:t> </a:t>
            </a:r>
            <a:r>
              <a:rPr lang="cs-CZ" sz="2800" dirty="0" smtClean="0"/>
              <a:t>    srážky ze mzdy , </a:t>
            </a:r>
          </a:p>
          <a:p>
            <a:pPr eaLnBrk="1" hangingPunct="1">
              <a:buNone/>
            </a:pPr>
            <a:r>
              <a:rPr lang="cs-CZ" sz="2800" dirty="0" smtClean="0"/>
              <a:t>   </a:t>
            </a:r>
            <a:r>
              <a:rPr lang="cs-CZ" sz="2800" dirty="0"/>
              <a:t> </a:t>
            </a:r>
            <a:r>
              <a:rPr lang="cs-CZ" sz="2800" dirty="0" smtClean="0"/>
              <a:t> průměrný výdělek…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endParaRPr lang="cs-CZ" dirty="0" smtClean="0"/>
          </a:p>
          <a:p>
            <a:r>
              <a:rPr lang="cs-CZ" dirty="0" smtClean="0"/>
              <a:t>Potvrzení o zaměstnání – zápočtový list – vzor</a:t>
            </a:r>
          </a:p>
          <a:p>
            <a:r>
              <a:rPr lang="cs-CZ" dirty="0" smtClean="0"/>
              <a:t>Ukázka: </a:t>
            </a:r>
            <a:r>
              <a:rPr lang="cs-CZ" dirty="0" smtClean="0">
                <a:hlinkClick r:id="rId2"/>
              </a:rPr>
              <a:t>http://www.</a:t>
            </a:r>
            <a:r>
              <a:rPr lang="cs-CZ" dirty="0" err="1" smtClean="0">
                <a:hlinkClick r:id="rId2"/>
              </a:rPr>
              <a:t>kastnersw.cz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formstudio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formulare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pdf</a:t>
            </a:r>
            <a:r>
              <a:rPr lang="cs-CZ" dirty="0" smtClean="0">
                <a:hlinkClick r:id="rId2"/>
              </a:rPr>
              <a:t>/no_07ZapList.pdf</a:t>
            </a: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Odstupné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468313" y="1628775"/>
            <a:ext cx="8229600" cy="4525963"/>
          </a:xfrm>
        </p:spPr>
        <p:txBody>
          <a:bodyPr/>
          <a:lstStyle/>
          <a:p>
            <a:pPr eaLnBrk="1" hangingPunct="1"/>
            <a:r>
              <a:rPr lang="cs-CZ" dirty="0" smtClean="0"/>
              <a:t>- výpověď zaměstnavatelem z důvodu </a:t>
            </a:r>
          </a:p>
          <a:p>
            <a:pPr eaLnBrk="1" hangingPunct="1"/>
            <a:r>
              <a:rPr lang="cs-CZ" dirty="0"/>
              <a:t> </a:t>
            </a:r>
            <a:r>
              <a:rPr lang="cs-CZ" dirty="0" smtClean="0"/>
              <a:t> organizačních změn či dohodou ze stejných </a:t>
            </a:r>
          </a:p>
          <a:p>
            <a:pPr eaLnBrk="1" hangingPunct="1"/>
            <a:r>
              <a:rPr lang="cs-CZ" dirty="0"/>
              <a:t> </a:t>
            </a:r>
            <a:r>
              <a:rPr lang="cs-CZ" dirty="0" smtClean="0"/>
              <a:t> důvodů</a:t>
            </a:r>
          </a:p>
          <a:p>
            <a:pPr eaLnBrk="1" hangingPunct="1"/>
            <a:r>
              <a:rPr lang="cs-CZ" dirty="0" smtClean="0"/>
              <a:t>- odstupné minimálně 3x průměrný výdělek</a:t>
            </a:r>
          </a:p>
          <a:p>
            <a:pPr eaLnBrk="1" hangingPunct="1"/>
            <a:r>
              <a:rPr lang="cs-CZ" dirty="0" smtClean="0"/>
              <a:t>- dle § 52 ZP – nejméně 12x průměrný plat</a:t>
            </a:r>
          </a:p>
        </p:txBody>
      </p:sp>
    </p:spTree>
  </p:cSld>
  <p:clrMapOvr>
    <a:masterClrMapping/>
  </p:clrMapOvr>
  <p:transition>
    <p:wipe dir="r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Volno pro hledání nové práce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sz="1600" dirty="0" smtClean="0"/>
              <a:t>§ 199 – ZÁKONÍK PRÁCE</a:t>
            </a:r>
          </a:p>
          <a:p>
            <a:r>
              <a:rPr lang="cs-CZ" sz="2400" dirty="0" smtClean="0"/>
              <a:t>Toto volno je vnímáno jako </a:t>
            </a:r>
            <a:r>
              <a:rPr lang="cs-CZ" sz="2400" dirty="0" smtClean="0">
                <a:solidFill>
                  <a:srgbClr val="0070C0"/>
                </a:solidFill>
              </a:rPr>
              <a:t>„jiná důležitá osobní překážka v práci“</a:t>
            </a:r>
          </a:p>
          <a:p>
            <a:endParaRPr lang="cs-CZ" sz="2400" dirty="0" smtClean="0">
              <a:solidFill>
                <a:srgbClr val="0070C0"/>
              </a:solidFill>
            </a:endParaRPr>
          </a:p>
          <a:p>
            <a:r>
              <a:rPr lang="cs-CZ" sz="2400" dirty="0" smtClean="0"/>
              <a:t>Ve výpovědní době se jedná o ½ dne v každém týdnu – možno slučovat (o tuto variantu je nutno včas požádat)</a:t>
            </a:r>
          </a:p>
          <a:p>
            <a:endParaRPr lang="cs-CZ" sz="2400" dirty="0" smtClean="0"/>
          </a:p>
          <a:p>
            <a:r>
              <a:rPr lang="cs-CZ" sz="2400" dirty="0" smtClean="0"/>
              <a:t>Na toto volno je nárok vždy !!!</a:t>
            </a:r>
          </a:p>
          <a:p>
            <a:endParaRPr lang="cs-CZ" sz="2400" dirty="0" smtClean="0"/>
          </a:p>
        </p:txBody>
      </p:sp>
      <p:pic>
        <p:nvPicPr>
          <p:cNvPr id="19458" name="Picture 2" descr="C:\Documents and Settings\ucitel\Local Settings\Temporary Internet Files\Content.IE5\44E4RQJA\MP900405396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4221088"/>
            <a:ext cx="3240360" cy="2314542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Volno k hledání práce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Zpravidla neplacené – za určitých okolností možná náhrada ve výši průměrného výdělku ( např. výpověď daná zaměstnavatelem z organizačních důvodů, dohoda…)</a:t>
            </a:r>
          </a:p>
          <a:p>
            <a:endParaRPr lang="cs-CZ" dirty="0" smtClean="0"/>
          </a:p>
          <a:p>
            <a:r>
              <a:rPr lang="cs-CZ" dirty="0" smtClean="0"/>
              <a:t>Zaměstnavatel může vyžadovat potvrzení o návštěvě nových potencionálních zaměstnavatelů</a:t>
            </a:r>
            <a:endParaRPr lang="cs-CZ" dirty="0"/>
          </a:p>
        </p:txBody>
      </p:sp>
    </p:spTree>
  </p:cSld>
  <p:clrMapOvr>
    <a:masterClrMapping/>
  </p:clrMapOvr>
  <p:transition>
    <p:wipe dir="r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Zdroje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cs-CZ" sz="2000" dirty="0" smtClean="0"/>
              <a:t>JAROSLAVA, </a:t>
            </a:r>
            <a:r>
              <a:rPr lang="cs-CZ" sz="2000" dirty="0" err="1" smtClean="0"/>
              <a:t>Tomancová</a:t>
            </a:r>
            <a:r>
              <a:rPr lang="cs-CZ" sz="2000" dirty="0" smtClean="0"/>
              <a:t> a kol. </a:t>
            </a:r>
            <a:r>
              <a:rPr lang="cs-CZ" sz="2000" i="1" dirty="0" smtClean="0"/>
              <a:t>Základy práva</a:t>
            </a:r>
            <a:r>
              <a:rPr lang="cs-CZ" sz="2000" dirty="0" smtClean="0"/>
              <a:t>. Boskovice: ALBERT, 2007, ISBN 80-7326-110-3. </a:t>
            </a:r>
          </a:p>
          <a:p>
            <a:pPr eaLnBrk="1" hangingPunct="1"/>
            <a:r>
              <a:rPr lang="cs-CZ" sz="2000" dirty="0" smtClean="0"/>
              <a:t>RYSKA, Radovan; PUŠKINOVÁ, Monika. </a:t>
            </a:r>
            <a:r>
              <a:rPr lang="cs-CZ" sz="2000" i="1" dirty="0" smtClean="0"/>
              <a:t>Právo pro střední školy</a:t>
            </a:r>
            <a:r>
              <a:rPr lang="cs-CZ" sz="2000" dirty="0" smtClean="0"/>
              <a:t>. Praha: EDUKO, 2012, ISBN 978-80-8720-457-3.</a:t>
            </a:r>
            <a:r>
              <a:rPr lang="cs-CZ" dirty="0" smtClean="0"/>
              <a:t> </a:t>
            </a:r>
          </a:p>
          <a:p>
            <a:pPr eaLnBrk="1" hangingPunct="1"/>
            <a:r>
              <a:rPr lang="cs-CZ" sz="2000" dirty="0" smtClean="0"/>
              <a:t>ZLÁMAL, Jaroslav; BELLOVÁ, Jana; HALUZA, Jakub. </a:t>
            </a:r>
            <a:r>
              <a:rPr lang="cs-CZ" sz="2000" i="1" dirty="0" smtClean="0"/>
              <a:t>Občanský a společenskovědní základ PRÁVO</a:t>
            </a:r>
            <a:r>
              <a:rPr lang="cs-CZ" sz="2000" dirty="0" smtClean="0"/>
              <a:t>. Kralice na Hané: </a:t>
            </a:r>
            <a:r>
              <a:rPr lang="cs-CZ" sz="2000" dirty="0" err="1" smtClean="0"/>
              <a:t>Computer</a:t>
            </a:r>
            <a:r>
              <a:rPr lang="cs-CZ" sz="2000" dirty="0" smtClean="0"/>
              <a:t> Media s.r.o., 2011, ISBN 978-80-7402-090-2. </a:t>
            </a:r>
          </a:p>
          <a:p>
            <a:r>
              <a:rPr lang="cs-CZ" sz="2000" dirty="0" smtClean="0"/>
              <a:t>Microsoft Word – </a:t>
            </a:r>
            <a:r>
              <a:rPr lang="cs-CZ" sz="2000" dirty="0" smtClean="0"/>
              <a:t>klipart - </a:t>
            </a:r>
            <a:r>
              <a:rPr lang="cs-CZ" sz="2000" dirty="0" smtClean="0"/>
              <a:t>www.office.</a:t>
            </a:r>
            <a:r>
              <a:rPr lang="cs-CZ" sz="2000" dirty="0" err="1" smtClean="0"/>
              <a:t>microsoft.com</a:t>
            </a:r>
            <a:endParaRPr lang="cs-CZ" sz="2000" dirty="0" smtClean="0"/>
          </a:p>
          <a:p>
            <a:pPr eaLnBrk="1" hangingPunct="1"/>
            <a:r>
              <a:rPr lang="cs-CZ" sz="2000" dirty="0" smtClean="0"/>
              <a:t>Čerpáno: 12. 9. 2013</a:t>
            </a:r>
          </a:p>
          <a:p>
            <a:r>
              <a:rPr lang="cs-CZ" altLang="cs-CZ" sz="1700" dirty="0" smtClean="0">
                <a:hlinkClick r:id="rId2"/>
              </a:rPr>
              <a:t>http://zakony.centrum.cz/zakonik-prace</a:t>
            </a:r>
            <a:endParaRPr lang="cs-CZ" altLang="cs-CZ" sz="1700" dirty="0" smtClean="0"/>
          </a:p>
          <a:p>
            <a:r>
              <a:rPr lang="cs-CZ" sz="1700" dirty="0" smtClean="0">
                <a:hlinkClick r:id="rId3"/>
              </a:rPr>
              <a:t>http://www.</a:t>
            </a:r>
            <a:r>
              <a:rPr lang="cs-CZ" sz="1700" dirty="0" err="1" smtClean="0">
                <a:hlinkClick r:id="rId3"/>
              </a:rPr>
              <a:t>julda.cz</a:t>
            </a:r>
            <a:r>
              <a:rPr lang="cs-CZ" sz="1700" dirty="0" smtClean="0">
                <a:hlinkClick r:id="rId3"/>
              </a:rPr>
              <a:t>/</a:t>
            </a:r>
            <a:r>
              <a:rPr lang="cs-CZ" sz="1700" dirty="0" err="1" smtClean="0">
                <a:hlinkClick r:id="rId3"/>
              </a:rPr>
              <a:t>wp</a:t>
            </a:r>
            <a:r>
              <a:rPr lang="cs-CZ" sz="1700" dirty="0" smtClean="0">
                <a:hlinkClick r:id="rId3"/>
              </a:rPr>
              <a:t>-</a:t>
            </a:r>
            <a:r>
              <a:rPr lang="cs-CZ" sz="1700" dirty="0" err="1" smtClean="0">
                <a:hlinkClick r:id="rId3"/>
              </a:rPr>
              <a:t>content</a:t>
            </a:r>
            <a:r>
              <a:rPr lang="cs-CZ" sz="1700" dirty="0" smtClean="0">
                <a:hlinkClick r:id="rId3"/>
              </a:rPr>
              <a:t>/</a:t>
            </a:r>
            <a:r>
              <a:rPr lang="cs-CZ" sz="1700" dirty="0" err="1" smtClean="0">
                <a:hlinkClick r:id="rId3"/>
              </a:rPr>
              <a:t>uploads</a:t>
            </a:r>
            <a:r>
              <a:rPr lang="cs-CZ" sz="1700" dirty="0" smtClean="0">
                <a:hlinkClick r:id="rId3"/>
              </a:rPr>
              <a:t>/2011/10/</a:t>
            </a:r>
            <a:r>
              <a:rPr lang="cs-CZ" sz="1700" dirty="0" err="1" smtClean="0">
                <a:hlinkClick r:id="rId3"/>
              </a:rPr>
              <a:t>pracovni</a:t>
            </a:r>
            <a:r>
              <a:rPr lang="cs-CZ" sz="1700" dirty="0" smtClean="0">
                <a:hlinkClick r:id="rId3"/>
              </a:rPr>
              <a:t>-posudek.</a:t>
            </a:r>
            <a:r>
              <a:rPr lang="cs-CZ" sz="1700" dirty="0" err="1" smtClean="0">
                <a:hlinkClick r:id="rId3"/>
              </a:rPr>
              <a:t>pdf</a:t>
            </a:r>
            <a:endParaRPr lang="cs-CZ" sz="1700" dirty="0" smtClean="0"/>
          </a:p>
          <a:p>
            <a:r>
              <a:rPr lang="cs-CZ" sz="1700" dirty="0" smtClean="0">
                <a:hlinkClick r:id="rId4"/>
              </a:rPr>
              <a:t>http://www.</a:t>
            </a:r>
            <a:r>
              <a:rPr lang="cs-CZ" sz="1700" dirty="0" err="1" smtClean="0">
                <a:hlinkClick r:id="rId4"/>
              </a:rPr>
              <a:t>kastnersw.cz</a:t>
            </a:r>
            <a:r>
              <a:rPr lang="cs-CZ" sz="1700" dirty="0" smtClean="0">
                <a:hlinkClick r:id="rId4"/>
              </a:rPr>
              <a:t>/</a:t>
            </a:r>
            <a:r>
              <a:rPr lang="cs-CZ" sz="1700" dirty="0" err="1" smtClean="0">
                <a:hlinkClick r:id="rId4"/>
              </a:rPr>
              <a:t>formstudio</a:t>
            </a:r>
            <a:r>
              <a:rPr lang="cs-CZ" sz="1700" dirty="0" smtClean="0">
                <a:hlinkClick r:id="rId4"/>
              </a:rPr>
              <a:t>/</a:t>
            </a:r>
            <a:r>
              <a:rPr lang="cs-CZ" sz="1700" dirty="0" err="1" smtClean="0">
                <a:hlinkClick r:id="rId4"/>
              </a:rPr>
              <a:t>formulare</a:t>
            </a:r>
            <a:r>
              <a:rPr lang="cs-CZ" sz="1700" dirty="0" smtClean="0">
                <a:hlinkClick r:id="rId4"/>
              </a:rPr>
              <a:t>/</a:t>
            </a:r>
            <a:r>
              <a:rPr lang="cs-CZ" sz="1700" dirty="0" err="1" smtClean="0">
                <a:hlinkClick r:id="rId4"/>
              </a:rPr>
              <a:t>pdf</a:t>
            </a:r>
            <a:r>
              <a:rPr lang="cs-CZ" sz="1700" dirty="0" smtClean="0">
                <a:hlinkClick r:id="rId4"/>
              </a:rPr>
              <a:t>/no_07ZapList.pdf</a:t>
            </a:r>
            <a:endParaRPr lang="cs-CZ" sz="1700" dirty="0" smtClean="0"/>
          </a:p>
          <a:p>
            <a:endParaRPr lang="cs-CZ" altLang="cs-CZ" sz="2000" dirty="0" smtClean="0"/>
          </a:p>
          <a:p>
            <a:pPr eaLnBrk="1" hangingPunct="1"/>
            <a:endParaRPr lang="cs-CZ" sz="2000" dirty="0" smtClean="0"/>
          </a:p>
          <a:p>
            <a:pPr eaLnBrk="1" hangingPunct="1"/>
            <a:endParaRPr lang="cs-CZ" sz="2000" dirty="0" smtClean="0"/>
          </a:p>
          <a:p>
            <a:pPr eaLnBrk="1" hangingPunct="1"/>
            <a:endParaRPr lang="cs-CZ" sz="2000" dirty="0" smtClean="0">
              <a:solidFill>
                <a:srgbClr val="000000"/>
              </a:solidFill>
            </a:endParaRPr>
          </a:p>
          <a:p>
            <a:pPr eaLnBrk="1" hangingPunct="1"/>
            <a:endParaRPr lang="cs-CZ" sz="2000" dirty="0" smtClean="0"/>
          </a:p>
        </p:txBody>
      </p:sp>
    </p:spTree>
  </p:cSld>
  <p:clrMapOvr>
    <a:masterClrMapping/>
  </p:clrMapOvr>
  <p:transition>
    <p:wipe dir="r"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Původ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74</TotalTime>
  <Words>371</Words>
  <Application>Microsoft Office PowerPoint</Application>
  <PresentationFormat>Předvádění na obrazovce (4:3)</PresentationFormat>
  <Paragraphs>104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Arkýř</vt:lpstr>
      <vt:lpstr>Snímek 1</vt:lpstr>
      <vt:lpstr>Snímek 2</vt:lpstr>
      <vt:lpstr>Pracovní posudek</vt:lpstr>
      <vt:lpstr>Snímek 4</vt:lpstr>
      <vt:lpstr>Pracovní posudek</vt:lpstr>
      <vt:lpstr>Potvrzení o zaměstnání</vt:lpstr>
      <vt:lpstr>Odstupné</vt:lpstr>
      <vt:lpstr>Volno pro hledání nové práce</vt:lpstr>
      <vt:lpstr>Volno k hledání práce</vt:lpstr>
      <vt:lpstr>Zdroje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Ukončení pracovního poměru II.</dc:title>
  <dc:creator>ucitel</dc:creator>
  <cp:lastModifiedBy>Dum</cp:lastModifiedBy>
  <cp:revision>13</cp:revision>
  <dcterms:created xsi:type="dcterms:W3CDTF">2013-08-11T07:16:41Z</dcterms:created>
  <dcterms:modified xsi:type="dcterms:W3CDTF">2014-10-16T10:58:53Z</dcterms:modified>
</cp:coreProperties>
</file>