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1" r:id="rId3"/>
    <p:sldId id="256" r:id="rId4"/>
    <p:sldId id="257" r:id="rId5"/>
    <p:sldId id="279" r:id="rId6"/>
    <p:sldId id="258" r:id="rId7"/>
    <p:sldId id="260" r:id="rId8"/>
    <p:sldId id="261" r:id="rId9"/>
    <p:sldId id="273" r:id="rId10"/>
    <p:sldId id="262" r:id="rId11"/>
    <p:sldId id="267" r:id="rId12"/>
    <p:sldId id="263" r:id="rId13"/>
    <p:sldId id="274" r:id="rId14"/>
    <p:sldId id="264" r:id="rId15"/>
    <p:sldId id="275" r:id="rId16"/>
    <p:sldId id="276" r:id="rId17"/>
    <p:sldId id="278" r:id="rId18"/>
    <p:sldId id="28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CAA09-C560-47D9-A769-EF05DE85B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0094E-608A-43B3-A24F-8EACB247F9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7FDDCE-20DF-4C01-826E-ED4F82E57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921C96-C90D-46F8-A6CD-F50C9B522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3048B-9949-4DCF-942B-D661FCB0F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F0A731-4492-4D78-B869-9A47C0EEB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1674F9-9FFB-49BC-B485-56D4690CB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FFA58-9A94-48EC-AD09-EC95F0BD3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77A06-A8E9-46DD-914C-15154D1D2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3037B-B98E-42A4-96BB-83B9F14E4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662822-7646-4ED6-90D8-05E82A530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>
              <a:defRPr/>
            </a:pPr>
            <a:fld id="{7599BDD1-740F-443D-944C-6CBE5ADDE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kturman.cz/pdf/faktura_bez_dph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kturman.cz/pdf/faktura_bez_dph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spcBef>
                <a:spcPct val="0"/>
              </a:spcBef>
              <a:buFontTx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indent="0" algn="ctr">
              <a:spcBef>
                <a:spcPct val="0"/>
              </a:spcBef>
              <a:buFontTx/>
              <a:buNone/>
              <a:defRPr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indent="0" algn="ctr">
              <a:spcBef>
                <a:spcPct val="0"/>
              </a:spcBef>
              <a:buFontTx/>
              <a:buNone/>
              <a:defRPr/>
            </a:pPr>
            <a:endParaRPr lang="cs-CZ" sz="2000" dirty="0" smtClean="0"/>
          </a:p>
          <a:p>
            <a:pPr marL="0" indent="0" algn="ctr">
              <a:spcBef>
                <a:spcPct val="0"/>
              </a:spcBef>
              <a:buFontTx/>
              <a:buNone/>
              <a:defRPr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/>
          </a:p>
          <a:p>
            <a:pPr>
              <a:defRPr/>
            </a:pPr>
            <a:endParaRPr lang="cs-CZ" dirty="0" smtClean="0"/>
          </a:p>
          <a:p>
            <a:pPr>
              <a:buFontTx/>
              <a:buNone/>
              <a:defRPr/>
            </a:pPr>
            <a:r>
              <a:rPr lang="cs-CZ" dirty="0" smtClean="0"/>
              <a:t> </a:t>
            </a:r>
          </a:p>
          <a:p>
            <a:pPr>
              <a:defRPr/>
            </a:pPr>
            <a:endParaRPr lang="cs-CZ" b="1" dirty="0" smtClean="0"/>
          </a:p>
          <a:p>
            <a:pPr>
              <a:defRPr/>
            </a:pPr>
            <a:endParaRPr lang="cs-CZ" b="1" dirty="0" smtClean="0"/>
          </a:p>
          <a:p>
            <a:pPr>
              <a:buFontTx/>
              <a:buNone/>
              <a:defRPr/>
            </a:pPr>
            <a:r>
              <a:rPr lang="cs-CZ" b="1" dirty="0" smtClean="0"/>
              <a:t>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2052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88913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053" name="Obdélník 4"/>
          <p:cNvSpPr>
            <a:spLocks noChangeArrowheads="1"/>
          </p:cNvSpPr>
          <p:nvPr/>
        </p:nvSpPr>
        <p:spPr bwMode="auto">
          <a:xfrm>
            <a:off x="2286000" y="241300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2054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3644900"/>
            <a:ext cx="52197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Tx/>
              <a:buNone/>
              <a:defRPr/>
            </a:pPr>
            <a:r>
              <a:rPr lang="cs-CZ" b="1" dirty="0" smtClean="0"/>
              <a:t>                                     </a:t>
            </a:r>
          </a:p>
          <a:p>
            <a:pPr>
              <a:buFontTx/>
              <a:buNone/>
              <a:defRPr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b="1" dirty="0" smtClean="0"/>
              <a:t>                         </a:t>
            </a:r>
          </a:p>
          <a:p>
            <a:pPr>
              <a:buFontTx/>
              <a:buNone/>
              <a:defRPr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dirty="0"/>
              <a:t> 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FontTx/>
              <a:buNone/>
              <a:defRPr/>
            </a:pPr>
            <a:r>
              <a:rPr lang="cs-CZ" dirty="0"/>
              <a:t> </a:t>
            </a:r>
          </a:p>
          <a:p>
            <a:pPr>
              <a:buFontTx/>
              <a:buNone/>
              <a:defRPr/>
            </a:pPr>
            <a:r>
              <a:rPr lang="cs-CZ" dirty="0"/>
              <a:t> 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DAE_103 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Majetek podnikatele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Tematický okruh:  Ekonomické vzdělávání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FontTx/>
              <a:buNone/>
              <a:defRPr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FontTx/>
              <a:buNone/>
              <a:defRPr/>
            </a:pPr>
            <a:r>
              <a:rPr lang="cs-CZ" dirty="0" smtClean="0"/>
              <a:t>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307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88913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Majetek podnikatele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Klíčová slova: </a:t>
            </a:r>
            <a:r>
              <a:rPr lang="cs-CZ" altLang="cs-CZ" smtClean="0"/>
              <a:t>dlouhodobý majetek, oběžný majetek, hmotný a nehmotný majetek, finanční majetek, zásoby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= prostředky, které podnik vlastní a využívá je pro zajištění své činnosti</a:t>
            </a:r>
          </a:p>
        </p:txBody>
      </p:sp>
      <p:pic>
        <p:nvPicPr>
          <p:cNvPr id="5124" name="Picture 5" descr="C:\Documents and Settings\ucitel\Local Settings\Temporary Internet Files\Content.IE5\UMJFX9ZO\MP9004486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708275"/>
            <a:ext cx="5761037" cy="383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Majetek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altLang="cs-CZ" b="1" dirty="0" smtClean="0"/>
          </a:p>
          <a:p>
            <a:pPr marL="0" indent="0">
              <a:buFontTx/>
              <a:buNone/>
              <a:defRPr/>
            </a:pPr>
            <a:r>
              <a:rPr lang="cs-CZ" altLang="cs-CZ" b="1" dirty="0"/>
              <a:t> </a:t>
            </a:r>
            <a:r>
              <a:rPr lang="cs-CZ" altLang="cs-CZ" b="1" dirty="0" smtClean="0"/>
              <a:t> Dlouhodobý</a:t>
            </a:r>
            <a:r>
              <a:rPr lang="cs-CZ" altLang="cs-CZ" dirty="0" smtClean="0"/>
              <a:t> – hmotný, nehmotný, finanční</a:t>
            </a:r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endParaRPr lang="cs-CZ" altLang="cs-CZ" dirty="0" smtClean="0"/>
          </a:p>
          <a:p>
            <a:pPr>
              <a:defRPr/>
            </a:pPr>
            <a:r>
              <a:rPr lang="cs-CZ" altLang="cs-CZ" b="1" dirty="0" smtClean="0"/>
              <a:t>Krátkodobý</a:t>
            </a:r>
            <a:r>
              <a:rPr lang="cs-CZ" altLang="cs-CZ" dirty="0" smtClean="0"/>
              <a:t> (oběžný) – zásoby, finanční </a:t>
            </a:r>
          </a:p>
          <a:p>
            <a:pPr>
              <a:defRPr/>
            </a:pPr>
            <a:r>
              <a:rPr lang="cs-CZ" altLang="cs-CZ" dirty="0" smtClean="0"/>
              <a:t>                                      majetek a  </a:t>
            </a:r>
          </a:p>
          <a:p>
            <a:pPr>
              <a:defRPr/>
            </a:pPr>
            <a:r>
              <a:rPr lang="cs-CZ" altLang="cs-CZ" dirty="0" smtClean="0"/>
              <a:t>                                      pohledávky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Dlouhodobý majetek podniku: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b="1" smtClean="0"/>
              <a:t>1. Hmotný </a:t>
            </a:r>
            <a:endParaRPr lang="cs-CZ" altLang="cs-CZ" sz="2800" u="sng" smtClean="0"/>
          </a:p>
          <a:p>
            <a:pPr eaLnBrk="1" hangingPunct="1"/>
            <a:r>
              <a:rPr lang="cs-CZ" altLang="cs-CZ" sz="2800" u="sng" smtClean="0"/>
              <a:t>Nemovitosti</a:t>
            </a:r>
            <a:r>
              <a:rPr lang="cs-CZ" altLang="cs-CZ" sz="2800" smtClean="0"/>
              <a:t> – pozemky, budovy, stavby, trvalé porosty – bez ohledu na jejich pořizovací cenu</a:t>
            </a:r>
            <a:endParaRPr lang="cs-CZ" altLang="cs-CZ" sz="2800" u="sng" smtClean="0"/>
          </a:p>
          <a:p>
            <a:pPr eaLnBrk="1" hangingPunct="1"/>
            <a:r>
              <a:rPr lang="cs-CZ" altLang="cs-CZ" sz="2800" u="sng" smtClean="0"/>
              <a:t>Movité věci</a:t>
            </a:r>
            <a:r>
              <a:rPr lang="cs-CZ" altLang="cs-CZ" sz="2800" smtClean="0"/>
              <a:t> – (doba použitelnosti větší než 1 rok) stroje, zařízení, dopravní prostředky, inventář. Povinně zařazujeme do DHM movité věci, které mají pořizovací hodnotu větší než 40 000 Kč. </a:t>
            </a:r>
            <a:endParaRPr lang="cs-CZ" altLang="cs-CZ" sz="2800" u="sng" smtClean="0"/>
          </a:p>
          <a:p>
            <a:pPr eaLnBrk="1" hangingPunct="1"/>
            <a:r>
              <a:rPr lang="cs-CZ" altLang="cs-CZ" sz="2800" u="sng" smtClean="0"/>
              <a:t>Dospělá zvířata </a:t>
            </a:r>
            <a:r>
              <a:rPr lang="cs-CZ" altLang="cs-CZ" sz="2800" smtClean="0"/>
              <a:t>- chov</a:t>
            </a:r>
            <a:endParaRPr lang="cs-CZ" altLang="cs-CZ" sz="2800" u="sng" smtClean="0"/>
          </a:p>
          <a:p>
            <a:pPr eaLnBrk="1" hangingPunct="1"/>
            <a:endParaRPr lang="cs-CZ" altLang="cs-CZ" sz="2800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2. Nehmotný 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Složky majetku, jejichž doba použitelnosti je delší než 1 rok. Např. Software, licence, výsledky výzkumně-vývojové činnosti, ocenitelná práva v ocenění stanoveném účetní jednotkou. Povinně musí účetní jednotky do tohoto majetku zařadit nehmotný majetek s cenou vyšší než 60 000 Kč.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3. Finanční </a:t>
            </a:r>
            <a:endParaRPr lang="cs-CZ" altLang="cs-CZ" smtClean="0"/>
          </a:p>
          <a:p>
            <a:pPr eaLnBrk="1" hangingPunct="1"/>
            <a:r>
              <a:rPr lang="cs-CZ" altLang="cs-CZ" smtClean="0"/>
              <a:t>Dlouhodobé (investiční) cenné papíry, nemovitosti, umělecká díla, která podnik vlastní za účelem obchodování s nimi nebo k uložení volných peněžních prostředků do majetku, pronajímané podniky jako celek včetně vybavení.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0244" name="Picture 3" descr="C:\Documents and Settings\ucitel\Local Settings\Temporary Internet Files\Content.IE5\FMQJF9LB\MP9004005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549275"/>
            <a:ext cx="3030537" cy="242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6" descr="C:\Documents and Settings\ucitel\Local Settings\Temporary Internet Files\Content.IE5\4HTKLIDU\MP9004337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716338"/>
            <a:ext cx="3986213" cy="263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7" descr="C:\Documents and Settings\ucitel\Local Settings\Temporary Internet Files\Content.IE5\4HTKLIDU\MP9004317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765175"/>
            <a:ext cx="5611813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/>
              <a:t>Krátkodobý (oběžný) majetek podniku: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1. Zásoby</a:t>
            </a:r>
            <a:endParaRPr lang="cs-CZ" altLang="cs-CZ" sz="2800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/>
              <a:t>Pořizovací cena za jednotku zásob je nižší než 40 000 Kč a doba životnosti je kratší než 1 rok. 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Skladovaný materiál</a:t>
            </a:r>
            <a:r>
              <a:rPr lang="cs-CZ" altLang="cs-CZ" sz="2800" smtClean="0"/>
              <a:t> – základní materiál, pomocné látky, provozovací látky, obaly, náhradní díly, movité věci s dobou použitelnosti jeden rok a kratší bez ohledu na pořizovací cenu a drobný dlouhodobý majetek 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Zásoby vlastní výroby</a:t>
            </a:r>
            <a:r>
              <a:rPr lang="cs-CZ" altLang="cs-CZ" sz="2800" smtClean="0"/>
              <a:t> – výrobky, nedokončená výroba, polotovary a zvířata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Zboží</a:t>
            </a:r>
            <a:r>
              <a:rPr lang="cs-CZ" altLang="cs-CZ" sz="2800" smtClean="0"/>
              <a:t> - prodej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2292" name="Picture 6" descr="C:\Documents and Settings\ucitel\Local Settings\Temporary Internet Files\Content.IE5\UR7S3AQI\MP9004393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800" y="2973388"/>
            <a:ext cx="5003800" cy="333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7" descr="C:\Documents and Settings\ucitel\Local Settings\Temporary Internet Files\Content.IE5\UMJFX9ZO\MP9003420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188913"/>
            <a:ext cx="5068887" cy="361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8" descr="C:\Documents and Settings\ucitel\Local Settings\Temporary Internet Files\Content.IE5\FMQJF9LB\MP9004421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3357563"/>
            <a:ext cx="2165350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2. Finanční majetek 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Peníze v hotovosti</a:t>
            </a:r>
            <a:r>
              <a:rPr lang="cs-CZ" altLang="cs-CZ" sz="2800" smtClean="0"/>
              <a:t>, které má účetní jednotka uloženy v pokladně a jsou určeny pro hotovostní platby a příjmy 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Peníze na bankovním účtu</a:t>
            </a:r>
            <a:r>
              <a:rPr lang="cs-CZ" altLang="cs-CZ" sz="2800" smtClean="0"/>
              <a:t>, které má podnik uloženy v peněžních ústavech. Slouží pro bezhotovostní úhrady a příjmy. Nejpoužívanější bankovní účet se nazývá běžný účet.</a:t>
            </a:r>
            <a:endParaRPr lang="cs-CZ" altLang="cs-CZ" sz="2800" u="sng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2800" u="sng" smtClean="0"/>
              <a:t>Krátkodobé cenné papíry</a:t>
            </a:r>
            <a:r>
              <a:rPr lang="cs-CZ" altLang="cs-CZ" sz="2800" smtClean="0"/>
              <a:t>, které má podnik v držení do 1 roku (se splatností do 1 roku). Jsou to například akcie obchodovatelné na burze, přijaté směnky.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4340" name="Picture 3" descr="C:\Documents and Settings\ucitel\Local Settings\Temporary Internet Files\Content.IE5\FMQJF9LB\MP9001490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1688" y="908050"/>
            <a:ext cx="7154862" cy="4783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3. Pohledávky </a:t>
            </a:r>
            <a:endParaRPr lang="cs-CZ" altLang="cs-CZ" smtClean="0"/>
          </a:p>
          <a:p>
            <a:pPr eaLnBrk="1" hangingPunct="1"/>
            <a:r>
              <a:rPr lang="cs-CZ" altLang="cs-CZ" smtClean="0"/>
              <a:t>Pohledávky představují dosud nezaplacené faktury za naše výrobky, zboží a služby prodané odběrateli. Vznikají z časového odstupu mezi vystavením faktury odběrateli za dodané výrobky a zaplacením této faktury.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Vzor faktury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endParaRPr lang="cs-CZ" altLang="cs-CZ" smtClean="0">
              <a:hlinkClick r:id="rId2"/>
            </a:endParaRPr>
          </a:p>
          <a:p>
            <a:pPr eaLnBrk="1" hangingPunct="1"/>
            <a:r>
              <a:rPr lang="cs-CZ" altLang="cs-CZ" smtClean="0">
                <a:hlinkClick r:id="rId2"/>
              </a:rPr>
              <a:t>http://www.fakturman.cz/pdf/faktura_bez_dph.pdf</a:t>
            </a: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Urči o jaký druh majetku se jedná!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000" smtClean="0"/>
              <a:t>Podnikatel – autodílna – zařaď majetek </a:t>
            </a:r>
          </a:p>
          <a:p>
            <a:endParaRPr lang="cs-CZ" altLang="cs-CZ" sz="2000" smtClean="0"/>
          </a:p>
          <a:p>
            <a:r>
              <a:rPr lang="cs-CZ" altLang="cs-CZ" sz="2000" smtClean="0"/>
              <a:t>1. Faktura vydaná za opravu nákladního auta ……15 000,-- Kč</a:t>
            </a:r>
          </a:p>
          <a:p>
            <a:endParaRPr lang="cs-CZ" altLang="cs-CZ" sz="2000" smtClean="0"/>
          </a:p>
          <a:p>
            <a:r>
              <a:rPr lang="cs-CZ" altLang="cs-CZ" sz="2000" smtClean="0"/>
              <a:t>2. Vrtačka ……3 000,-- Kč</a:t>
            </a:r>
          </a:p>
          <a:p>
            <a:endParaRPr lang="cs-CZ" altLang="cs-CZ" sz="2000" smtClean="0"/>
          </a:p>
          <a:p>
            <a:r>
              <a:rPr lang="cs-CZ" altLang="cs-CZ" sz="2000" smtClean="0"/>
              <a:t>3. Montovaná budova skladu ….. 560 000,--Kč</a:t>
            </a:r>
          </a:p>
          <a:p>
            <a:endParaRPr lang="cs-CZ" altLang="cs-CZ" sz="2000" smtClean="0"/>
          </a:p>
          <a:p>
            <a:r>
              <a:rPr lang="cs-CZ" altLang="cs-CZ" sz="2000" smtClean="0"/>
              <a:t>4. Úvěr od KB …..200 000,-- Kč</a:t>
            </a:r>
          </a:p>
          <a:p>
            <a:pPr>
              <a:buFontTx/>
              <a:buNone/>
            </a:pPr>
            <a:endParaRPr lang="cs-CZ" altLang="cs-CZ" sz="2000" smtClean="0"/>
          </a:p>
          <a:p>
            <a:r>
              <a:rPr lang="cs-CZ" altLang="cs-CZ" sz="2000" smtClean="0"/>
              <a:t>5. Olej k doplňkovému prodeji …..30 ks x 120,.. Kč</a:t>
            </a:r>
          </a:p>
          <a:p>
            <a:r>
              <a:rPr lang="cs-CZ" altLang="cs-CZ" sz="2000" smtClean="0"/>
              <a:t> 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Řešení: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000" smtClean="0"/>
              <a:t>Podnikatel – autodílna </a:t>
            </a:r>
          </a:p>
          <a:p>
            <a:endParaRPr lang="cs-CZ" altLang="cs-CZ" sz="2000" smtClean="0"/>
          </a:p>
          <a:p>
            <a:r>
              <a:rPr lang="cs-CZ" altLang="cs-CZ" sz="2000" smtClean="0"/>
              <a:t>1. Faktura vydaná za opravu nákladního auta ……15 000,-- Kč</a:t>
            </a:r>
          </a:p>
          <a:p>
            <a:r>
              <a:rPr lang="cs-CZ" altLang="cs-CZ" sz="2000" smtClean="0"/>
              <a:t>   </a:t>
            </a:r>
            <a:r>
              <a:rPr lang="cs-CZ" altLang="cs-CZ" sz="1200" smtClean="0"/>
              <a:t>(oběžný majetek, pohledávka)</a:t>
            </a:r>
            <a:endParaRPr lang="cs-CZ" altLang="cs-CZ" sz="2000" smtClean="0"/>
          </a:p>
          <a:p>
            <a:r>
              <a:rPr lang="cs-CZ" altLang="cs-CZ" sz="2000" smtClean="0"/>
              <a:t>2. Vrtačka ……3 000,-- Kč</a:t>
            </a:r>
          </a:p>
          <a:p>
            <a:r>
              <a:rPr lang="cs-CZ" altLang="cs-CZ" sz="2000" smtClean="0"/>
              <a:t>    </a:t>
            </a:r>
            <a:r>
              <a:rPr lang="cs-CZ" altLang="cs-CZ" sz="1200" smtClean="0"/>
              <a:t>(zásoba, materiál, krátkodobý majetek-cena)</a:t>
            </a:r>
            <a:endParaRPr lang="cs-CZ" altLang="cs-CZ" sz="2000" smtClean="0"/>
          </a:p>
          <a:p>
            <a:pPr>
              <a:buFontTx/>
              <a:buNone/>
            </a:pPr>
            <a:r>
              <a:rPr lang="cs-CZ" altLang="cs-CZ" sz="2000" smtClean="0"/>
              <a:t>     3. Montovaná budova skladu ….. 560 000,--Kč</a:t>
            </a:r>
          </a:p>
          <a:p>
            <a:pPr>
              <a:buFontTx/>
              <a:buNone/>
            </a:pPr>
            <a:r>
              <a:rPr lang="cs-CZ" altLang="cs-CZ" sz="2000" smtClean="0"/>
              <a:t>        </a:t>
            </a:r>
            <a:r>
              <a:rPr lang="cs-CZ" altLang="cs-CZ" sz="1200" smtClean="0"/>
              <a:t> (dlouhodobý, hmotný )</a:t>
            </a:r>
            <a:endParaRPr lang="cs-CZ" altLang="cs-CZ" sz="2000" smtClean="0"/>
          </a:p>
          <a:p>
            <a:pPr>
              <a:buFontTx/>
              <a:buNone/>
            </a:pPr>
            <a:r>
              <a:rPr lang="cs-CZ" altLang="cs-CZ" sz="2000" smtClean="0"/>
              <a:t>     4. Úvěr od KB …..200 000,-- Kč</a:t>
            </a:r>
          </a:p>
          <a:p>
            <a:pPr>
              <a:buFontTx/>
              <a:buNone/>
            </a:pPr>
            <a:r>
              <a:rPr lang="cs-CZ" altLang="cs-CZ" sz="2000" smtClean="0"/>
              <a:t>         </a:t>
            </a:r>
            <a:r>
              <a:rPr lang="cs-CZ" altLang="cs-CZ" sz="1200" smtClean="0"/>
              <a:t>(není majetek – je to závazek vůči bance)</a:t>
            </a:r>
            <a:endParaRPr lang="cs-CZ" altLang="cs-CZ" sz="2000" smtClean="0"/>
          </a:p>
          <a:p>
            <a:pPr>
              <a:buFontTx/>
              <a:buNone/>
            </a:pPr>
            <a:r>
              <a:rPr lang="cs-CZ" altLang="cs-CZ" sz="2000" smtClean="0"/>
              <a:t>     5. Olej k doplňkovému prodeji …..30 ks x 120,.. Kč</a:t>
            </a:r>
          </a:p>
          <a:p>
            <a:pPr>
              <a:buFontTx/>
              <a:buNone/>
            </a:pPr>
            <a:r>
              <a:rPr lang="cs-CZ" altLang="cs-CZ" sz="2000" smtClean="0"/>
              <a:t>         </a:t>
            </a:r>
            <a:r>
              <a:rPr lang="cs-CZ" altLang="cs-CZ" sz="1200" smtClean="0"/>
              <a:t>(oběžný, zásoba, zboží)</a:t>
            </a:r>
            <a:endParaRPr lang="cs-CZ" altLang="cs-CZ" sz="2000" smtClean="0"/>
          </a:p>
          <a:p>
            <a:r>
              <a:rPr lang="cs-CZ" altLang="cs-CZ" sz="2000" smtClean="0"/>
              <a:t> 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FontTx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FontTx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FontTx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FontTx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FontTx/>
              <a:buNone/>
              <a:defRPr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FontTx/>
              <a:buNone/>
              <a:defRPr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FontTx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Klipart - </a:t>
            </a:r>
            <a:r>
              <a:rPr lang="cs-CZ" sz="14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www.office.</a:t>
            </a:r>
            <a:r>
              <a:rPr lang="cs-CZ" sz="14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microsoft.com</a:t>
            </a:r>
            <a:endParaRPr lang="cs-CZ" sz="14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Tx/>
              <a:buNone/>
              <a:defRPr/>
            </a:pPr>
            <a:endParaRPr lang="cs-CZ" sz="1400" dirty="0" smtClean="0"/>
          </a:p>
          <a:p>
            <a:pPr>
              <a:buFontTx/>
              <a:buNone/>
              <a:defRPr/>
            </a:pPr>
            <a:r>
              <a:rPr lang="cs-CZ" altLang="cs-CZ" sz="1400" dirty="0" smtClean="0">
                <a:hlinkClick r:id="rId2"/>
              </a:rPr>
              <a:t>http://www.</a:t>
            </a:r>
            <a:r>
              <a:rPr lang="cs-CZ" altLang="cs-CZ" sz="1400" dirty="0" err="1" smtClean="0">
                <a:hlinkClick r:id="rId2"/>
              </a:rPr>
              <a:t>fakturman.cz</a:t>
            </a:r>
            <a:r>
              <a:rPr lang="cs-CZ" altLang="cs-CZ" sz="1400" dirty="0" smtClean="0">
                <a:hlinkClick r:id="rId2"/>
              </a:rPr>
              <a:t>/</a:t>
            </a:r>
            <a:r>
              <a:rPr lang="cs-CZ" altLang="cs-CZ" sz="1400" dirty="0" err="1" smtClean="0">
                <a:hlinkClick r:id="rId2"/>
              </a:rPr>
              <a:t>pdf</a:t>
            </a:r>
            <a:r>
              <a:rPr lang="cs-CZ" altLang="cs-CZ" sz="1400" dirty="0" smtClean="0">
                <a:hlinkClick r:id="rId2"/>
              </a:rPr>
              <a:t>/faktura_bez_</a:t>
            </a:r>
            <a:r>
              <a:rPr lang="cs-CZ" altLang="cs-CZ" sz="1400" dirty="0" err="1" smtClean="0">
                <a:hlinkClick r:id="rId2"/>
              </a:rPr>
              <a:t>dph.pdf</a:t>
            </a:r>
            <a:endParaRPr lang="cs-CZ" altLang="cs-CZ" sz="1400" dirty="0" smtClean="0"/>
          </a:p>
          <a:p>
            <a:pPr>
              <a:buFontTx/>
              <a:buNone/>
              <a:defRPr/>
            </a:pPr>
            <a:r>
              <a:rPr lang="cs-CZ" sz="1400" dirty="0" smtClean="0"/>
              <a:t>Čerpáno: 31. 8. 2013</a:t>
            </a:r>
          </a:p>
          <a:p>
            <a:pPr>
              <a:buFontTx/>
              <a:buNone/>
              <a:defRPr/>
            </a:pP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1">
      <a:dk1>
        <a:srgbClr val="3E3E5C"/>
      </a:dk1>
      <a:lt1>
        <a:srgbClr val="FFFFFF"/>
      </a:lt1>
      <a:dk2>
        <a:srgbClr val="666699"/>
      </a:dk2>
      <a:lt2>
        <a:srgbClr val="FFFFFF"/>
      </a:lt2>
      <a:accent1>
        <a:srgbClr val="60597B"/>
      </a:accent1>
      <a:accent2>
        <a:srgbClr val="6666FF"/>
      </a:accent2>
      <a:accent3>
        <a:srgbClr val="B8B8CA"/>
      </a:accent3>
      <a:accent4>
        <a:srgbClr val="DADADA"/>
      </a:accent4>
      <a:accent5>
        <a:srgbClr val="B6B5BF"/>
      </a:accent5>
      <a:accent6>
        <a:srgbClr val="5C5CE7"/>
      </a:accent6>
      <a:hlink>
        <a:srgbClr val="99CCFF"/>
      </a:hlink>
      <a:folHlink>
        <a:srgbClr val="FFFF99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314</Words>
  <Application>Microsoft Office PowerPoint</Application>
  <PresentationFormat>Předvádění na obrazovce (4:3)</PresentationFormat>
  <Paragraphs>104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Výchozí návrh</vt:lpstr>
      <vt:lpstr>Snímek 1</vt:lpstr>
      <vt:lpstr>Snímek 2</vt:lpstr>
      <vt:lpstr>Majetek podnikatele</vt:lpstr>
      <vt:lpstr>Snímek 4</vt:lpstr>
      <vt:lpstr>Majetek</vt:lpstr>
      <vt:lpstr>Dlouhodobý majetek podniku:</vt:lpstr>
      <vt:lpstr>Snímek 7</vt:lpstr>
      <vt:lpstr>Snímek 8</vt:lpstr>
      <vt:lpstr>Snímek 9</vt:lpstr>
      <vt:lpstr>Krátkodobý (oběžný) majetek podniku:</vt:lpstr>
      <vt:lpstr>Snímek 11</vt:lpstr>
      <vt:lpstr>Snímek 12</vt:lpstr>
      <vt:lpstr>Snímek 13</vt:lpstr>
      <vt:lpstr>Snímek 14</vt:lpstr>
      <vt:lpstr>Vzor faktury</vt:lpstr>
      <vt:lpstr>Urči o jaký druh majetku se jedná!</vt:lpstr>
      <vt:lpstr>Řešení:</vt:lpstr>
      <vt:lpstr>Zdroje</vt:lpstr>
    </vt:vector>
  </TitlesOfParts>
  <Company>SOŠ a SOU Městec Králové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Majetek podnikatele</dc:title>
  <dc:creator>Kabinet 46</dc:creator>
  <cp:lastModifiedBy>Dum</cp:lastModifiedBy>
  <cp:revision>20</cp:revision>
  <dcterms:created xsi:type="dcterms:W3CDTF">2011-10-04T07:30:21Z</dcterms:created>
  <dcterms:modified xsi:type="dcterms:W3CDTF">2014-10-16T10:09:58Z</dcterms:modified>
</cp:coreProperties>
</file>