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2" r:id="rId9"/>
    <p:sldId id="261" r:id="rId10"/>
    <p:sldId id="263" r:id="rId11"/>
    <p:sldId id="265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6DB66B0-4392-4637-B713-CBDF7A8689C3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101D5C3-4CEA-46B7-87C5-D862820D8FC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</a:t>
            </a:r>
            <a:r>
              <a:rPr lang="cs-CZ" dirty="0" smtClean="0"/>
              <a:t>Daňová evidence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60648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573016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DAE_104 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Zdroje pořízení majetku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okruh:  Ekonomické vzdělávání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3. CUKRÁŘ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 2013 – leden 2014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Zdroje pořízení majetku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Klíčová slova: zdroje vlastní, cizí, závazky, rezervy, fondy</a:t>
            </a:r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Majetek podnikatel pořizuje: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1.  ze zdrojů vlastních (kapitál vlastní)</a:t>
            </a:r>
          </a:p>
          <a:p>
            <a:endParaRPr lang="cs-CZ" dirty="0"/>
          </a:p>
          <a:p>
            <a:r>
              <a:rPr lang="cs-CZ" dirty="0" smtClean="0"/>
              <a:t>2.  ze zdrojů cizích (kapitál cizí, dluhy)</a:t>
            </a:r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Vlastní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- to, co do svého podnikání vloží – peníze, budovy, </a:t>
            </a:r>
          </a:p>
          <a:p>
            <a:r>
              <a:rPr lang="cs-CZ" dirty="0"/>
              <a:t> </a:t>
            </a:r>
            <a:r>
              <a:rPr lang="cs-CZ" dirty="0" smtClean="0"/>
              <a:t> stroje – vklad do podnikání, akcie, vklady </a:t>
            </a:r>
          </a:p>
          <a:p>
            <a:r>
              <a:rPr lang="cs-CZ" dirty="0"/>
              <a:t> </a:t>
            </a:r>
            <a:r>
              <a:rPr lang="cs-CZ" dirty="0" smtClean="0"/>
              <a:t> společníků, podíly družstevníků</a:t>
            </a:r>
          </a:p>
          <a:p>
            <a:r>
              <a:rPr lang="cs-CZ" dirty="0" smtClean="0"/>
              <a:t>- hospodářský výsledek (zisk, ztráta)</a:t>
            </a:r>
          </a:p>
          <a:p>
            <a:r>
              <a:rPr lang="cs-CZ" dirty="0" smtClean="0"/>
              <a:t>- fondy ze zisku – např. fond odměn</a:t>
            </a:r>
          </a:p>
          <a:p>
            <a:r>
              <a:rPr lang="cs-CZ" dirty="0" smtClean="0"/>
              <a:t>- fondy kapitálové – navíc, z externích zdrojů – </a:t>
            </a:r>
          </a:p>
          <a:p>
            <a:r>
              <a:rPr lang="cs-CZ" dirty="0"/>
              <a:t>  </a:t>
            </a:r>
            <a:r>
              <a:rPr lang="cs-CZ" dirty="0" smtClean="0"/>
              <a:t>např. dar, emisní </a:t>
            </a:r>
            <a:r>
              <a:rPr lang="cs-CZ" dirty="0"/>
              <a:t>á</a:t>
            </a:r>
            <a:r>
              <a:rPr lang="cs-CZ" dirty="0" smtClean="0"/>
              <a:t>žio (pozitivní </a:t>
            </a:r>
          </a:p>
          <a:p>
            <a:r>
              <a:rPr lang="cs-CZ" dirty="0" smtClean="0"/>
              <a:t>  rozdíl mezi prodejní a nominální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cenou akcií)</a:t>
            </a:r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ucitel\Local Settings\Temporary Internet Files\Content.IE5\4HTKLIDU\MP900438719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809328"/>
            <a:ext cx="6048672" cy="604867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Cizí zdroje - závazky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 - závazky </a:t>
            </a:r>
            <a:r>
              <a:rPr lang="cs-CZ" b="1" dirty="0" smtClean="0"/>
              <a:t>dlouhodobé </a:t>
            </a:r>
            <a:r>
              <a:rPr lang="cs-CZ" dirty="0" smtClean="0"/>
              <a:t>– splatnost řadu let,</a:t>
            </a:r>
          </a:p>
          <a:p>
            <a:r>
              <a:rPr lang="cs-CZ" dirty="0"/>
              <a:t>  </a:t>
            </a:r>
            <a:r>
              <a:rPr lang="cs-CZ" dirty="0" smtClean="0"/>
              <a:t> dluh vůči peněžnímu ústavu – úvěr – na </a:t>
            </a:r>
          </a:p>
          <a:p>
            <a:r>
              <a:rPr lang="cs-CZ" dirty="0"/>
              <a:t> </a:t>
            </a:r>
            <a:r>
              <a:rPr lang="cs-CZ" dirty="0" smtClean="0"/>
              <a:t>  základě smlouvy – za úrok, dluhopisy atd.</a:t>
            </a:r>
          </a:p>
          <a:p>
            <a:endParaRPr lang="cs-CZ" dirty="0"/>
          </a:p>
          <a:p>
            <a:r>
              <a:rPr lang="cs-CZ" dirty="0" smtClean="0"/>
              <a:t>- závazky </a:t>
            </a:r>
            <a:r>
              <a:rPr lang="cs-CZ" b="1" dirty="0" smtClean="0"/>
              <a:t>krátkodobé</a:t>
            </a:r>
            <a:r>
              <a:rPr lang="cs-CZ" dirty="0" smtClean="0"/>
              <a:t> – splatnost do 1 roku, </a:t>
            </a:r>
          </a:p>
          <a:p>
            <a:r>
              <a:rPr lang="cs-CZ" dirty="0"/>
              <a:t> </a:t>
            </a:r>
            <a:r>
              <a:rPr lang="cs-CZ" dirty="0" smtClean="0"/>
              <a:t> zajišťují běžný chod podniku</a:t>
            </a:r>
          </a:p>
          <a:p>
            <a:r>
              <a:rPr lang="cs-CZ" dirty="0"/>
              <a:t> </a:t>
            </a:r>
            <a:r>
              <a:rPr lang="cs-CZ" dirty="0" smtClean="0"/>
              <a:t> rozdělujeme je dle věřitele – vůči dodavatelům, </a:t>
            </a:r>
          </a:p>
          <a:p>
            <a:r>
              <a:rPr lang="cs-CZ" dirty="0"/>
              <a:t> </a:t>
            </a:r>
            <a:r>
              <a:rPr lang="cs-CZ" dirty="0" smtClean="0"/>
              <a:t> zaměstnancům, FÚ, OSSZ, VZP, pojišťovně……</a:t>
            </a:r>
          </a:p>
          <a:p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Documents and Settings\ucitel\Local Settings\Temporary Internet Files\Content.IE5\4HTKLIDU\MP9004486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90954"/>
            <a:ext cx="4176463" cy="627578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Cizí zdroje - rezervy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ty si vytváří firma pro případ rizika –   </a:t>
            </a:r>
          </a:p>
          <a:p>
            <a:r>
              <a:rPr lang="cs-CZ" dirty="0"/>
              <a:t> </a:t>
            </a:r>
            <a:r>
              <a:rPr lang="cs-CZ" dirty="0" smtClean="0"/>
              <a:t> např. :</a:t>
            </a:r>
          </a:p>
          <a:p>
            <a:r>
              <a:rPr lang="cs-CZ" dirty="0"/>
              <a:t> </a:t>
            </a:r>
            <a:r>
              <a:rPr lang="cs-CZ" dirty="0" smtClean="0"/>
              <a:t> kurzové ztráty</a:t>
            </a:r>
          </a:p>
          <a:p>
            <a:r>
              <a:rPr lang="cs-CZ" dirty="0" smtClean="0"/>
              <a:t>- případně je vytváří na zvlášť vymezené </a:t>
            </a:r>
          </a:p>
          <a:p>
            <a:r>
              <a:rPr lang="cs-CZ" dirty="0"/>
              <a:t> </a:t>
            </a:r>
            <a:r>
              <a:rPr lang="cs-CZ" dirty="0" smtClean="0"/>
              <a:t> budoucí výdaje, o kterých ví – např.  </a:t>
            </a:r>
          </a:p>
          <a:p>
            <a:r>
              <a:rPr lang="cs-CZ" dirty="0"/>
              <a:t> </a:t>
            </a:r>
            <a:r>
              <a:rPr lang="cs-CZ" dirty="0" smtClean="0"/>
              <a:t> oprava střechy atd.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 jaký zdroj se jedná?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1. Zaměstnanci přiznána mzda  </a:t>
            </a:r>
          </a:p>
          <a:p>
            <a:r>
              <a:rPr lang="cs-CZ" dirty="0" smtClean="0"/>
              <a:t>                   25 000,--Kč</a:t>
            </a:r>
          </a:p>
          <a:p>
            <a:pPr marL="82296" indent="0">
              <a:buNone/>
            </a:pPr>
            <a:endParaRPr lang="cs-CZ" dirty="0"/>
          </a:p>
          <a:p>
            <a:r>
              <a:rPr lang="cs-CZ" dirty="0" smtClean="0"/>
              <a:t>2. Podnikatel vložil do podnikání své </a:t>
            </a:r>
          </a:p>
          <a:p>
            <a:r>
              <a:rPr lang="cs-CZ" dirty="0"/>
              <a:t> </a:t>
            </a:r>
            <a:r>
              <a:rPr lang="cs-CZ" dirty="0" smtClean="0"/>
              <a:t>  soukromé osobní auto v ceně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150 000,-- Kč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1. Zaměstnanci přiznána mzda  25 000,--Kč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(cizí zdroj, krátkodobý závazek, vůči zaměstnancům)</a:t>
            </a:r>
          </a:p>
          <a:p>
            <a:endParaRPr lang="cs-CZ" dirty="0"/>
          </a:p>
          <a:p>
            <a:r>
              <a:rPr lang="cs-CZ" dirty="0" smtClean="0"/>
              <a:t>2. Podnikatel vložil do podnikání své soukromé </a:t>
            </a:r>
          </a:p>
          <a:p>
            <a:r>
              <a:rPr lang="cs-CZ" dirty="0"/>
              <a:t> </a:t>
            </a:r>
            <a:r>
              <a:rPr lang="cs-CZ" dirty="0" smtClean="0"/>
              <a:t>   osobní auto v ceně 150 000,-- Kč</a:t>
            </a:r>
          </a:p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(vlastní zdroj, vlastní kapitál, vklad podnikatele do podnikání – věcný)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i="1" dirty="0" smtClean="0"/>
              <a:t>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/business/</a:t>
            </a:r>
            <a:r>
              <a:rPr lang="cs-CZ" sz="1400" i="1" dirty="0" err="1" smtClean="0"/>
              <a:t>pravo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zakony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dprij</a:t>
            </a:r>
            <a:r>
              <a:rPr lang="cs-CZ" sz="1400" i="1" dirty="0" smtClean="0"/>
              <a:t>/. Business [online]. 2013 [cit. 2014-01-08]. Dostupné z: 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 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Daňová evidence 2011 praktický průvodce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– vzdělávací středisko,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2011, ISBN 978-8087237-34-2.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Učebnice účetnictví 2012 - 1.díl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- vzdělávací středisko, 2012,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ISBN 978-80-87237-47-2.</a:t>
            </a:r>
          </a:p>
          <a:p>
            <a:pPr>
              <a:buNone/>
            </a:pPr>
            <a:r>
              <a:rPr lang="en-US" sz="1400" dirty="0" smtClean="0"/>
              <a:t>JAKEŠ, </a:t>
            </a:r>
            <a:r>
              <a:rPr lang="en-US" sz="1400" dirty="0" err="1" smtClean="0"/>
              <a:t>Petr</a:t>
            </a:r>
            <a:r>
              <a:rPr lang="en-US" sz="1400" dirty="0" smtClean="0"/>
              <a:t> a </a:t>
            </a:r>
            <a:r>
              <a:rPr lang="en-US" sz="1400" dirty="0" err="1" smtClean="0"/>
              <a:t>kol</a:t>
            </a:r>
            <a:r>
              <a:rPr lang="en-US" sz="1400" dirty="0" smtClean="0"/>
              <a:t>. </a:t>
            </a:r>
            <a:r>
              <a:rPr lang="en-US" sz="1400" i="1" dirty="0" err="1" smtClean="0"/>
              <a:t>Finanční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gramotnost</a:t>
            </a:r>
            <a:r>
              <a:rPr lang="en-US" sz="1400" i="1" dirty="0" smtClean="0"/>
              <a:t> pro </a:t>
            </a:r>
            <a:r>
              <a:rPr lang="en-US" sz="1400" i="1" dirty="0" err="1" smtClean="0"/>
              <a:t>druhý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stupeň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základní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školy</a:t>
            </a:r>
            <a:r>
              <a:rPr lang="en-US" sz="1400" dirty="0" smtClean="0"/>
              <a:t>. </a:t>
            </a:r>
            <a:r>
              <a:rPr lang="en-US" sz="1400" dirty="0" err="1" smtClean="0"/>
              <a:t>Praha</a:t>
            </a:r>
            <a:r>
              <a:rPr lang="en-US" sz="1400" dirty="0" smtClean="0"/>
              <a:t>: Fortuna, 2011, ISBN 978-80</a:t>
            </a:r>
            <a:r>
              <a:rPr lang="cs-CZ" sz="1400" dirty="0" smtClean="0"/>
              <a:t> </a:t>
            </a:r>
            <a:r>
              <a:rPr lang="en-US" sz="1400" dirty="0" smtClean="0"/>
              <a:t>7373-0889-5. 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Klipart - </a:t>
            </a:r>
            <a:r>
              <a:rPr lang="cs-CZ" sz="1400" dirty="0" smtClean="0"/>
              <a:t>www.office.</a:t>
            </a:r>
            <a:r>
              <a:rPr lang="cs-CZ" sz="1400" dirty="0" err="1" smtClean="0"/>
              <a:t>microsoft.com</a:t>
            </a:r>
            <a:endParaRPr lang="cs-CZ" sz="1400" smtClean="0"/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94</TotalTime>
  <Words>389</Words>
  <Application>Microsoft Office PowerPoint</Application>
  <PresentationFormat>Předvádění na obrazovce (4:3)</PresentationFormat>
  <Paragraphs>88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Slunovrat</vt:lpstr>
      <vt:lpstr>Snímek 1</vt:lpstr>
      <vt:lpstr>Snímek 2</vt:lpstr>
      <vt:lpstr>Zdroje pořízení majetku</vt:lpstr>
      <vt:lpstr>Majetek podnikatel pořizuje:</vt:lpstr>
      <vt:lpstr>1. Vlastní zdroje</vt:lpstr>
      <vt:lpstr>Snímek 6</vt:lpstr>
      <vt:lpstr>2. Cizí zdroje - závazky</vt:lpstr>
      <vt:lpstr>Snímek 8</vt:lpstr>
      <vt:lpstr>2. Cizí zdroje - rezervy</vt:lpstr>
      <vt:lpstr>O jaký zdroj se jedná?</vt:lpstr>
      <vt:lpstr>Řešení: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Majetek - zdroje</dc:title>
  <dc:creator>ucitel</dc:creator>
  <cp:lastModifiedBy>Dum</cp:lastModifiedBy>
  <cp:revision>13</cp:revision>
  <dcterms:created xsi:type="dcterms:W3CDTF">2013-09-01T14:34:47Z</dcterms:created>
  <dcterms:modified xsi:type="dcterms:W3CDTF">2014-10-16T10:07:25Z</dcterms:modified>
</cp:coreProperties>
</file>