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8" r:id="rId5"/>
    <p:sldId id="259" r:id="rId6"/>
    <p:sldId id="257" r:id="rId7"/>
    <p:sldId id="261" r:id="rId8"/>
    <p:sldId id="262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C881B74-4B90-403B-8E0E-F512B8AD9841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C7D8E8A-AEA1-4A0B-ABE9-CE744CC84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mb dir="vert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zakony.centrum.cz/zakon-o-danich-z-prijmu/cast-3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achtova.cz/images/articles/22/inventarni-karta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zakony.centrum.cz/zakon-o-ucetnictvi/cast-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chtova.cz/images/articles/22/inventarni-karta.pdf" TargetMode="External"/><Relationship Id="rId2" Type="http://schemas.openxmlformats.org/officeDocument/2006/relationships/hyperlink" Target="http://zakony.centrum.cz/zakon-o-ucetnictvi/cast-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</a:t>
            </a:r>
            <a:r>
              <a:rPr lang="cs-CZ" dirty="0" smtClean="0"/>
              <a:t>Daňová 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DAE_105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Evidence a oceňování DHM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Evidence  a oceňování </a:t>
            </a:r>
            <a:br>
              <a:rPr lang="cs-CZ" dirty="0" smtClean="0"/>
            </a:br>
            <a:r>
              <a:rPr lang="cs-CZ" dirty="0" smtClean="0"/>
              <a:t> dlouhodobého   </a:t>
            </a:r>
            <a:br>
              <a:rPr lang="cs-CZ" dirty="0" smtClean="0"/>
            </a:br>
            <a:r>
              <a:rPr lang="cs-CZ" dirty="0" smtClean="0"/>
              <a:t> hmotného majetku  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Klíčová slova: </a:t>
            </a:r>
            <a:r>
              <a:rPr lang="cs-CZ" b="0" dirty="0" smtClean="0"/>
              <a:t>DHM, inventární karta, pořizovací cena, </a:t>
            </a:r>
            <a:r>
              <a:rPr lang="cs-CZ" b="0" dirty="0" err="1" smtClean="0"/>
              <a:t>cena</a:t>
            </a:r>
            <a:r>
              <a:rPr lang="cs-CZ" b="0" dirty="0" smtClean="0"/>
              <a:t> pořízení, reprodukční pořizovací cena, vlastní náklady, nominální hodnota </a:t>
            </a:r>
            <a:endParaRPr lang="cs-CZ" b="0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Dlouhodobý hmotný majetek (DHM)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Zjednodušeně : majetek hmotné povahy s cenou vyšší než </a:t>
            </a:r>
          </a:p>
          <a:p>
            <a:r>
              <a:rPr lang="cs-CZ" sz="4000" dirty="0" smtClean="0"/>
              <a:t>            </a:t>
            </a:r>
          </a:p>
          <a:p>
            <a:r>
              <a:rPr lang="cs-CZ" sz="4000" dirty="0" smtClean="0"/>
              <a:t>             40 000,-- Kč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Přesně na stánkách: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http://zakony.centrum.cz/zakon-o-danich-z-prijmu/cast-3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 descr="C:\Documents and Settings\ucitel\Local Settings\Temporary Internet Files\Content.IE5\FMQJF9LB\MP9003859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680520" cy="3343228"/>
          </a:xfrm>
          <a:prstGeom prst="rect">
            <a:avLst/>
          </a:prstGeom>
          <a:noFill/>
        </p:spPr>
      </p:pic>
      <p:pic>
        <p:nvPicPr>
          <p:cNvPr id="1028" name="Picture 4" descr="C:\Documents and Settings\ucitel\Local Settings\Temporary Internet Files\Content.IE5\4HTKLIDU\MP9003901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6672"/>
            <a:ext cx="3852428" cy="5400600"/>
          </a:xfrm>
          <a:prstGeom prst="rect">
            <a:avLst/>
          </a:prstGeom>
          <a:noFill/>
        </p:spPr>
      </p:pic>
      <p:pic>
        <p:nvPicPr>
          <p:cNvPr id="1029" name="Picture 5" descr="C:\Documents and Settings\ucitel\Local Settings\Temporary Internet Files\Content.IE5\UR7S3AQI\MP90042548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429000"/>
            <a:ext cx="4716016" cy="3139099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DHM v daňové evidenci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Evidujeme:</a:t>
            </a:r>
          </a:p>
          <a:p>
            <a:r>
              <a:rPr lang="cs-CZ" dirty="0" smtClean="0"/>
              <a:t>- popis a údaje majetku, číslo</a:t>
            </a:r>
          </a:p>
          <a:p>
            <a:r>
              <a:rPr lang="cs-CZ" dirty="0" smtClean="0"/>
              <a:t>- ocenění majetku</a:t>
            </a:r>
          </a:p>
          <a:p>
            <a:r>
              <a:rPr lang="cs-CZ" dirty="0" smtClean="0"/>
              <a:t>- datum a způsob, jak byl pořízen, jak je využíván</a:t>
            </a:r>
          </a:p>
          <a:p>
            <a:r>
              <a:rPr lang="cs-CZ" dirty="0" smtClean="0"/>
              <a:t>- uvedení do užívání (u majetku, pořizovaného </a:t>
            </a:r>
          </a:p>
          <a:p>
            <a:r>
              <a:rPr lang="cs-CZ" dirty="0"/>
              <a:t> </a:t>
            </a:r>
            <a:r>
              <a:rPr lang="cs-CZ" dirty="0" smtClean="0"/>
              <a:t> postupně)</a:t>
            </a:r>
          </a:p>
          <a:p>
            <a:r>
              <a:rPr lang="cs-CZ" dirty="0" smtClean="0"/>
              <a:t>- zvolený daňový odpis (rovnoměrný - zrychlený), </a:t>
            </a:r>
          </a:p>
          <a:p>
            <a:r>
              <a:rPr lang="cs-CZ" dirty="0" smtClean="0"/>
              <a:t>  částky odepsané za každý rok a zůstatkové ceny</a:t>
            </a:r>
          </a:p>
          <a:p>
            <a:r>
              <a:rPr lang="cs-CZ" dirty="0" smtClean="0"/>
              <a:t>- kdy a jak byl majetek vyřazen</a:t>
            </a:r>
          </a:p>
          <a:p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Inventární karta DHM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Vzor: 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vachtova.cz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articles</a:t>
            </a:r>
            <a:r>
              <a:rPr lang="cs-CZ" dirty="0" smtClean="0">
                <a:hlinkClick r:id="rId2"/>
              </a:rPr>
              <a:t>/22/</a:t>
            </a:r>
            <a:r>
              <a:rPr lang="cs-CZ" dirty="0" err="1" smtClean="0">
                <a:hlinkClick r:id="rId2"/>
              </a:rPr>
              <a:t>inventarni</a:t>
            </a:r>
            <a:r>
              <a:rPr lang="cs-CZ" dirty="0" smtClean="0">
                <a:hlinkClick r:id="rId2"/>
              </a:rPr>
              <a:t>-karta.</a:t>
            </a:r>
            <a:r>
              <a:rPr lang="cs-CZ" dirty="0" err="1" smtClean="0">
                <a:hlinkClick r:id="rId2"/>
              </a:rPr>
              <a:t>pdf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Oceňování majetku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Cena majetku je vyjádřením jeho hodnoty v penězích – jedině tak je možno jednotlivé druhy majetku porovnávat navzájem a účtovat o něm.</a:t>
            </a:r>
          </a:p>
          <a:p>
            <a:endParaRPr lang="cs-CZ" dirty="0"/>
          </a:p>
        </p:txBody>
      </p:sp>
      <p:pic>
        <p:nvPicPr>
          <p:cNvPr id="3074" name="Picture 2" descr="C:\Documents and Settings\ucitel\Local Settings\Temporary Internet Files\Content.IE5\UMJFX9ZO\MP9004424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212976"/>
            <a:ext cx="5220072" cy="3480048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Oceňování majetku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Účetnictví používá tyto </a:t>
            </a:r>
            <a:r>
              <a:rPr lang="cs-CZ" b="1" dirty="0" smtClean="0"/>
              <a:t>druhy cen:</a:t>
            </a:r>
          </a:p>
          <a:p>
            <a:r>
              <a:rPr lang="cs-CZ" b="1" dirty="0" smtClean="0"/>
              <a:t>Cena pořízení</a:t>
            </a:r>
            <a:r>
              <a:rPr lang="cs-CZ" dirty="0" smtClean="0"/>
              <a:t>: čistá – bez nákladů s pořízením souvisejících</a:t>
            </a:r>
          </a:p>
          <a:p>
            <a:r>
              <a:rPr lang="cs-CZ" b="1" dirty="0" smtClean="0"/>
              <a:t>Pořizovací cena</a:t>
            </a:r>
            <a:r>
              <a:rPr lang="cs-CZ" dirty="0" smtClean="0"/>
              <a:t>: </a:t>
            </a:r>
            <a:r>
              <a:rPr lang="cs-CZ" dirty="0" err="1" smtClean="0"/>
              <a:t>cena</a:t>
            </a:r>
            <a:r>
              <a:rPr lang="cs-CZ" dirty="0"/>
              <a:t> </a:t>
            </a:r>
            <a:r>
              <a:rPr lang="cs-CZ" dirty="0" smtClean="0"/>
              <a:t>majetku + náklady s pořízením související</a:t>
            </a:r>
          </a:p>
          <a:p>
            <a:r>
              <a:rPr lang="cs-CZ" b="1" dirty="0" smtClean="0"/>
              <a:t>Reprodukční pořizovací cena</a:t>
            </a:r>
            <a:r>
              <a:rPr lang="cs-CZ" dirty="0" smtClean="0"/>
              <a:t>: </a:t>
            </a:r>
            <a:r>
              <a:rPr lang="cs-CZ" dirty="0" err="1" smtClean="0"/>
              <a:t>cena</a:t>
            </a:r>
            <a:r>
              <a:rPr lang="cs-CZ" dirty="0" smtClean="0"/>
              <a:t>, jakou má majetek v době účtování o něm (starší majetek – ocenění znalce)</a:t>
            </a:r>
          </a:p>
          <a:p>
            <a:r>
              <a:rPr lang="cs-CZ" b="1" dirty="0" smtClean="0"/>
              <a:t>Vlastní náklady</a:t>
            </a:r>
            <a:r>
              <a:rPr lang="cs-CZ" dirty="0" smtClean="0"/>
              <a:t>: přímé i nepřímé, které jsme na výrobu majetku vynaložili</a:t>
            </a:r>
          </a:p>
          <a:p>
            <a:r>
              <a:rPr lang="cs-CZ" b="1" dirty="0" smtClean="0"/>
              <a:t>Nominální hodnota</a:t>
            </a:r>
            <a:r>
              <a:rPr lang="cs-CZ" dirty="0" smtClean="0"/>
              <a:t>: uvedena na majetku (peníze)</a:t>
            </a:r>
          </a:p>
          <a:p>
            <a:r>
              <a:rPr lang="cs-CZ" sz="2100" dirty="0" smtClean="0"/>
              <a:t>Zákon o účetnictví (</a:t>
            </a:r>
            <a:r>
              <a:rPr lang="cs-CZ" sz="2100" dirty="0" smtClean="0">
                <a:hlinkClick r:id="rId2"/>
              </a:rPr>
              <a:t>http://zakony.centrum.cz/zakon-o-ucetnictvi/cast-4</a:t>
            </a:r>
            <a:r>
              <a:rPr lang="cs-CZ" sz="2100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Klipart - </a:t>
            </a:r>
            <a:r>
              <a:rPr lang="cs-CZ" sz="1400" dirty="0" smtClean="0"/>
              <a:t>www.office.</a:t>
            </a:r>
            <a:r>
              <a:rPr lang="cs-CZ" sz="1400" dirty="0" err="1" smtClean="0"/>
              <a:t>microsoft.com</a:t>
            </a:r>
            <a:endParaRPr lang="cs-CZ" sz="140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>
                <a:hlinkClick r:id="rId2"/>
              </a:rPr>
              <a:t>http://zakony.centrum.cz/zakon-o-ucetnictvi/cast-4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vachtova.cz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articles</a:t>
            </a:r>
            <a:r>
              <a:rPr lang="cs-CZ" sz="1400" dirty="0" smtClean="0">
                <a:hlinkClick r:id="rId3"/>
              </a:rPr>
              <a:t>/22/</a:t>
            </a:r>
            <a:r>
              <a:rPr lang="cs-CZ" sz="1400" dirty="0" err="1" smtClean="0">
                <a:hlinkClick r:id="rId3"/>
              </a:rPr>
              <a:t>inventarni</a:t>
            </a:r>
            <a:r>
              <a:rPr lang="cs-CZ" sz="1400" dirty="0" smtClean="0">
                <a:hlinkClick r:id="rId3"/>
              </a:rPr>
              <a:t>-karta.</a:t>
            </a:r>
            <a:r>
              <a:rPr lang="cs-CZ" sz="1400" dirty="0" err="1" smtClean="0">
                <a:hlinkClick r:id="rId3"/>
              </a:rPr>
              <a:t>pdf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Čerpáno: 5. 9. 2013</a:t>
            </a:r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ransition>
    <p:comb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</TotalTime>
  <Words>288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Snímek 2</vt:lpstr>
      <vt:lpstr> Evidence  a oceňování   dlouhodobého     hmotného majetku   </vt:lpstr>
      <vt:lpstr>Dlouhodobý hmotný majetek (DHM)</vt:lpstr>
      <vt:lpstr>Snímek 5</vt:lpstr>
      <vt:lpstr>DHM v daňové evidenci</vt:lpstr>
      <vt:lpstr>Inventární karta DHM</vt:lpstr>
      <vt:lpstr>Oceňování majetku </vt:lpstr>
      <vt:lpstr>Oceňování majetku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 Evidence dlouhodobého hmotného majetku </dc:title>
  <dc:creator>ucitel</dc:creator>
  <cp:lastModifiedBy>Dum</cp:lastModifiedBy>
  <cp:revision>16</cp:revision>
  <dcterms:created xsi:type="dcterms:W3CDTF">2013-09-15T13:45:46Z</dcterms:created>
  <dcterms:modified xsi:type="dcterms:W3CDTF">2014-10-16T10:05:17Z</dcterms:modified>
</cp:coreProperties>
</file>