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9" r:id="rId5"/>
    <p:sldId id="260" r:id="rId6"/>
    <p:sldId id="261" r:id="rId7"/>
    <p:sldId id="262" r:id="rId8"/>
    <p:sldId id="264" r:id="rId9"/>
    <p:sldId id="271" r:id="rId10"/>
    <p:sldId id="266" r:id="rId11"/>
    <p:sldId id="268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9B68C4E-2B14-4278-94EB-B5F4567B085F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EBD6857-F280-40A2-980D-F7C9930589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dnikatel.cz/zakony/zakon-c-586-1992-sb-o-danich-z-prijmu/plne-zneni/" TargetMode="External"/><Relationship Id="rId2" Type="http://schemas.openxmlformats.org/officeDocument/2006/relationships/hyperlink" Target="http://www.podnikatel.cz/zakony/zakon-c-586-1992-sb-o-danich-z-prijmu/ctreti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zakony/zakon-c-586-1992-sb-o-danich-z-prijmu/ctreti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ortal.pohoda.cz/dane-ucetnictvi-mzdy/ucetnictvi/ucetni-a-danove-odpisy-majetku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styzucetnictvi.cz/ucetni-a-danove-kalkulatory/danove-odpisy/?PHPSESSID=bfd1a1d9e47e31aaf156b59190765427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styzucetnictvi.cz/ucetni-a-danove-kalkulatory/danove-odpisy/?PHPSESSID=bfd1a1d9e47e31aaf156b591907654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DAE_108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Odpis rovnoměrný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smtClean="0"/>
              <a:t>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Odpis rovnoměrný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odpisová skupina, rovnoměrný odpis, doba odpisu,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 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b="1"/>
              <a:t>Odpis</a:t>
            </a:r>
            <a:r>
              <a:rPr lang="cs-CZ" sz="3600"/>
              <a:t> - odpis je vyjádření opotřebení majetku v Kč za určitý časový úsek, max. jeden rok.</a:t>
            </a:r>
          </a:p>
          <a:p>
            <a:endParaRPr lang="cs-CZ" sz="3600"/>
          </a:p>
          <a:p>
            <a:r>
              <a:rPr lang="cs-CZ" b="1"/>
              <a:t>Oprávky</a:t>
            </a:r>
            <a:r>
              <a:rPr lang="cs-CZ"/>
              <a:t> - oprávky jsou souhrnem odpisů, jsou to sečtené odpisy za více období. Vyjadřují tedy celkové znehodnocení majetku. </a:t>
            </a:r>
            <a:endParaRPr lang="cs-CZ" sz="3600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Daňové odpisy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Daňové odpisy se používají pro účely výpočtu daňového základu podniku pro daň z příjmů. Způsob výpočtu je tedy upraven zákonem o dani z příjmů (</a:t>
            </a:r>
            <a:r>
              <a:rPr lang="cs-CZ">
                <a:hlinkClick r:id="rId2"/>
              </a:rPr>
              <a:t>§26 - §32a</a:t>
            </a:r>
            <a:r>
              <a:rPr lang="cs-CZ"/>
              <a:t> Zákona č. </a:t>
            </a:r>
            <a:r>
              <a:rPr lang="cs-CZ">
                <a:hlinkClick r:id="rId3"/>
              </a:rPr>
              <a:t>586/1992 Sb.</a:t>
            </a:r>
            <a:r>
              <a:rPr lang="cs-CZ"/>
              <a:t> o daních z příjmů).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Doba odpisu </a:t>
            </a:r>
            <a:r>
              <a:rPr lang="cs-CZ" sz="3600" b="1" dirty="0" smtClean="0">
                <a:hlinkClick r:id="rId2"/>
              </a:rPr>
              <a:t>§ 30</a:t>
            </a:r>
            <a:r>
              <a:rPr lang="cs-CZ" sz="3600" b="1" dirty="0" smtClean="0"/>
              <a:t> zákona o dani z příjmů</a:t>
            </a:r>
            <a:endParaRPr lang="cs-CZ" sz="36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052513"/>
            <a:ext cx="8570913" cy="5400675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b="1" dirty="0"/>
              <a:t>Odpisová </a:t>
            </a:r>
            <a:r>
              <a:rPr lang="cs-CZ" b="1" dirty="0" smtClean="0"/>
              <a:t>    </a:t>
            </a:r>
            <a:r>
              <a:rPr lang="cs-CZ" b="1" dirty="0"/>
              <a:t>Doba </a:t>
            </a:r>
            <a:r>
              <a:rPr lang="cs-CZ" b="1" dirty="0" smtClean="0"/>
              <a:t>odpisu     Příklad</a:t>
            </a:r>
          </a:p>
          <a:p>
            <a:r>
              <a:rPr lang="cs-CZ" b="1" dirty="0" smtClean="0"/>
              <a:t>    </a:t>
            </a:r>
            <a:r>
              <a:rPr lang="cs-CZ" b="1" dirty="0" err="1" smtClean="0"/>
              <a:t>sk</a:t>
            </a:r>
            <a:r>
              <a:rPr lang="cs-CZ" b="1" dirty="0" smtClean="0"/>
              <a:t>.                  /</a:t>
            </a:r>
            <a:r>
              <a:rPr lang="cs-CZ" b="1" dirty="0"/>
              <a:t>roky</a:t>
            </a:r>
            <a:r>
              <a:rPr lang="cs-CZ" b="1" dirty="0" smtClean="0"/>
              <a:t>/</a:t>
            </a:r>
          </a:p>
          <a:p>
            <a:r>
              <a:rPr lang="cs-CZ" b="1" dirty="0" smtClean="0"/>
              <a:t>      </a:t>
            </a:r>
            <a:endParaRPr lang="cs-CZ" b="1" dirty="0"/>
          </a:p>
          <a:p>
            <a:r>
              <a:rPr lang="cs-CZ" b="1" dirty="0"/>
              <a:t>      1                       </a:t>
            </a:r>
            <a:r>
              <a:rPr lang="cs-CZ" b="1" dirty="0" smtClean="0"/>
              <a:t>3               (kancelářské stroje)</a:t>
            </a:r>
            <a:endParaRPr lang="cs-CZ" b="1" dirty="0"/>
          </a:p>
          <a:p>
            <a:r>
              <a:rPr lang="cs-CZ" b="1" dirty="0"/>
              <a:t>      2                       </a:t>
            </a:r>
            <a:r>
              <a:rPr lang="cs-CZ" b="1" dirty="0" smtClean="0"/>
              <a:t>5               (osobní automobil)</a:t>
            </a:r>
            <a:endParaRPr lang="cs-CZ" b="1" dirty="0"/>
          </a:p>
          <a:p>
            <a:r>
              <a:rPr lang="cs-CZ" b="1" dirty="0"/>
              <a:t>      3                      </a:t>
            </a:r>
            <a:r>
              <a:rPr lang="cs-CZ" b="1" dirty="0" smtClean="0"/>
              <a:t>10              (klimatizace)</a:t>
            </a:r>
            <a:endParaRPr lang="cs-CZ" b="1" dirty="0"/>
          </a:p>
          <a:p>
            <a:r>
              <a:rPr lang="cs-CZ" b="1" dirty="0"/>
              <a:t>      4                      </a:t>
            </a:r>
            <a:r>
              <a:rPr lang="cs-CZ" b="1" dirty="0" smtClean="0"/>
              <a:t>20              (budova ze dřeva)</a:t>
            </a:r>
            <a:endParaRPr lang="cs-CZ" b="1" dirty="0"/>
          </a:p>
          <a:p>
            <a:r>
              <a:rPr lang="cs-CZ" b="1" dirty="0"/>
              <a:t>      5                      </a:t>
            </a:r>
            <a:r>
              <a:rPr lang="cs-CZ" b="1" dirty="0" smtClean="0"/>
              <a:t>30              (silnice)</a:t>
            </a:r>
            <a:endParaRPr lang="cs-CZ" b="1" dirty="0"/>
          </a:p>
          <a:p>
            <a:r>
              <a:rPr lang="cs-CZ" b="1" dirty="0"/>
              <a:t>      6                      </a:t>
            </a:r>
            <a:r>
              <a:rPr lang="cs-CZ" b="1" dirty="0" smtClean="0"/>
              <a:t>50              (hotel - budova)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/>
              <a:t>Postup výpočtu:</a:t>
            </a:r>
            <a:r>
              <a:rPr lang="cs-CZ" sz="4000"/>
              <a:t>  odpis rovnoměrný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  <a:p>
            <a:r>
              <a:rPr lang="cs-CZ" sz="3200" dirty="0"/>
              <a:t>Zákon určuje sazby pro výpočet odpisu. </a:t>
            </a:r>
            <a:endParaRPr lang="cs-CZ" sz="3200" dirty="0" smtClean="0"/>
          </a:p>
          <a:p>
            <a:r>
              <a:rPr lang="cs-CZ" sz="3200" dirty="0" smtClean="0"/>
              <a:t>Tyto </a:t>
            </a:r>
            <a:r>
              <a:rPr lang="cs-CZ" sz="3200" dirty="0"/>
              <a:t>sazby jsou vyjádřeny procentem. </a:t>
            </a:r>
            <a:endParaRPr lang="cs-CZ" sz="3200" dirty="0" smtClean="0"/>
          </a:p>
          <a:p>
            <a:r>
              <a:rPr lang="cs-CZ" sz="3200" dirty="0" smtClean="0"/>
              <a:t>Výpočet </a:t>
            </a:r>
            <a:r>
              <a:rPr lang="cs-CZ" sz="3200" dirty="0"/>
              <a:t>rovnoměrného odpisu je tedy velmi snadný.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Zhodnocení odpisovaného majetku</a:t>
            </a:r>
            <a:endParaRPr lang="cs-CZ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dirty="0"/>
              <a:t>Pokud dojde ke </a:t>
            </a:r>
            <a:r>
              <a:rPr lang="cs-CZ" sz="3200" b="1" dirty="0"/>
              <a:t>zhodnocení </a:t>
            </a:r>
            <a:r>
              <a:rPr lang="cs-CZ" sz="3200" dirty="0"/>
              <a:t>majetku </a:t>
            </a:r>
            <a:r>
              <a:rPr lang="cs-CZ" sz="3200" b="1" dirty="0"/>
              <a:t>v</a:t>
            </a:r>
            <a:r>
              <a:rPr lang="cs-CZ" sz="3200" dirty="0"/>
              <a:t> </a:t>
            </a:r>
            <a:r>
              <a:rPr lang="cs-CZ" sz="3200" b="1" dirty="0"/>
              <a:t>prvním roce</a:t>
            </a:r>
            <a:r>
              <a:rPr lang="cs-CZ" sz="3200" dirty="0"/>
              <a:t>, jen se navýší vstupní cena a používají se sazby </a:t>
            </a:r>
            <a:r>
              <a:rPr lang="cs-CZ" sz="3200" b="1" dirty="0"/>
              <a:t>jako by ke zhodnocení nedošlo</a:t>
            </a:r>
            <a:r>
              <a:rPr lang="cs-CZ" sz="3200" b="1" dirty="0" smtClean="0"/>
              <a:t>.</a:t>
            </a:r>
          </a:p>
          <a:p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dirty="0"/>
              <a:t>Pokud dojde k </a:t>
            </a:r>
            <a:r>
              <a:rPr lang="cs-CZ" sz="3200" b="1" dirty="0"/>
              <a:t>technickému zhodnocení</a:t>
            </a:r>
            <a:r>
              <a:rPr lang="cs-CZ" sz="3200" dirty="0"/>
              <a:t> později, používají se </a:t>
            </a:r>
            <a:r>
              <a:rPr lang="cs-CZ" sz="3200" b="1" dirty="0"/>
              <a:t>procenta pro zvýšenou vstupní cenu.</a:t>
            </a:r>
            <a:br>
              <a:rPr lang="cs-CZ" sz="3200" b="1" dirty="0"/>
            </a:br>
            <a:endParaRPr lang="cs-CZ" sz="32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56899071"/>
              </p:ext>
            </p:extLst>
          </p:nvPr>
        </p:nvGraphicFramePr>
        <p:xfrm>
          <a:off x="7740352" y="7317432"/>
          <a:ext cx="177800" cy="10335516"/>
        </p:xfrm>
        <a:graphic>
          <a:graphicData uri="http://schemas.openxmlformats.org/drawingml/2006/table">
            <a:tbl>
              <a:tblPr firstRow="1" firstCol="1" bandRow="1"/>
              <a:tblGrid>
                <a:gridCol w="44450"/>
                <a:gridCol w="44450"/>
                <a:gridCol w="44450"/>
                <a:gridCol w="44450"/>
              </a:tblGrid>
              <a:tr h="370080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510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Odpisová skupina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 dalších letech odpisování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 zvýšenou vstupní cenu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19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20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40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33,3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45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22,25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1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5,5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10,5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1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2,15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5,15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94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1,4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3,4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3,4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1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1,02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2,02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Rovnoměrný odpis</a:t>
            </a:r>
            <a:br>
              <a:rPr lang="cs-CZ" dirty="0" smtClean="0"/>
            </a:br>
            <a:r>
              <a:rPr lang="cs-CZ" sz="1200" dirty="0" smtClean="0">
                <a:hlinkClick r:id="rId2"/>
              </a:rPr>
              <a:t>http://portal.pohoda.cz/dane-ucetnictvi-mzdy/ucetnictvi/ucetni-a-danove-odpisy-majetku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755579" y="1484783"/>
          <a:ext cx="6768750" cy="4448226"/>
        </p:xfrm>
        <a:graphic>
          <a:graphicData uri="http://schemas.openxmlformats.org/drawingml/2006/table">
            <a:tbl>
              <a:tblPr/>
              <a:tblGrid>
                <a:gridCol w="1690417"/>
                <a:gridCol w="1694667"/>
                <a:gridCol w="1694667"/>
                <a:gridCol w="1688999"/>
              </a:tblGrid>
              <a:tr h="10621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Odpisová skupina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1. rok odepisování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Další roky odepisování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Pro zvýšenou vstupní cenu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67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20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40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33,3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53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11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22,25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20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67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5,5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10,5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53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2,15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5,15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67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1,4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3,4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3,4</a:t>
                      </a:r>
                      <a:endParaRPr lang="cs-CZ" sz="24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53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1,02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2,02</a:t>
                      </a:r>
                      <a:endParaRPr lang="cs-CZ" sz="24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Vstupní cena stroje je  360 000,-- Kč , zařazen do  2.OS – rovnoměrný způsob odpisu - 2011</a:t>
            </a:r>
            <a:endParaRPr lang="cs-CZ" dirty="0"/>
          </a:p>
        </p:txBody>
      </p:sp>
      <p:pic>
        <p:nvPicPr>
          <p:cNvPr id="1026" name="Picture 2" descr="C:\Program Files\Microsoft Office\MEDIA\CAGCAT10\j02333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94604"/>
            <a:ext cx="3456384" cy="352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- </a:t>
            </a:r>
            <a:r>
              <a:rPr lang="cs-CZ" sz="1300" dirty="0" smtClean="0">
                <a:hlinkClick r:id="rId2"/>
              </a:rPr>
              <a:t>http://www.</a:t>
            </a:r>
            <a:r>
              <a:rPr lang="cs-CZ" sz="1300" dirty="0" err="1" smtClean="0">
                <a:hlinkClick r:id="rId2"/>
              </a:rPr>
              <a:t>testyzucetnictvi.cz</a:t>
            </a:r>
            <a:r>
              <a:rPr lang="cs-CZ" sz="1300" dirty="0" smtClean="0">
                <a:hlinkClick r:id="rId2"/>
              </a:rPr>
              <a:t>/</a:t>
            </a:r>
            <a:r>
              <a:rPr lang="cs-CZ" sz="1300" dirty="0" err="1" smtClean="0">
                <a:hlinkClick r:id="rId2"/>
              </a:rPr>
              <a:t>ucetni</a:t>
            </a:r>
            <a:r>
              <a:rPr lang="cs-CZ" sz="1300" dirty="0" smtClean="0">
                <a:hlinkClick r:id="rId2"/>
              </a:rPr>
              <a:t>-a-</a:t>
            </a:r>
            <a:r>
              <a:rPr lang="cs-CZ" sz="1300" dirty="0" err="1" smtClean="0">
                <a:hlinkClick r:id="rId2"/>
              </a:rPr>
              <a:t>danove</a:t>
            </a:r>
            <a:r>
              <a:rPr lang="cs-CZ" sz="1300" dirty="0" smtClean="0">
                <a:hlinkClick r:id="rId2"/>
              </a:rPr>
              <a:t>-</a:t>
            </a:r>
            <a:r>
              <a:rPr lang="cs-CZ" sz="1300" dirty="0" err="1" smtClean="0">
                <a:hlinkClick r:id="rId2"/>
              </a:rPr>
              <a:t>kalkulatory</a:t>
            </a:r>
            <a:r>
              <a:rPr lang="cs-CZ" sz="1300" dirty="0" smtClean="0">
                <a:hlinkClick r:id="rId2"/>
              </a:rPr>
              <a:t>/</a:t>
            </a:r>
            <a:r>
              <a:rPr lang="cs-CZ" sz="1300" dirty="0" err="1" smtClean="0">
                <a:hlinkClick r:id="rId2"/>
              </a:rPr>
              <a:t>danove</a:t>
            </a:r>
            <a:r>
              <a:rPr lang="cs-CZ" sz="1300" dirty="0" smtClean="0">
                <a:hlinkClick r:id="rId2"/>
              </a:rPr>
              <a:t>-odpisy/?PHPSESSID=bfd1a1d9e47e31aaf156b59190765427#</a:t>
            </a:r>
            <a:r>
              <a:rPr lang="cs-CZ" sz="1300" dirty="0" err="1" smtClean="0">
                <a:hlinkClick r:id="rId2"/>
              </a:rPr>
              <a:t>vypocet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dirty="0"/>
              <a:t>ROVNOMĚRNÉ ODPISOVÁNÍVSTUPNÍ CENA: </a:t>
            </a: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dirty="0" smtClean="0"/>
              <a:t>                               </a:t>
            </a:r>
            <a:r>
              <a:rPr lang="cs-CZ" sz="2400" dirty="0" smtClean="0"/>
              <a:t>360 000,00 Kč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                       </a:t>
            </a:r>
            <a:r>
              <a:rPr lang="cs-CZ" sz="2000" dirty="0" smtClean="0"/>
              <a:t>Odpis                  Oprávka          </a:t>
            </a:r>
            <a:r>
              <a:rPr lang="cs-CZ" sz="2000" dirty="0" err="1" smtClean="0"/>
              <a:t>Zůst</a:t>
            </a:r>
            <a:r>
              <a:rPr lang="cs-CZ" sz="2000" dirty="0" smtClean="0"/>
              <a:t>. cena                      </a:t>
            </a:r>
            <a:endParaRPr lang="cs-CZ" sz="2000" dirty="0"/>
          </a:p>
          <a:p>
            <a:pPr>
              <a:lnSpc>
                <a:spcPct val="90000"/>
              </a:lnSpc>
              <a:buNone/>
            </a:pPr>
            <a:r>
              <a:rPr lang="cs-CZ" sz="2000" dirty="0" smtClean="0"/>
              <a:t>   1</a:t>
            </a:r>
            <a:r>
              <a:rPr lang="cs-CZ" sz="2000" dirty="0"/>
              <a:t>. rok </a:t>
            </a:r>
            <a:r>
              <a:rPr lang="cs-CZ" sz="2000" i="1" dirty="0"/>
              <a:t>[2011]</a:t>
            </a:r>
            <a:r>
              <a:rPr lang="cs-CZ" sz="2000" dirty="0"/>
              <a:t> </a:t>
            </a:r>
            <a:r>
              <a:rPr lang="cs-CZ" sz="2000" b="1" dirty="0"/>
              <a:t>39 600,00 Kč</a:t>
            </a:r>
            <a:r>
              <a:rPr lang="cs-CZ" sz="2000" dirty="0"/>
              <a:t>  39 600,00 Kč </a:t>
            </a:r>
            <a:r>
              <a:rPr lang="cs-CZ" sz="2000" dirty="0" smtClean="0"/>
              <a:t>  </a:t>
            </a:r>
            <a:r>
              <a:rPr lang="cs-CZ" sz="2000" dirty="0"/>
              <a:t> 320 400,00 Kč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/>
              <a:t>   2. rok </a:t>
            </a:r>
            <a:r>
              <a:rPr lang="cs-CZ" sz="2000" i="1" dirty="0"/>
              <a:t>[2012]</a:t>
            </a:r>
            <a:r>
              <a:rPr lang="cs-CZ" sz="2000" dirty="0"/>
              <a:t> </a:t>
            </a:r>
            <a:r>
              <a:rPr lang="cs-CZ" sz="2000" b="1" dirty="0"/>
              <a:t>80 100,00</a:t>
            </a:r>
            <a:r>
              <a:rPr lang="cs-CZ" sz="2000" dirty="0"/>
              <a:t> Kč  119 700,00 Kč  240 300,00 Kč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/>
              <a:t>   3. rok </a:t>
            </a:r>
            <a:r>
              <a:rPr lang="cs-CZ" sz="2000" i="1" dirty="0"/>
              <a:t>[2013]</a:t>
            </a:r>
            <a:r>
              <a:rPr lang="cs-CZ" sz="2000" dirty="0"/>
              <a:t> </a:t>
            </a:r>
            <a:r>
              <a:rPr lang="cs-CZ" sz="2000" b="1" dirty="0"/>
              <a:t>80 100,00 Kč</a:t>
            </a:r>
            <a:r>
              <a:rPr lang="cs-CZ" sz="2000" dirty="0"/>
              <a:t>  199 800,00 Kč  160 200,00 Kč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/>
              <a:t>   4. rok </a:t>
            </a:r>
            <a:r>
              <a:rPr lang="cs-CZ" sz="2000" i="1" dirty="0"/>
              <a:t>[2014]</a:t>
            </a:r>
            <a:r>
              <a:rPr lang="cs-CZ" sz="2000" dirty="0"/>
              <a:t> </a:t>
            </a:r>
            <a:r>
              <a:rPr lang="cs-CZ" sz="2000" b="1" dirty="0"/>
              <a:t>80 100,00</a:t>
            </a:r>
            <a:r>
              <a:rPr lang="cs-CZ" sz="2000" dirty="0"/>
              <a:t> Kč  279 900,00 Kč </a:t>
            </a:r>
            <a:r>
              <a:rPr lang="cs-CZ" sz="2000" dirty="0" smtClean="0"/>
              <a:t> </a:t>
            </a:r>
            <a:r>
              <a:rPr lang="cs-CZ" sz="2000" dirty="0"/>
              <a:t> </a:t>
            </a:r>
            <a:r>
              <a:rPr lang="cs-CZ" sz="2000" b="1" dirty="0"/>
              <a:t>80 100,00 Kč</a:t>
            </a:r>
            <a:r>
              <a:rPr lang="cs-CZ" sz="2000" dirty="0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/>
              <a:t>   5. rok </a:t>
            </a:r>
            <a:r>
              <a:rPr lang="cs-CZ" sz="2000" i="1" dirty="0"/>
              <a:t>[2015]</a:t>
            </a:r>
            <a:r>
              <a:rPr lang="cs-CZ" sz="2000" dirty="0"/>
              <a:t> </a:t>
            </a:r>
            <a:r>
              <a:rPr lang="cs-CZ" sz="2000" b="1" dirty="0"/>
              <a:t>80 100,00 Kč</a:t>
            </a:r>
            <a:r>
              <a:rPr lang="cs-CZ" sz="2000" dirty="0"/>
              <a:t>  360 000,00 Kč  0,00 Kč  </a:t>
            </a:r>
          </a:p>
          <a:p>
            <a:pPr>
              <a:lnSpc>
                <a:spcPct val="90000"/>
              </a:lnSpc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- </a:t>
            </a:r>
            <a:r>
              <a:rPr lang="cs-CZ" sz="1400" dirty="0" smtClean="0"/>
              <a:t>www.office.</a:t>
            </a:r>
            <a:r>
              <a:rPr lang="cs-CZ" sz="1400" dirty="0" err="1" smtClean="0"/>
              <a:t>microsoft.com</a:t>
            </a:r>
            <a:endParaRPr lang="cs-CZ" sz="140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testyzucetnictvi.cz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ucetni</a:t>
            </a:r>
            <a:r>
              <a:rPr lang="cs-CZ" sz="1400" dirty="0" smtClean="0">
                <a:hlinkClick r:id="rId2"/>
              </a:rPr>
              <a:t>-a-</a:t>
            </a:r>
            <a:r>
              <a:rPr lang="cs-CZ" sz="1400" dirty="0" err="1" smtClean="0">
                <a:hlinkClick r:id="rId2"/>
              </a:rPr>
              <a:t>danove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kalkulatory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danove</a:t>
            </a:r>
            <a:r>
              <a:rPr lang="cs-CZ" sz="1400" dirty="0" smtClean="0">
                <a:hlinkClick r:id="rId2"/>
              </a:rPr>
              <a:t>-odpisy/?PHPSESSID=bfd1a1d9e47e31aaf156b59190765427#</a:t>
            </a:r>
            <a:r>
              <a:rPr lang="cs-CZ" sz="1400" dirty="0" err="1" smtClean="0">
                <a:hlinkClick r:id="rId2"/>
              </a:rPr>
              <a:t>vypocet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14. 10. 2013</a:t>
            </a:r>
            <a:br>
              <a:rPr lang="cs-CZ" sz="1400" dirty="0" smtClean="0"/>
            </a:br>
            <a:endParaRPr lang="cs-CZ" sz="1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75</TotalTime>
  <Words>405</Words>
  <Application>Microsoft Office PowerPoint</Application>
  <PresentationFormat>Předvádění na obrazovce (4:3)</PresentationFormat>
  <Paragraphs>136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Snímek 2</vt:lpstr>
      <vt:lpstr>Odpis rovnoměrný</vt:lpstr>
      <vt:lpstr>Opakování </vt:lpstr>
      <vt:lpstr>Daňové odpisy</vt:lpstr>
      <vt:lpstr>Doba odpisu § 30 zákona o dani z příjmů</vt:lpstr>
      <vt:lpstr>Postup výpočtu:  odpis rovnoměrný</vt:lpstr>
      <vt:lpstr>Zhodnocení odpisovaného majetku</vt:lpstr>
      <vt:lpstr> Rovnoměrný odpis http://portal.pohoda.cz/dane-ucetnictvi-mzdy/ucetnictvi/ucetni-a-danove-odpisy-majetku </vt:lpstr>
      <vt:lpstr>Příklad</vt:lpstr>
      <vt:lpstr>Řešení - http://www.testyzucetnictvi.cz/ucetni-a-danove-kalkulatory/danove-odpisy/?PHPSESSID=bfd1a1d9e47e31aaf156b59190765427#vypocet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– odpis zrychlený</dc:title>
  <dc:creator>ucitel</dc:creator>
  <cp:lastModifiedBy>Dum</cp:lastModifiedBy>
  <cp:revision>11</cp:revision>
  <dcterms:created xsi:type="dcterms:W3CDTF">2013-10-24T07:25:08Z</dcterms:created>
  <dcterms:modified xsi:type="dcterms:W3CDTF">2014-10-16T09:42:57Z</dcterms:modified>
</cp:coreProperties>
</file>