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2" r:id="rId1"/>
  </p:sldMasterIdLst>
  <p:notesMasterIdLst>
    <p:notesMasterId r:id="rId13"/>
  </p:notesMasterIdLst>
  <p:sldIdLst>
    <p:sldId id="266" r:id="rId2"/>
    <p:sldId id="267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image" Target="../media/image6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CA926D-C0DF-457C-A091-AE95BB4F7EA8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456AFF-2F06-49BA-AB7B-D50F637588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338061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225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D0E1C038-C721-4E23-BC7E-3867913BDC46}" type="slidenum">
              <a:rPr lang="cs-CZ" altLang="cs-CZ" smtClean="0">
                <a:latin typeface="Arial" charset="0"/>
              </a:rPr>
              <a:pPr eaLnBrk="1" hangingPunct="1">
                <a:spcBef>
                  <a:spcPct val="0"/>
                </a:spcBef>
              </a:pPr>
              <a:t>5</a:t>
            </a:fld>
            <a:endParaRPr lang="cs-CZ" altLang="cs-CZ" smtClean="0">
              <a:latin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2F9DA-1B18-42DC-9D65-8E35625FC068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35008-D6E1-41DF-9936-B0A7F0AE5E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2F9DA-1B18-42DC-9D65-8E35625FC068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35008-D6E1-41DF-9936-B0A7F0AE5E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2F9DA-1B18-42DC-9D65-8E35625FC068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35008-D6E1-41DF-9936-B0A7F0AE5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2F9DA-1B18-42DC-9D65-8E35625FC068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35008-D6E1-41DF-9936-B0A7F0AE5E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2F9DA-1B18-42DC-9D65-8E35625FC068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35008-D6E1-41DF-9936-B0A7F0AE5E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2F9DA-1B18-42DC-9D65-8E35625FC068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35008-D6E1-41DF-9936-B0A7F0AE5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2F9DA-1B18-42DC-9D65-8E35625FC068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35008-D6E1-41DF-9936-B0A7F0AE5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2F9DA-1B18-42DC-9D65-8E35625FC068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35008-D6E1-41DF-9936-B0A7F0AE5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2F9DA-1B18-42DC-9D65-8E35625FC068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35008-D6E1-41DF-9936-B0A7F0AE5E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2F9DA-1B18-42DC-9D65-8E35625FC068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35008-D6E1-41DF-9936-B0A7F0AE5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2F9DA-1B18-42DC-9D65-8E35625FC068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35008-D6E1-41DF-9936-B0A7F0AE5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59C18B-200F-4A28-AB4C-2F64E2CABC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32329289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2F9DA-1B18-42DC-9D65-8E35625FC068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35008-D6E1-41DF-9936-B0A7F0AE5E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86538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AC2F9DA-1B18-42DC-9D65-8E35625FC068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4D35008-D6E1-41DF-9936-B0A7F0AE5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  <p:sldLayoutId id="2147483674" r:id="rId12"/>
    <p:sldLayoutId id="2147483661" r:id="rId13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oleObject2.bin"/><Relationship Id="rId4" Type="http://schemas.openxmlformats.org/officeDocument/2006/relationships/oleObject" Target="../embeddings/oleObject1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4.bin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 A STŘEDNÍ ODBORNÉ UČILIŠTĚ</a:t>
            </a: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sz="2000" dirty="0" smtClean="0">
              <a:latin typeface="Arial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latin typeface="Arial" pitchFamily="34" charset="0"/>
              </a:rPr>
              <a:t> </a:t>
            </a: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KRÁLOVÉ, T. G. MASARYKA 4</a:t>
            </a:r>
            <a:endParaRPr lang="cs-CZ" sz="2000" dirty="0" smtClean="0">
              <a:latin typeface="Arial" pitchFamily="34" charset="0"/>
            </a:endParaRP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                            </a:t>
            </a:r>
            <a:r>
              <a:rPr lang="cs-CZ" dirty="0" smtClean="0"/>
              <a:t>Daňová evidence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88640"/>
            <a:ext cx="5972175" cy="14573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286000" y="241333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pic>
        <p:nvPicPr>
          <p:cNvPr id="1027" name="Obrázek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3645024"/>
            <a:ext cx="5219700" cy="9048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b="1" dirty="0" smtClean="0"/>
              <a:t>                                     </a:t>
            </a:r>
          </a:p>
          <a:p>
            <a:pPr>
              <a:buNone/>
            </a:pPr>
            <a:r>
              <a:rPr lang="cs-CZ" b="1" dirty="0" smtClean="0"/>
              <a:t>                                                            DIGITÁLNÍ </a:t>
            </a:r>
            <a:r>
              <a:rPr lang="cs-CZ" b="1" dirty="0"/>
              <a:t>UČEBNÍ MATERIÁL</a:t>
            </a:r>
            <a:endParaRPr lang="cs-CZ" dirty="0"/>
          </a:p>
          <a:p>
            <a:pPr>
              <a:buNone/>
            </a:pPr>
            <a:r>
              <a:rPr lang="cs-CZ" b="1" dirty="0" smtClean="0"/>
              <a:t>                         </a:t>
            </a:r>
          </a:p>
          <a:p>
            <a:pPr>
              <a:buNone/>
            </a:pPr>
            <a:r>
              <a:rPr lang="cs-CZ" b="1" dirty="0" smtClean="0"/>
              <a:t>                                                       </a:t>
            </a:r>
            <a:r>
              <a:rPr lang="cs-CZ" b="1" dirty="0" err="1" smtClean="0"/>
              <a:t>Č.projektu</a:t>
            </a:r>
            <a:r>
              <a:rPr lang="cs-CZ" b="1" dirty="0" smtClean="0"/>
              <a:t> </a:t>
            </a:r>
            <a:r>
              <a:rPr lang="cs-CZ" b="1" dirty="0"/>
              <a:t>: CZ.1.07/1.5.00/34.0921</a:t>
            </a:r>
            <a:endParaRPr lang="cs-CZ" dirty="0"/>
          </a:p>
          <a:p>
            <a:pPr>
              <a:buNone/>
            </a:pPr>
            <a:r>
              <a:rPr lang="cs-CZ" b="1" dirty="0"/>
              <a:t> </a:t>
            </a:r>
            <a:endParaRPr lang="cs-CZ" dirty="0"/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 smtClean="0"/>
              <a:t>         Škola:  </a:t>
            </a:r>
            <a:r>
              <a:rPr lang="cs-CZ" b="1" dirty="0" smtClean="0"/>
              <a:t>Střední </a:t>
            </a:r>
            <a:r>
              <a:rPr lang="cs-CZ" b="1" dirty="0"/>
              <a:t>odborná škola a Střední odborné </a:t>
            </a:r>
            <a:br>
              <a:rPr lang="cs-CZ" b="1" dirty="0"/>
            </a:br>
            <a:r>
              <a:rPr lang="cs-CZ" b="1" dirty="0"/>
              <a:t>            </a:t>
            </a:r>
            <a:r>
              <a:rPr lang="cs-CZ" b="1" dirty="0" smtClean="0"/>
              <a:t>    učiliště </a:t>
            </a:r>
            <a:r>
              <a:rPr lang="cs-CZ" b="1" dirty="0"/>
              <a:t>Městec Králové, T.G. Masaryka 4 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 smtClean="0"/>
              <a:t>        Kód </a:t>
            </a:r>
            <a:r>
              <a:rPr lang="cs-CZ" dirty="0" err="1" smtClean="0"/>
              <a:t>DUMu</a:t>
            </a:r>
            <a:r>
              <a:rPr lang="cs-CZ" dirty="0" smtClean="0"/>
              <a:t>: </a:t>
            </a:r>
            <a:r>
              <a:rPr lang="cs-CZ" b="1" dirty="0"/>
              <a:t>VY_32_INOVACE_ </a:t>
            </a:r>
            <a:r>
              <a:rPr lang="cs-CZ" b="1" dirty="0" smtClean="0"/>
              <a:t>DAE_114</a:t>
            </a:r>
          </a:p>
          <a:p>
            <a:pPr>
              <a:buNone/>
            </a:pPr>
            <a:r>
              <a:rPr lang="cs-CZ" dirty="0" smtClean="0"/>
              <a:t>        Název </a:t>
            </a:r>
            <a:r>
              <a:rPr lang="cs-CZ" dirty="0" err="1" smtClean="0"/>
              <a:t>DUMu</a:t>
            </a:r>
            <a:r>
              <a:rPr lang="cs-CZ" dirty="0" smtClean="0"/>
              <a:t>: Úročení jednoduché - procvičování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Autor:  </a:t>
            </a:r>
            <a:r>
              <a:rPr lang="cs-CZ" dirty="0"/>
              <a:t>Bc. Kubálková Ludmila</a:t>
            </a:r>
          </a:p>
          <a:p>
            <a:pPr>
              <a:buNone/>
            </a:pPr>
            <a:r>
              <a:rPr lang="cs-CZ" dirty="0" smtClean="0"/>
              <a:t>        Tematický okruh:  Ekonomické vzdělávání</a:t>
            </a:r>
          </a:p>
          <a:p>
            <a:pPr>
              <a:buNone/>
            </a:pPr>
            <a:r>
              <a:rPr lang="cs-CZ" dirty="0" smtClean="0"/>
              <a:t>        Ročník</a:t>
            </a:r>
            <a:r>
              <a:rPr lang="cs-CZ" dirty="0"/>
              <a:t>: </a:t>
            </a:r>
            <a:r>
              <a:rPr lang="cs-CZ" dirty="0" smtClean="0"/>
              <a:t>3. CUKRÁŘ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Datum </a:t>
            </a:r>
            <a:r>
              <a:rPr lang="cs-CZ" dirty="0"/>
              <a:t>tvorby:</a:t>
            </a:r>
            <a:r>
              <a:rPr lang="cs-CZ" b="1" dirty="0"/>
              <a:t> </a:t>
            </a:r>
            <a:r>
              <a:rPr lang="cs-CZ" dirty="0" smtClean="0"/>
              <a:t>srpen 2013 – leden 2014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Anotace</a:t>
            </a:r>
            <a:r>
              <a:rPr lang="cs-CZ" dirty="0"/>
              <a:t>: Materiál slouží k </a:t>
            </a:r>
            <a:r>
              <a:rPr lang="cs-CZ" dirty="0" smtClean="0"/>
              <a:t>procvičení</a:t>
            </a:r>
            <a:r>
              <a:rPr lang="cs-CZ" dirty="0" smtClean="0"/>
              <a:t> </a:t>
            </a:r>
            <a:r>
              <a:rPr lang="cs-CZ" dirty="0"/>
              <a:t>jmenované </a:t>
            </a:r>
            <a:r>
              <a:rPr lang="cs-CZ" dirty="0" smtClean="0"/>
              <a:t>látky 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Metodický </a:t>
            </a:r>
            <a:r>
              <a:rPr lang="cs-CZ" dirty="0"/>
              <a:t>pokyn</a:t>
            </a:r>
            <a:r>
              <a:rPr lang="cs-CZ" dirty="0" smtClean="0"/>
              <a:t>: Prezentace </a:t>
            </a:r>
            <a:r>
              <a:rPr lang="cs-CZ" dirty="0"/>
              <a:t>je určena jako výklad do hodiny i jako materiál </a:t>
            </a:r>
            <a:r>
              <a:rPr lang="cs-CZ" dirty="0" smtClean="0"/>
              <a:t>                                        </a:t>
            </a:r>
          </a:p>
          <a:p>
            <a:pPr>
              <a:buNone/>
            </a:pPr>
            <a:r>
              <a:rPr lang="cs-CZ" dirty="0" smtClean="0"/>
              <a:t>                                    k</a:t>
            </a:r>
            <a:r>
              <a:rPr lang="cs-CZ" dirty="0"/>
              <a:t> samostudiu </a:t>
            </a:r>
            <a:r>
              <a:rPr lang="cs-CZ" dirty="0" smtClean="0"/>
              <a:t>s možností využití počítačové techniky</a:t>
            </a:r>
            <a:endParaRPr lang="cs-CZ" dirty="0"/>
          </a:p>
          <a:p>
            <a:endParaRPr lang="cs-CZ" dirty="0"/>
          </a:p>
        </p:txBody>
      </p:sp>
      <p:pic>
        <p:nvPicPr>
          <p:cNvPr id="15362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88640"/>
            <a:ext cx="5969000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Úročení jednoduché - procvičování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2047039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dirty="0"/>
              <a:t>Pro připomenutí: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altLang="cs-CZ" dirty="0" smtClean="0"/>
              <a:t>  ú ……………….úrok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dirty="0" smtClean="0"/>
              <a:t>	</a:t>
            </a:r>
            <a:r>
              <a:rPr lang="cs-CZ" altLang="cs-CZ" dirty="0" err="1" smtClean="0"/>
              <a:t>Ko</a:t>
            </a:r>
            <a:r>
              <a:rPr lang="cs-CZ" altLang="cs-CZ" dirty="0" smtClean="0"/>
              <a:t> ………………vstupní kapitál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dirty="0" smtClean="0"/>
              <a:t>	</a:t>
            </a:r>
            <a:r>
              <a:rPr lang="cs-CZ" altLang="cs-CZ" dirty="0" err="1" smtClean="0"/>
              <a:t>Kt</a:t>
            </a:r>
            <a:r>
              <a:rPr lang="cs-CZ" altLang="cs-CZ" dirty="0" smtClean="0"/>
              <a:t>……………….zúročený kapitál (kapitál po    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dirty="0" smtClean="0"/>
              <a:t>                      čase)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dirty="0" smtClean="0"/>
              <a:t>	t………………….doba, po kterou je kapitál úročen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dirty="0" smtClean="0"/>
              <a:t>	i…………………  úroková míra</a:t>
            </a:r>
          </a:p>
          <a:p>
            <a:pPr eaLnBrk="1" hangingPunct="1"/>
            <a:endParaRPr lang="cs-CZ" alt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412670762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/>
          </a:p>
        </p:txBody>
      </p:sp>
      <p:graphicFrame>
        <p:nvGraphicFramePr>
          <p:cNvPr id="15363" name="Object 2"/>
          <p:cNvGraphicFramePr>
            <a:graphicFrameLocks noGrp="1" noChangeAspect="1"/>
          </p:cNvGraphicFramePr>
          <p:nvPr>
            <p:ph sz="quarter" idx="13"/>
          </p:nvPr>
        </p:nvGraphicFramePr>
        <p:xfrm>
          <a:off x="1116013" y="1725613"/>
          <a:ext cx="3856037" cy="1101725"/>
        </p:xfrm>
        <a:graphic>
          <a:graphicData uri="http://schemas.openxmlformats.org/presentationml/2006/ole">
            <p:oleObj spid="_x0000_s2056" name="Rovnice" r:id="rId4" imgW="800100" imgH="228600" progId="Equation.3">
              <p:embed/>
            </p:oleObj>
          </a:graphicData>
        </a:graphic>
      </p:graphicFrame>
      <p:graphicFrame>
        <p:nvGraphicFramePr>
          <p:cNvPr id="15364" name="Object 3"/>
          <p:cNvGraphicFramePr>
            <a:graphicFrameLocks noChangeAspect="1"/>
          </p:cNvGraphicFramePr>
          <p:nvPr/>
        </p:nvGraphicFramePr>
        <p:xfrm>
          <a:off x="1116013" y="3644900"/>
          <a:ext cx="6840537" cy="1152525"/>
        </p:xfrm>
        <a:graphic>
          <a:graphicData uri="http://schemas.openxmlformats.org/presentationml/2006/ole">
            <p:oleObj spid="_x0000_s2057" name="Rovnice" r:id="rId5" imgW="1117600" imgH="228600" progId="Equation.3">
              <p:embed/>
            </p:oleObj>
          </a:graphicData>
        </a:graphic>
      </p:graphicFrame>
    </p:spTree>
    <p:extLst>
      <p:ext uri="{BB962C8B-B14F-4D97-AF65-F5344CB8AC3E}">
        <p14:creationId xmlns="" xmlns:p14="http://schemas.microsoft.com/office/powerpoint/2010/main" val="84175871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92" name="Rectangle 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Vzorce pro výpočet</a:t>
            </a:r>
            <a:endParaRPr lang="cs-CZ" dirty="0"/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>
            <a:normAutofit lnSpcReduction="10000"/>
          </a:bodyPr>
          <a:lstStyle/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"/>
              <a:defRPr/>
            </a:pPr>
            <a:r>
              <a:rPr lang="cs-CZ" sz="2000"/>
              <a:t>            u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"/>
              <a:defRPr/>
            </a:pPr>
            <a:r>
              <a:rPr lang="cs-CZ" sz="2000"/>
              <a:t>Ko = ---------- 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"/>
              <a:defRPr/>
            </a:pPr>
            <a:r>
              <a:rPr lang="cs-CZ" sz="2000"/>
              <a:t>        i . t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"/>
              <a:defRPr/>
            </a:pPr>
            <a:endParaRPr lang="cs-CZ" sz="2000"/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"/>
              <a:defRPr/>
            </a:pPr>
            <a:endParaRPr lang="cs-CZ" sz="2000"/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"/>
              <a:defRPr/>
            </a:pPr>
            <a:r>
              <a:rPr lang="cs-CZ" sz="2000"/>
              <a:t>        u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"/>
              <a:defRPr/>
            </a:pPr>
            <a:r>
              <a:rPr lang="cs-CZ" sz="2000"/>
              <a:t>t = --------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"/>
              <a:defRPr/>
            </a:pPr>
            <a:r>
              <a:rPr lang="cs-CZ" sz="2000"/>
              <a:t>     Ko.i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"/>
              <a:defRPr/>
            </a:pPr>
            <a:endParaRPr lang="cs-CZ" sz="2000"/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"/>
              <a:defRPr/>
            </a:pPr>
            <a:endParaRPr lang="cs-CZ" sz="2000"/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"/>
              <a:defRPr/>
            </a:pPr>
            <a:endParaRPr lang="cs-CZ" sz="2000"/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"/>
              <a:defRPr/>
            </a:pPr>
            <a:r>
              <a:rPr lang="cs-CZ" sz="2000"/>
              <a:t>         u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"/>
              <a:defRPr/>
            </a:pPr>
            <a:r>
              <a:rPr lang="cs-CZ" sz="2000"/>
              <a:t>i = -------------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"/>
              <a:defRPr/>
            </a:pPr>
            <a:r>
              <a:rPr lang="cs-CZ" sz="2000"/>
              <a:t>     Ko.t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"/>
              <a:defRPr/>
            </a:pPr>
            <a:r>
              <a:rPr lang="cs-CZ" sz="2000"/>
              <a:t>       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"/>
              <a:defRPr/>
            </a:pPr>
            <a:endParaRPr lang="cs-CZ" sz="2000"/>
          </a:p>
        </p:txBody>
      </p:sp>
      <p:graphicFrame>
        <p:nvGraphicFramePr>
          <p:cNvPr id="16388" name="Object 2"/>
          <p:cNvGraphicFramePr>
            <a:graphicFrameLocks noGrp="1" noChangeAspect="1"/>
          </p:cNvGraphicFramePr>
          <p:nvPr>
            <p:ph sz="quarter" idx="2"/>
          </p:nvPr>
        </p:nvGraphicFramePr>
        <p:xfrm>
          <a:off x="2916238" y="3068638"/>
          <a:ext cx="1793875" cy="1012825"/>
        </p:xfrm>
        <a:graphic>
          <a:graphicData uri="http://schemas.openxmlformats.org/presentationml/2006/ole">
            <p:oleObj spid="_x0000_s3080" name="Rovnice" r:id="rId3" imgW="787058" imgH="444307" progId="Equation.3">
              <p:embed/>
            </p:oleObj>
          </a:graphicData>
        </a:graphic>
      </p:graphicFrame>
      <p:graphicFrame>
        <p:nvGraphicFramePr>
          <p:cNvPr id="16389" name="Object 3"/>
          <p:cNvGraphicFramePr>
            <a:graphicFrameLocks noGrp="1" noChangeAspect="1"/>
          </p:cNvGraphicFramePr>
          <p:nvPr>
            <p:ph sz="quarter" idx="3"/>
          </p:nvPr>
        </p:nvGraphicFramePr>
        <p:xfrm>
          <a:off x="2916238" y="4724400"/>
          <a:ext cx="1906587" cy="1093788"/>
        </p:xfrm>
        <a:graphic>
          <a:graphicData uri="http://schemas.openxmlformats.org/presentationml/2006/ole">
            <p:oleObj spid="_x0000_s3081" name="Rovnice" r:id="rId4" imgW="774364" imgH="444307" progId="Equation.3">
              <p:embed/>
            </p:oleObj>
          </a:graphicData>
        </a:graphic>
      </p:graphicFrame>
    </p:spTree>
    <p:extLst>
      <p:ext uri="{BB962C8B-B14F-4D97-AF65-F5344CB8AC3E}">
        <p14:creationId xmlns="" xmlns:p14="http://schemas.microsoft.com/office/powerpoint/2010/main" val="3183460687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1: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cs-CZ" dirty="0" smtClean="0"/>
              <a:t>Půjčka od peněžního ústavu činila </a:t>
            </a:r>
          </a:p>
          <a:p>
            <a:r>
              <a:rPr lang="cs-CZ" dirty="0" smtClean="0"/>
              <a:t>30 000,-- Kč při úroku 12%  p. a. . </a:t>
            </a:r>
          </a:p>
          <a:p>
            <a:r>
              <a:rPr lang="cs-CZ" dirty="0" smtClean="0"/>
              <a:t>Jaký úrok zaplatíme při splacení půjčky za 7 měsíců?</a:t>
            </a:r>
            <a:endParaRPr lang="cs-CZ" dirty="0"/>
          </a:p>
        </p:txBody>
      </p:sp>
      <p:pic>
        <p:nvPicPr>
          <p:cNvPr id="1026" name="Picture 2" descr="C:\Documents and Settings\student\Local Settings\Temporary Internet Files\Content.IE5\IN9RWT9K\MP900442367[1].jpg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20784" y="1600200"/>
            <a:ext cx="3293431" cy="218916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31668459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– příklad 1: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cs-CZ" dirty="0" smtClean="0"/>
              <a:t> Za 7 měsíců zaplatíme úrok ve výši  </a:t>
            </a:r>
          </a:p>
          <a:p>
            <a:r>
              <a:rPr lang="cs-CZ" sz="4000" b="1" dirty="0" smtClean="0"/>
              <a:t>       2 100,--Kč.</a:t>
            </a:r>
            <a:endParaRPr lang="cs-CZ" sz="4000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6776507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2: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556792"/>
            <a:ext cx="8291264" cy="4574133"/>
          </a:xfrm>
        </p:spPr>
        <p:txBody>
          <a:bodyPr/>
          <a:lstStyle/>
          <a:p>
            <a:r>
              <a:rPr lang="cs-CZ" dirty="0" smtClean="0"/>
              <a:t>Úrok z vkladu činil za 200 dní (při úrokové sazbě 3,5%) </a:t>
            </a:r>
          </a:p>
          <a:p>
            <a:r>
              <a:rPr lang="cs-CZ" dirty="0" smtClean="0"/>
              <a:t>950,-- Kč. Jak velký byl původní vklad?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 flipH="1">
            <a:off x="8686800" y="1600201"/>
            <a:ext cx="133672" cy="244624"/>
          </a:xfrm>
        </p:spPr>
        <p:txBody>
          <a:bodyPr>
            <a:normAutofit fontScale="55000" lnSpcReduction="20000"/>
          </a:bodyPr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 flipH="1">
            <a:off x="8686800" y="3941763"/>
            <a:ext cx="61664" cy="63301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pic>
        <p:nvPicPr>
          <p:cNvPr id="6" name="Picture 2" descr="C:\Documents and Settings\ucitel\Local Settings\Temporary Internet Files\Content.IE5\I78A3ACM\MP90043372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2924944"/>
            <a:ext cx="4430621" cy="3322966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-  příklad 2: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Vklad činil </a:t>
            </a:r>
          </a:p>
          <a:p>
            <a:endParaRPr lang="cs-CZ" dirty="0" smtClean="0"/>
          </a:p>
          <a:p>
            <a:r>
              <a:rPr lang="cs-CZ" sz="4000" b="1" dirty="0" smtClean="0"/>
              <a:t>            48 857,-- Kč.</a:t>
            </a:r>
            <a:endParaRPr lang="cs-CZ" sz="4000" b="1" dirty="0"/>
          </a:p>
        </p:txBody>
      </p:sp>
    </p:spTree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i="1" dirty="0" smtClean="0"/>
              <a:t>Http://business.center.</a:t>
            </a:r>
            <a:r>
              <a:rPr lang="cs-CZ" sz="1400" i="1" dirty="0" err="1" smtClean="0"/>
              <a:t>cz</a:t>
            </a:r>
            <a:r>
              <a:rPr lang="cs-CZ" sz="1400" i="1" dirty="0" smtClean="0"/>
              <a:t>/business/</a:t>
            </a:r>
            <a:r>
              <a:rPr lang="cs-CZ" sz="1400" i="1" dirty="0" err="1" smtClean="0"/>
              <a:t>pravo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zakony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dprij</a:t>
            </a:r>
            <a:r>
              <a:rPr lang="cs-CZ" sz="1400" i="1" dirty="0" smtClean="0"/>
              <a:t>/. Business [online]. 2013 [cit. 2014-01-08]. Dostupné z: http://business.center.</a:t>
            </a:r>
            <a:r>
              <a:rPr lang="cs-CZ" sz="1400" i="1" dirty="0" err="1" smtClean="0"/>
              <a:t>cz</a:t>
            </a:r>
            <a:r>
              <a:rPr lang="cs-CZ" sz="1400" i="1" dirty="0" smtClean="0"/>
              <a:t> </a:t>
            </a: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ŠTOHL, Pavel.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Daňová evidence 2011 praktický průvodce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Znojmo: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Štohl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Pavel – vzdělávací středisko, </a:t>
            </a:r>
            <a:endParaRPr lang="cs-CZ" sz="1400" dirty="0" smtClean="0">
              <a:latin typeface="Times New Roman" pitchFamily="18" charset="0"/>
            </a:endParaRP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2011, ISBN 978-8087237-34-2.</a:t>
            </a: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ŠTOHL, Pavel.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Učebnice účetnictví 2012 - 1.díl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Znojmo: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Štohl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Pavel - vzdělávací středisko, 2012, </a:t>
            </a:r>
            <a:endParaRPr lang="cs-CZ" sz="1400" dirty="0" smtClean="0">
              <a:latin typeface="Times New Roman" pitchFamily="18" charset="0"/>
            </a:endParaRP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ISBN 978-80-87237-47-2.</a:t>
            </a:r>
          </a:p>
          <a:p>
            <a:pPr>
              <a:buNone/>
            </a:pPr>
            <a:r>
              <a:rPr lang="en-US" sz="1400" dirty="0" smtClean="0"/>
              <a:t>JAKEŠ, </a:t>
            </a:r>
            <a:r>
              <a:rPr lang="en-US" sz="1400" dirty="0" err="1" smtClean="0"/>
              <a:t>Petr</a:t>
            </a:r>
            <a:r>
              <a:rPr lang="en-US" sz="1400" dirty="0" smtClean="0"/>
              <a:t> a </a:t>
            </a:r>
            <a:r>
              <a:rPr lang="en-US" sz="1400" dirty="0" err="1" smtClean="0"/>
              <a:t>kol</a:t>
            </a:r>
            <a:r>
              <a:rPr lang="en-US" sz="1400" dirty="0" smtClean="0"/>
              <a:t>. </a:t>
            </a:r>
            <a:r>
              <a:rPr lang="en-US" sz="1400" i="1" dirty="0" err="1" smtClean="0"/>
              <a:t>Finanční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gramotnost</a:t>
            </a:r>
            <a:r>
              <a:rPr lang="en-US" sz="1400" i="1" dirty="0" smtClean="0"/>
              <a:t> pro </a:t>
            </a:r>
            <a:r>
              <a:rPr lang="en-US" sz="1400" i="1" dirty="0" err="1" smtClean="0"/>
              <a:t>druhý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stupeň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základní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školy</a:t>
            </a:r>
            <a:r>
              <a:rPr lang="en-US" sz="1400" dirty="0" smtClean="0"/>
              <a:t>. </a:t>
            </a:r>
            <a:r>
              <a:rPr lang="en-US" sz="1400" dirty="0" err="1" smtClean="0"/>
              <a:t>Praha</a:t>
            </a:r>
            <a:r>
              <a:rPr lang="en-US" sz="1400" dirty="0" smtClean="0"/>
              <a:t>: Fortuna, 2011, ISBN 978-80</a:t>
            </a:r>
            <a:r>
              <a:rPr lang="cs-CZ" sz="1400" dirty="0" smtClean="0"/>
              <a:t> </a:t>
            </a:r>
            <a:r>
              <a:rPr lang="en-US" sz="1400" dirty="0" smtClean="0"/>
              <a:t>7373-0889-5. 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Klipart - </a:t>
            </a:r>
            <a:r>
              <a:rPr lang="cs-CZ" sz="1400" dirty="0" smtClean="0"/>
              <a:t>www.office.</a:t>
            </a:r>
            <a:r>
              <a:rPr lang="cs-CZ" sz="1400" dirty="0" err="1" smtClean="0"/>
              <a:t>microsoft.com</a:t>
            </a:r>
            <a:endParaRPr lang="cs-CZ" sz="1400" smtClean="0"/>
          </a:p>
          <a:p>
            <a:pPr>
              <a:buNone/>
            </a:pPr>
            <a:endParaRPr lang="cs-CZ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27</TotalTime>
  <Words>200</Words>
  <Application>Microsoft Office PowerPoint</Application>
  <PresentationFormat>Předvádění na obrazovce (4:3)</PresentationFormat>
  <Paragraphs>76</Paragraphs>
  <Slides>11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Aerodynamika</vt:lpstr>
      <vt:lpstr>Rovnice</vt:lpstr>
      <vt:lpstr>Snímek 1</vt:lpstr>
      <vt:lpstr>Snímek 2</vt:lpstr>
      <vt:lpstr>Úročení jednoduché - procvičování</vt:lpstr>
      <vt:lpstr>Pro připomenutí:</vt:lpstr>
      <vt:lpstr>Snímek 5</vt:lpstr>
      <vt:lpstr>Vzorce pro výpočet</vt:lpstr>
      <vt:lpstr>Příklad 1:</vt:lpstr>
      <vt:lpstr>Řešení – příklad 1:</vt:lpstr>
      <vt:lpstr>Příklad 2:</vt:lpstr>
      <vt:lpstr>Řešení -  příklad 2: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Úročení jednoduché - procvičování</dc:title>
  <dc:creator>student</dc:creator>
  <cp:lastModifiedBy>Dum</cp:lastModifiedBy>
  <cp:revision>7</cp:revision>
  <dcterms:created xsi:type="dcterms:W3CDTF">2014-01-23T09:33:27Z</dcterms:created>
  <dcterms:modified xsi:type="dcterms:W3CDTF">2014-10-16T09:50:16Z</dcterms:modified>
</cp:coreProperties>
</file>