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9" r:id="rId4"/>
    <p:sldId id="283" r:id="rId5"/>
    <p:sldId id="307" r:id="rId6"/>
    <p:sldId id="295" r:id="rId7"/>
    <p:sldId id="297" r:id="rId8"/>
    <p:sldId id="309" r:id="rId9"/>
    <p:sldId id="293" r:id="rId10"/>
    <p:sldId id="310" r:id="rId11"/>
    <p:sldId id="294" r:id="rId12"/>
    <p:sldId id="308" r:id="rId13"/>
    <p:sldId id="299" r:id="rId14"/>
    <p:sldId id="312" r:id="rId15"/>
    <p:sldId id="311" r:id="rId16"/>
    <p:sldId id="313" r:id="rId17"/>
    <p:sldId id="314" r:id="rId18"/>
    <p:sldId id="315" r:id="rId19"/>
    <p:sldId id="282" r:id="rId2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5" d="100"/>
          <a:sy n="75" d="100"/>
        </p:scale>
        <p:origin x="-930" y="-61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pPr/>
              <a:t>16.10.2014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pPr/>
              <a:t>16.10.2014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pPr/>
              <a:t>16.10.2014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pPr/>
              <a:t>16.10.2014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pPr/>
              <a:t>16.10.2014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pPr/>
              <a:t>16.10.2014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pPr/>
              <a:t>16.10.2014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pPr/>
              <a:t>16.10.2014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pPr/>
              <a:t>16.10.2014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pPr/>
              <a:t>16.10.2014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pPr/>
              <a:t>16.10.2014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8416E81-7677-421D-B0C1-B00E65A84AD0}" type="datetimeFigureOut">
              <a:rPr lang="cs-CZ" smtClean="0"/>
              <a:pPr/>
              <a:t>16.10.2014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3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3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finance.cz/dane-a-mzda/danove-formulare/dan-z-prijmu-fo/" TargetMode="External"/><Relationship Id="rId2" Type="http://schemas.openxmlformats.org/officeDocument/2006/relationships/hyperlink" Target="http://www.finance.cz/dane-a-mzda/mzda/" TargetMode="External"/><Relationship Id="rId1" Type="http://schemas.openxmlformats.org/officeDocument/2006/relationships/slideLayout" Target="../slideLayouts/slideLayout7.xml"/><Relationship Id="rId4" Type="http://schemas.openxmlformats.org/officeDocument/2006/relationships/hyperlink" Target="http://www.office.microsoft.com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800000" y="4629329"/>
            <a:ext cx="5867400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Daň z příjmů fyzických osob						</a:t>
            </a:r>
            <a:r>
              <a:rPr lang="cs-CZ" sz="2800" dirty="0" smtClean="0">
                <a:solidFill>
                  <a:schemeClr val="bg2">
                    <a:lumMod val="10000"/>
                  </a:schemeClr>
                </a:solidFill>
                <a:latin typeface="Arial Black" pitchFamily="34" charset="0"/>
              </a:rPr>
              <a:t>	</a:t>
            </a:r>
            <a:endParaRPr lang="cs-CZ" sz="3600" b="1" dirty="0" smtClean="0">
              <a:solidFill>
                <a:schemeClr val="bg2">
                  <a:lumMod val="10000"/>
                </a:schemeClr>
              </a:solidFill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63700" y="764704"/>
            <a:ext cx="5867400" cy="134786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xmlns="" val="37700563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262817" y="260648"/>
            <a:ext cx="8640960" cy="468052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3.  ro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371097" y="404664"/>
            <a:ext cx="8352928" cy="35317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projektu:  Nové ICT rozvíjí matematické a odborné kompetence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projektu:  CZ.1.07/1.5.00/34.0228</a:t>
            </a:r>
          </a:p>
          <a:p>
            <a:pPr>
              <a:lnSpc>
                <a:spcPct val="150000"/>
              </a:lnSpc>
            </a:pPr>
            <a:endParaRPr lang="cs-CZ" sz="5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školy:  Střední odborná škola Litovel, Komenského 677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materiálu:  VI-2-17-12_Daň z příjmů fyzických osob		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Autor:  Ing. Jana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Csiková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Tématický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okruh:  Ekonomika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Ročník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:  I.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Datum tvorby:  1.11.2013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71097" y="4149080"/>
            <a:ext cx="83529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Autorem materiálu a všech jeho částí, není-li uvedeno jinak, je 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					Ing. Jana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Csiková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11" name="Přímá spojnice 10"/>
          <p:cNvCxnSpPr/>
          <p:nvPr/>
        </p:nvCxnSpPr>
        <p:spPr>
          <a:xfrm>
            <a:off x="268288" y="4034459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2" name="Picture 2" descr="G:\DUMY\LOGO SOS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88224" y="1340768"/>
            <a:ext cx="2315553" cy="19462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cxnSp>
        <p:nvCxnSpPr>
          <p:cNvPr id="13" name="Přímá spojnice 12"/>
          <p:cNvCxnSpPr/>
          <p:nvPr/>
        </p:nvCxnSpPr>
        <p:spPr>
          <a:xfrm>
            <a:off x="268288" y="1340768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55068" y="5157192"/>
            <a:ext cx="5867400" cy="134786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xmlns="" val="7587305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332656"/>
            <a:ext cx="8377808" cy="1584176"/>
          </a:xfr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algn="ctr"/>
            <a:r>
              <a:rPr lang="cs-CZ" b="1" dirty="0" smtClean="0">
                <a:latin typeface="Arial Black" pitchFamily="34" charset="0"/>
              </a:rPr>
              <a:t>Daň z příjmů FO</a:t>
            </a:r>
            <a:endParaRPr lang="cs-CZ" b="1" dirty="0">
              <a:latin typeface="Arial Black" pitchFamily="34" charset="0"/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645141" y="5824428"/>
            <a:ext cx="446678" cy="523220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?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67961" y="2196683"/>
            <a:ext cx="8048058" cy="2308324"/>
          </a:xfrm>
          <a:prstGeom prst="rect">
            <a:avLst/>
          </a:prstGeom>
          <a:noFill/>
          <a:effectLst>
            <a:glow rad="63500">
              <a:schemeClr val="accent1">
                <a:satMod val="175000"/>
                <a:alpha val="40000"/>
              </a:schemeClr>
            </a:glow>
          </a:effectLst>
        </p:spPr>
        <p:txBody>
          <a:bodyPr wrap="square" rtlCol="0">
            <a:spAutoFit/>
          </a:bodyPr>
          <a:lstStyle/>
          <a:p>
            <a:r>
              <a:rPr lang="cs-CZ" sz="6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Klíčová slova</a:t>
            </a:r>
          </a:p>
          <a:p>
            <a:r>
              <a:rPr lang="cs-CZ" sz="2800" dirty="0" smtClean="0">
                <a:solidFill>
                  <a:srgbClr val="FF0000"/>
                </a:solidFill>
              </a:rPr>
              <a:t>Daň z příjmů FO, závislá činnost, poplatníci, předmět daně, dílčí základ daně, sazba daně, optimalizace daňové povinnosti, slevy na dani </a:t>
            </a:r>
            <a:endParaRPr lang="cs-CZ" sz="2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1280925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564672"/>
          </a:xfrm>
        </p:spPr>
        <p:txBody>
          <a:bodyPr>
            <a:normAutofit fontScale="90000"/>
          </a:bodyPr>
          <a:lstStyle/>
          <a:p>
            <a:r>
              <a:rPr lang="cs-CZ" sz="4000" b="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+mn-lt"/>
              </a:rPr>
              <a:t>Poplatník a předmět daně z příjmů FO</a:t>
            </a:r>
            <a:endParaRPr lang="cs-CZ" sz="4000" b="1" dirty="0">
              <a:solidFill>
                <a:schemeClr val="tx1">
                  <a:lumMod val="95000"/>
                  <a:lumOff val="5000"/>
                </a:schemeClr>
              </a:solidFill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765176"/>
            <a:ext cx="8229600" cy="4479776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>
                <a:solidFill>
                  <a:srgbClr val="C00000"/>
                </a:solidFill>
              </a:rPr>
              <a:t>Daň </a:t>
            </a:r>
            <a:r>
              <a:rPr lang="cs-CZ" dirty="0">
                <a:solidFill>
                  <a:srgbClr val="C00000"/>
                </a:solidFill>
              </a:rPr>
              <a:t>z příjmů fyzických </a:t>
            </a:r>
            <a:r>
              <a:rPr lang="cs-CZ" dirty="0" smtClean="0">
                <a:solidFill>
                  <a:srgbClr val="C00000"/>
                </a:solidFill>
              </a:rPr>
              <a:t>osob</a:t>
            </a:r>
          </a:p>
          <a:p>
            <a:pPr marL="0" indent="0">
              <a:buNone/>
            </a:pPr>
            <a:endParaRPr lang="cs-CZ" dirty="0">
              <a:solidFill>
                <a:srgbClr val="C00000"/>
              </a:solidFill>
            </a:endParaRPr>
          </a:p>
          <a:p>
            <a:pPr marL="0" indent="0">
              <a:buNone/>
            </a:pPr>
            <a:r>
              <a:rPr lang="cs-CZ" dirty="0"/>
              <a:t>Daň z příjmů fyzických osob řeší zákon č. 586/1992 Sb., o daních z příjmů ve znění dalších předpisů (ZDP).</a:t>
            </a: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endParaRPr lang="cs-CZ" dirty="0"/>
          </a:p>
        </p:txBody>
      </p:sp>
      <p:pic>
        <p:nvPicPr>
          <p:cNvPr id="2050" name="Picture 2" descr="C:\Users\NB1\AppData\Local\Microsoft\Windows\Temporary Internet Files\Content.IE5\A2ZPU791\MP90042223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80112" y="4238972"/>
            <a:ext cx="2843808" cy="22547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0115561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620688"/>
            <a:ext cx="7992888" cy="648072"/>
          </a:xfrm>
        </p:spPr>
        <p:txBody>
          <a:bodyPr/>
          <a:lstStyle/>
          <a:p>
            <a:r>
              <a:rPr lang="cs-CZ" sz="3600" dirty="0" smtClean="0">
                <a:ln>
                  <a:noFill/>
                </a:ln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+mn-lt"/>
              </a:rPr>
              <a:t>Poplatníci </a:t>
            </a:r>
            <a:endParaRPr lang="cs-CZ" sz="3600" dirty="0">
              <a:ln>
                <a:noFill/>
              </a:ln>
              <a:solidFill>
                <a:schemeClr val="tx1">
                  <a:lumMod val="95000"/>
                  <a:lumOff val="5000"/>
                </a:schemeClr>
              </a:solidFill>
              <a:effectLst/>
              <a:latin typeface="+mn-lt"/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9552" y="1340768"/>
            <a:ext cx="7772400" cy="5040560"/>
          </a:xfrm>
        </p:spPr>
        <p:txBody>
          <a:bodyPr>
            <a:normAutofit/>
          </a:bodyPr>
          <a:lstStyle/>
          <a:p>
            <a:pPr fontAlgn="base"/>
            <a:r>
              <a:rPr lang="cs-CZ" dirty="0" smtClean="0"/>
              <a:t>Poplatníkem </a:t>
            </a:r>
            <a:r>
              <a:rPr lang="cs-CZ" dirty="0"/>
              <a:t>této daně je </a:t>
            </a:r>
            <a:r>
              <a:rPr lang="cs-CZ" b="1" dirty="0"/>
              <a:t>fyzická osoba</a:t>
            </a:r>
            <a:r>
              <a:rPr lang="cs-CZ" dirty="0"/>
              <a:t>, která má na území České republiky bydliště nebo se zde obvykle zdržuje (to znamená pobývá zde alespoň 183 dnů v kalendářním roce). Daňová povinnost se vztahuje i na příjmy ze zdrojů v </a:t>
            </a:r>
            <a:r>
              <a:rPr lang="cs-CZ" dirty="0" smtClean="0"/>
              <a:t>zahraničí.</a:t>
            </a:r>
            <a:r>
              <a:rPr lang="cs-CZ" dirty="0"/>
              <a:t> </a:t>
            </a:r>
            <a:endParaRPr lang="cs-CZ" dirty="0" smtClean="0"/>
          </a:p>
          <a:p>
            <a:pPr fontAlgn="base"/>
            <a:endParaRPr lang="cs-CZ" dirty="0"/>
          </a:p>
          <a:p>
            <a:pPr fontAlgn="base"/>
            <a:r>
              <a:rPr lang="cs-CZ" dirty="0" smtClean="0"/>
              <a:t>Pokud </a:t>
            </a:r>
            <a:r>
              <a:rPr lang="cs-CZ" dirty="0"/>
              <a:t>fyzická osoba nemá bydliště na území České republiky ani se zde obvykle nezdržuje, vztahuje se </a:t>
            </a:r>
            <a:r>
              <a:rPr lang="cs-CZ" b="1" dirty="0"/>
              <a:t>daňová </a:t>
            </a:r>
            <a:r>
              <a:rPr lang="cs-CZ" b="1" dirty="0" smtClean="0"/>
              <a:t>povinnost </a:t>
            </a:r>
            <a:r>
              <a:rPr lang="cs-CZ" dirty="0" smtClean="0"/>
              <a:t>pouze </a:t>
            </a:r>
            <a:r>
              <a:rPr lang="cs-CZ" dirty="0"/>
              <a:t>na příjmy ze zdrojů na území České republiky.</a:t>
            </a:r>
          </a:p>
          <a:p>
            <a:endParaRPr lang="cs-CZ" sz="2200" dirty="0">
              <a:solidFill>
                <a:schemeClr val="tx1"/>
              </a:solidFill>
            </a:endParaRPr>
          </a:p>
        </p:txBody>
      </p:sp>
      <p:pic>
        <p:nvPicPr>
          <p:cNvPr id="4" name="Picture 2" descr="C:\Users\NB1\AppData\Local\Microsoft\Windows\Temporary Internet Files\Content.IE5\A2ZPU791\MP90042223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80112" y="4238972"/>
            <a:ext cx="2843808" cy="22547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52248473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620688"/>
            <a:ext cx="7851648" cy="1008112"/>
          </a:xfrm>
        </p:spPr>
        <p:txBody>
          <a:bodyPr>
            <a:normAutofit/>
          </a:bodyPr>
          <a:lstStyle/>
          <a:p>
            <a:pPr algn="l"/>
            <a:r>
              <a:rPr lang="cs-CZ" sz="3600" dirty="0" smtClean="0">
                <a:solidFill>
                  <a:schemeClr val="tx1"/>
                </a:solidFill>
                <a:effectLst/>
                <a:latin typeface="+mn-lt"/>
              </a:rPr>
              <a:t>Předmět daně</a:t>
            </a:r>
            <a:endParaRPr lang="cs-CZ" sz="3600" dirty="0">
              <a:solidFill>
                <a:schemeClr val="tx1"/>
              </a:solidFill>
              <a:effectLst/>
              <a:latin typeface="+mn-lt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33400" y="1916832"/>
            <a:ext cx="8143056" cy="4608512"/>
          </a:xfrm>
        </p:spPr>
        <p:txBody>
          <a:bodyPr>
            <a:normAutofit/>
          </a:bodyPr>
          <a:lstStyle/>
          <a:p>
            <a:pPr algn="l"/>
            <a:r>
              <a:rPr lang="cs-CZ" dirty="0"/>
              <a:t>Předmětem daně z příjmů fyzických osob jsou:</a:t>
            </a:r>
          </a:p>
          <a:p>
            <a:pPr algn="l"/>
            <a:endParaRPr lang="cs-CZ" dirty="0"/>
          </a:p>
          <a:p>
            <a:pPr marL="457200" indent="-457200" algn="l">
              <a:buFont typeface="Wingdings" panose="05000000000000000000" pitchFamily="2" charset="2"/>
              <a:buChar char="ü"/>
            </a:pPr>
            <a:r>
              <a:rPr lang="cs-CZ" dirty="0"/>
              <a:t>příjmy ze závislé činnosti a funkční požitky (§ 6</a:t>
            </a:r>
            <a:r>
              <a:rPr lang="cs-CZ" dirty="0" smtClean="0"/>
              <a:t>),</a:t>
            </a:r>
          </a:p>
          <a:p>
            <a:pPr marL="457200" indent="-457200" algn="l">
              <a:buFont typeface="Wingdings" panose="05000000000000000000" pitchFamily="2" charset="2"/>
              <a:buChar char="ü"/>
            </a:pPr>
            <a:r>
              <a:rPr lang="cs-CZ" dirty="0" smtClean="0"/>
              <a:t>příjmy  </a:t>
            </a:r>
            <a:r>
              <a:rPr lang="cs-CZ" dirty="0"/>
              <a:t>z  podnikání  a  z  jiné  samostatné výdělečné činnosti (§ 7</a:t>
            </a:r>
            <a:r>
              <a:rPr lang="cs-CZ" dirty="0" smtClean="0"/>
              <a:t>),</a:t>
            </a:r>
          </a:p>
          <a:p>
            <a:pPr marL="457200" indent="-457200" algn="l">
              <a:buFont typeface="Wingdings" panose="05000000000000000000" pitchFamily="2" charset="2"/>
              <a:buChar char="ü"/>
            </a:pPr>
            <a:r>
              <a:rPr lang="cs-CZ" dirty="0" smtClean="0"/>
              <a:t>příjmy </a:t>
            </a:r>
            <a:r>
              <a:rPr lang="cs-CZ" dirty="0"/>
              <a:t>z kapitálového majetku (§ 8</a:t>
            </a:r>
            <a:r>
              <a:rPr lang="cs-CZ" dirty="0" smtClean="0"/>
              <a:t>),</a:t>
            </a:r>
          </a:p>
          <a:p>
            <a:pPr marL="457200" indent="-457200" algn="l">
              <a:buFont typeface="Wingdings" panose="05000000000000000000" pitchFamily="2" charset="2"/>
              <a:buChar char="ü"/>
            </a:pPr>
            <a:r>
              <a:rPr lang="cs-CZ" dirty="0" smtClean="0"/>
              <a:t>příjmy </a:t>
            </a:r>
            <a:r>
              <a:rPr lang="cs-CZ" dirty="0"/>
              <a:t>z pronájmu (§ 9</a:t>
            </a:r>
            <a:r>
              <a:rPr lang="cs-CZ" dirty="0" smtClean="0"/>
              <a:t>),</a:t>
            </a:r>
          </a:p>
          <a:p>
            <a:pPr marL="457200" indent="-457200" algn="l">
              <a:buFont typeface="Wingdings" panose="05000000000000000000" pitchFamily="2" charset="2"/>
              <a:buChar char="ü"/>
            </a:pPr>
            <a:r>
              <a:rPr lang="cs-CZ" dirty="0" smtClean="0"/>
              <a:t>ostatní </a:t>
            </a:r>
            <a:r>
              <a:rPr lang="cs-CZ" dirty="0"/>
              <a:t>příjmy (§ 10).</a:t>
            </a:r>
          </a:p>
        </p:txBody>
      </p:sp>
    </p:spTree>
    <p:extLst>
      <p:ext uri="{BB962C8B-B14F-4D97-AF65-F5344CB8AC3E}">
        <p14:creationId xmlns:p14="http://schemas.microsoft.com/office/powerpoint/2010/main" xmlns="" val="23463935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76672"/>
            <a:ext cx="7772400" cy="648072"/>
          </a:xfrm>
        </p:spPr>
        <p:txBody>
          <a:bodyPr/>
          <a:lstStyle/>
          <a:p>
            <a:r>
              <a:rPr lang="cs-CZ" sz="36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Základ daně</a:t>
            </a:r>
            <a:endParaRPr lang="cs-CZ" sz="36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7544" y="1196752"/>
            <a:ext cx="7772400" cy="5040560"/>
          </a:xfrm>
        </p:spPr>
        <p:txBody>
          <a:bodyPr>
            <a:noAutofit/>
          </a:bodyPr>
          <a:lstStyle/>
          <a:p>
            <a:r>
              <a:rPr lang="cs-CZ" sz="2000" dirty="0" smtClean="0"/>
              <a:t>Příjmy </a:t>
            </a:r>
            <a:r>
              <a:rPr lang="cs-CZ" sz="2000" dirty="0"/>
              <a:t>se </a:t>
            </a:r>
            <a:r>
              <a:rPr lang="cs-CZ" sz="2000" dirty="0" smtClean="0"/>
              <a:t>poníží </a:t>
            </a:r>
            <a:r>
              <a:rPr lang="cs-CZ" sz="2000" dirty="0"/>
              <a:t>o </a:t>
            </a:r>
            <a:r>
              <a:rPr lang="cs-CZ" sz="2000" b="1" dirty="0"/>
              <a:t>výdaje, </a:t>
            </a:r>
            <a:r>
              <a:rPr lang="cs-CZ" sz="2000" dirty="0"/>
              <a:t>které jsou prokazatelně vynaložené na jejich dosažení, zajištění a udržení, případně se uplatní </a:t>
            </a:r>
            <a:r>
              <a:rPr lang="cs-CZ" sz="2000" b="1" dirty="0"/>
              <a:t>daňové paušály. </a:t>
            </a:r>
            <a:r>
              <a:rPr lang="cs-CZ" sz="2000" dirty="0"/>
              <a:t>Pouze u příjmů z  podnikání  a  z  jiné  samostatné výdělečné činnosti a u příjmů z pronájmu je možné jít do záporu (jedná se o tzv. </a:t>
            </a:r>
            <a:r>
              <a:rPr lang="cs-CZ" sz="2000" dirty="0">
                <a:solidFill>
                  <a:srgbClr val="C00000"/>
                </a:solidFill>
              </a:rPr>
              <a:t>daňovou ztrátu</a:t>
            </a:r>
            <a:r>
              <a:rPr lang="cs-CZ" sz="2000" dirty="0"/>
              <a:t>). Tuto daňovou ztrátu mohu uplatnit i v následujících zdaňovacích obdobích (nejdéle však v 5 zdaňovacích obdobích následujících bezprostředně po zdaňovacím období, za které se daňová ztráta vyměřila).</a:t>
            </a:r>
          </a:p>
          <a:p>
            <a:endParaRPr lang="cs-CZ" sz="2000" dirty="0" smtClean="0"/>
          </a:p>
          <a:p>
            <a:r>
              <a:rPr lang="cs-CZ" sz="2000" dirty="0" smtClean="0"/>
              <a:t>U </a:t>
            </a:r>
            <a:r>
              <a:rPr lang="cs-CZ" sz="2000" dirty="0"/>
              <a:t>každého z těchto příjmů se počítá základ daně zvlášť, jde o tzv.</a:t>
            </a:r>
            <a:r>
              <a:rPr lang="cs-CZ" sz="2000" b="1" dirty="0"/>
              <a:t> dílčí základy </a:t>
            </a:r>
            <a:r>
              <a:rPr lang="cs-CZ" sz="2000" dirty="0"/>
              <a:t>(použijí se jednotlivé přílohy k přiznání k dani z příjmů), tyto dílčí základy se následně sečtou a vypočte se </a:t>
            </a:r>
            <a:r>
              <a:rPr lang="cs-CZ" sz="2000" b="1" dirty="0"/>
              <a:t>daňová povinnost.</a:t>
            </a:r>
          </a:p>
          <a:p>
            <a:r>
              <a:rPr lang="cs-CZ" sz="2000" dirty="0" smtClean="0"/>
              <a:t>Do </a:t>
            </a:r>
            <a:r>
              <a:rPr lang="cs-CZ" sz="2000" dirty="0"/>
              <a:t>základu daně se </a:t>
            </a:r>
            <a:r>
              <a:rPr lang="cs-CZ" sz="2000" dirty="0">
                <a:solidFill>
                  <a:srgbClr val="C00000"/>
                </a:solidFill>
              </a:rPr>
              <a:t>nezahrnují příjmy osvobozené </a:t>
            </a:r>
            <a:r>
              <a:rPr lang="cs-CZ" sz="2000" dirty="0"/>
              <a:t>od daně a příjmy, které jsou zdaněny </a:t>
            </a:r>
            <a:r>
              <a:rPr lang="cs-CZ" sz="2000" dirty="0">
                <a:solidFill>
                  <a:srgbClr val="C00000"/>
                </a:solidFill>
              </a:rPr>
              <a:t>zvláštní sazbou daně </a:t>
            </a:r>
            <a:r>
              <a:rPr lang="cs-CZ" sz="2000" dirty="0"/>
              <a:t>(§ 36) ze samostatného základu daně. </a:t>
            </a:r>
            <a:endParaRPr lang="cs-CZ" sz="2000" dirty="0" smtClean="0"/>
          </a:p>
        </p:txBody>
      </p:sp>
    </p:spTree>
    <p:extLst>
      <p:ext uri="{BB962C8B-B14F-4D97-AF65-F5344CB8AC3E}">
        <p14:creationId xmlns:p14="http://schemas.microsoft.com/office/powerpoint/2010/main" xmlns="" val="38947340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764704"/>
            <a:ext cx="8290120" cy="792088"/>
          </a:xfrm>
        </p:spPr>
        <p:txBody>
          <a:bodyPr/>
          <a:lstStyle/>
          <a:p>
            <a:r>
              <a:rPr lang="cs-CZ" sz="36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Příjmy </a:t>
            </a:r>
            <a:r>
              <a:rPr lang="cs-CZ" sz="36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osvobozené </a:t>
            </a:r>
            <a:r>
              <a:rPr lang="cs-CZ" sz="36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od </a:t>
            </a:r>
            <a:r>
              <a:rPr lang="cs-CZ" sz="36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daně</a:t>
            </a:r>
            <a:endParaRPr lang="cs-CZ" sz="36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9552" y="1700808"/>
            <a:ext cx="7772400" cy="4612768"/>
          </a:xfrm>
        </p:spPr>
        <p:txBody>
          <a:bodyPr>
            <a:noAutofit/>
          </a:bodyPr>
          <a:lstStyle/>
          <a:p>
            <a:pPr fontAlgn="base"/>
            <a:r>
              <a:rPr lang="cs-CZ" sz="2400" b="1" dirty="0"/>
              <a:t/>
            </a:r>
            <a:br>
              <a:rPr lang="cs-CZ" sz="2400" b="1" dirty="0"/>
            </a:br>
            <a:r>
              <a:rPr lang="cs-CZ" sz="2400" dirty="0" smtClean="0"/>
              <a:t>V </a:t>
            </a:r>
            <a:r>
              <a:rPr lang="cs-CZ" sz="2400" dirty="0"/>
              <a:t>§ 4, § 6 odst. 9 a § 10 odst. 3 </a:t>
            </a:r>
            <a:r>
              <a:rPr lang="cs-CZ" sz="2400" dirty="0" smtClean="0"/>
              <a:t>zákona</a:t>
            </a:r>
            <a:r>
              <a:rPr lang="cs-CZ" sz="2400" dirty="0"/>
              <a:t> je výčet všech příjmů </a:t>
            </a:r>
            <a:r>
              <a:rPr lang="cs-CZ" sz="2400" b="1" dirty="0"/>
              <a:t>osvobozených od daně</a:t>
            </a:r>
            <a:r>
              <a:rPr lang="cs-CZ" sz="2400" dirty="0"/>
              <a:t>.</a:t>
            </a:r>
          </a:p>
          <a:p>
            <a:endParaRPr lang="cs-CZ" sz="2400" dirty="0">
              <a:solidFill>
                <a:srgbClr val="C00000"/>
              </a:solidFill>
            </a:endParaRPr>
          </a:p>
        </p:txBody>
      </p:sp>
      <p:pic>
        <p:nvPicPr>
          <p:cNvPr id="4" name="Picture 2" descr="C:\Users\NB1\AppData\Local\Microsoft\Windows\Temporary Internet Files\Content.IE5\A2ZPU791\MP90042223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80112" y="4238972"/>
            <a:ext cx="2843808" cy="22547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23536546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780696"/>
          </a:xfrm>
        </p:spPr>
        <p:txBody>
          <a:bodyPr>
            <a:normAutofit/>
          </a:bodyPr>
          <a:lstStyle/>
          <a:p>
            <a:r>
              <a:rPr lang="pl-PL" sz="3600" b="1" dirty="0">
                <a:solidFill>
                  <a:schemeClr val="tx1"/>
                </a:solidFill>
                <a:latin typeface="+mn-lt"/>
              </a:rPr>
              <a:t>Příjmy dle zákona o daních z </a:t>
            </a:r>
            <a:r>
              <a:rPr lang="pl-PL" sz="3600" b="1" dirty="0" smtClean="0">
                <a:solidFill>
                  <a:schemeClr val="tx1"/>
                </a:solidFill>
                <a:latin typeface="+mn-lt"/>
              </a:rPr>
              <a:t>příjmů</a:t>
            </a:r>
            <a:endParaRPr lang="cs-CZ" sz="3600" b="1" dirty="0">
              <a:solidFill>
                <a:schemeClr val="tx1"/>
              </a:solidFill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556792"/>
            <a:ext cx="8229600" cy="5112568"/>
          </a:xfrm>
        </p:spPr>
        <p:txBody>
          <a:bodyPr>
            <a:normAutofit/>
          </a:bodyPr>
          <a:lstStyle/>
          <a:p>
            <a:pPr marL="0" indent="0" fontAlgn="base">
              <a:buNone/>
            </a:pPr>
            <a:r>
              <a:rPr lang="cs-CZ" b="1" dirty="0" smtClean="0"/>
              <a:t>Příjmy </a:t>
            </a:r>
            <a:r>
              <a:rPr lang="cs-CZ" b="1" dirty="0"/>
              <a:t>ze závislé činnosti a funkční požitky (§ 6)</a:t>
            </a:r>
          </a:p>
          <a:p>
            <a:pPr fontAlgn="base"/>
            <a:r>
              <a:rPr lang="cs-CZ" dirty="0"/>
              <a:t>příjmy ze současného nebo dřívějšího pracovněprávního poměru,</a:t>
            </a:r>
          </a:p>
          <a:p>
            <a:pPr fontAlgn="base"/>
            <a:r>
              <a:rPr lang="cs-CZ" dirty="0"/>
              <a:t>příjmy za práci členů družstev, společníků a jednatelů společností s ručením omezeným a komanditistů komanditních společností,</a:t>
            </a:r>
          </a:p>
          <a:p>
            <a:pPr fontAlgn="base"/>
            <a:r>
              <a:rPr lang="cs-CZ" dirty="0"/>
              <a:t>odměny členů statutárních orgánů a dalších orgánů právnických osob.</a:t>
            </a:r>
          </a:p>
          <a:p>
            <a:pPr marL="0" lvl="0" indent="0">
              <a:buClr>
                <a:srgbClr val="B5AE53"/>
              </a:buClr>
              <a:buNone/>
            </a:pPr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132122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692696"/>
            <a:ext cx="7772400" cy="1080120"/>
          </a:xfrm>
        </p:spPr>
        <p:txBody>
          <a:bodyPr/>
          <a:lstStyle/>
          <a:p>
            <a:r>
              <a:rPr lang="pl-PL" sz="3600" dirty="0">
                <a:ln>
                  <a:noFill/>
                </a:ln>
                <a:solidFill>
                  <a:schemeClr val="tx1"/>
                </a:solidFill>
                <a:effectLst/>
                <a:latin typeface="+mn-lt"/>
              </a:rPr>
              <a:t>Příjmy dle zákona o daních z </a:t>
            </a:r>
            <a:r>
              <a:rPr lang="pl-PL" sz="3600" dirty="0" smtClean="0">
                <a:ln>
                  <a:noFill/>
                </a:ln>
                <a:solidFill>
                  <a:schemeClr val="tx1"/>
                </a:solidFill>
                <a:effectLst/>
                <a:latin typeface="+mn-lt"/>
              </a:rPr>
              <a:t>příjmů</a:t>
            </a:r>
            <a:endParaRPr lang="cs-CZ" sz="3600" dirty="0">
              <a:ln>
                <a:noFill/>
              </a:ln>
              <a:solidFill>
                <a:schemeClr val="tx1"/>
              </a:solidFill>
              <a:effectLst/>
              <a:latin typeface="+mn-lt"/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9552" y="1844824"/>
            <a:ext cx="7772400" cy="4752528"/>
          </a:xfrm>
        </p:spPr>
        <p:txBody>
          <a:bodyPr>
            <a:normAutofit/>
          </a:bodyPr>
          <a:lstStyle/>
          <a:p>
            <a:pPr fontAlgn="base"/>
            <a:r>
              <a:rPr lang="cs-CZ" b="1" dirty="0"/>
              <a:t/>
            </a:r>
            <a:br>
              <a:rPr lang="cs-CZ" b="1" dirty="0"/>
            </a:br>
            <a:r>
              <a:rPr lang="cs-CZ" b="1" dirty="0"/>
              <a:t>Příjmy z podnikání a z jiné samostatné výdělečné činnosti (§ 7)</a:t>
            </a:r>
          </a:p>
          <a:p>
            <a:pPr marL="342900" indent="-342900" fontAlgn="base">
              <a:buFont typeface="Wingdings" panose="05000000000000000000" pitchFamily="2" charset="2"/>
              <a:buChar char="ü"/>
            </a:pPr>
            <a:r>
              <a:rPr lang="cs-CZ" dirty="0"/>
              <a:t>příjmy ze zemědělské výroby, lesního a vodního </a:t>
            </a:r>
            <a:r>
              <a:rPr lang="cs-CZ" dirty="0" smtClean="0"/>
              <a:t>hospodářství,</a:t>
            </a:r>
          </a:p>
          <a:p>
            <a:pPr marL="342900" indent="-342900" fontAlgn="base">
              <a:buFont typeface="Wingdings" panose="05000000000000000000" pitchFamily="2" charset="2"/>
              <a:buChar char="ü"/>
            </a:pPr>
            <a:r>
              <a:rPr lang="cs-CZ" dirty="0" smtClean="0"/>
              <a:t>příjmy </a:t>
            </a:r>
            <a:r>
              <a:rPr lang="cs-CZ" dirty="0"/>
              <a:t>ze </a:t>
            </a:r>
            <a:r>
              <a:rPr lang="cs-CZ" dirty="0" smtClean="0"/>
              <a:t>živnosti,</a:t>
            </a:r>
          </a:p>
          <a:p>
            <a:pPr marL="342900" indent="-342900" fontAlgn="base">
              <a:buFont typeface="Wingdings" panose="05000000000000000000" pitchFamily="2" charset="2"/>
              <a:buChar char="ü"/>
            </a:pPr>
            <a:r>
              <a:rPr lang="cs-CZ" dirty="0" smtClean="0"/>
              <a:t>příjmy </a:t>
            </a:r>
            <a:r>
              <a:rPr lang="cs-CZ" dirty="0"/>
              <a:t>z jiného podnikání podle zvláštních </a:t>
            </a:r>
            <a:r>
              <a:rPr lang="cs-CZ" dirty="0" smtClean="0"/>
              <a:t>předpisů,</a:t>
            </a:r>
          </a:p>
          <a:p>
            <a:pPr marL="342900" indent="-342900" fontAlgn="base">
              <a:buFont typeface="Wingdings" panose="05000000000000000000" pitchFamily="2" charset="2"/>
              <a:buChar char="ü"/>
            </a:pPr>
            <a:r>
              <a:rPr lang="cs-CZ" dirty="0" smtClean="0"/>
              <a:t>podíly </a:t>
            </a:r>
            <a:r>
              <a:rPr lang="cs-CZ" dirty="0"/>
              <a:t>společníků veřejné obchodní společnosti a komplementářů komanditní společnosti na zisku.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1089844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996720"/>
          </a:xfrm>
        </p:spPr>
        <p:txBody>
          <a:bodyPr>
            <a:normAutofit/>
          </a:bodyPr>
          <a:lstStyle/>
          <a:p>
            <a:pPr marL="274320" lvl="0" indent="-274320" fontAlgn="base">
              <a:spcBef>
                <a:spcPct val="20000"/>
              </a:spcBef>
            </a:pPr>
            <a:r>
              <a:rPr lang="cs-CZ" sz="3600" b="1" dirty="0">
                <a:solidFill>
                  <a:prstClr val="black"/>
                </a:solidFill>
                <a:latin typeface="Constantia"/>
              </a:rPr>
              <a:t>Příjmy dle zákona o daních z </a:t>
            </a:r>
            <a:r>
              <a:rPr lang="cs-CZ" sz="3600" b="1" dirty="0" smtClean="0">
                <a:solidFill>
                  <a:prstClr val="black"/>
                </a:solidFill>
                <a:latin typeface="Constantia"/>
              </a:rPr>
              <a:t>příjmů</a:t>
            </a:r>
            <a:endParaRPr lang="cs-CZ" sz="3600" dirty="0"/>
          </a:p>
        </p:txBody>
      </p:sp>
      <p:sp>
        <p:nvSpPr>
          <p:cNvPr id="5" name="Obdélník 4"/>
          <p:cNvSpPr/>
          <p:nvPr/>
        </p:nvSpPr>
        <p:spPr>
          <a:xfrm>
            <a:off x="755576" y="2132856"/>
            <a:ext cx="7560840" cy="415498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fontAlgn="base"/>
            <a:r>
              <a:rPr lang="cs-CZ" sz="2200" b="1" dirty="0"/>
              <a:t>Příjmy z kapitálového majetku (§ 8)</a:t>
            </a:r>
          </a:p>
          <a:p>
            <a:pPr fontAlgn="base"/>
            <a:r>
              <a:rPr lang="cs-CZ" sz="2200" dirty="0"/>
              <a:t>Příjmy z kapitálového majetku, pokud nejde o podíly společníků veřejné obchodní společnosti a komplementářů komanditní společnosti na zisku (ty patří do § 7) a příjmy ze současného nebo dřívějšího pracovněprávního poměru (ty patří do § 6).  </a:t>
            </a:r>
            <a:endParaRPr lang="cs-CZ" sz="2200" dirty="0" smtClean="0"/>
          </a:p>
          <a:p>
            <a:pPr fontAlgn="base"/>
            <a:r>
              <a:rPr lang="cs-CZ" sz="2200" dirty="0" smtClean="0"/>
              <a:t>Jsou </a:t>
            </a:r>
            <a:r>
              <a:rPr lang="cs-CZ" sz="2200" dirty="0"/>
              <a:t>to např. podíly na zisku (dividendy) z majetkového podílu, úroky, výhry a jiné výnosy z vkladů na vkladních knížkách, dávky penzijního připojištění se státním příspěvkem a z penzijního pojištění, plnění ze soukromého životního pojištění, úroky a jiné výnosy z poskytnutých úvěrů a půjček.</a:t>
            </a:r>
          </a:p>
        </p:txBody>
      </p:sp>
    </p:spTree>
    <p:extLst>
      <p:ext uri="{BB962C8B-B14F-4D97-AF65-F5344CB8AC3E}">
        <p14:creationId xmlns:p14="http://schemas.microsoft.com/office/powerpoint/2010/main" xmlns="" val="40807100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801515"/>
            <a:ext cx="7920880" cy="816120"/>
          </a:xfrm>
        </p:spPr>
        <p:txBody>
          <a:bodyPr/>
          <a:lstStyle/>
          <a:p>
            <a:pPr marL="274320" lvl="0" indent="-274320" fontAlgn="base">
              <a:spcBef>
                <a:spcPct val="20000"/>
              </a:spcBef>
            </a:pPr>
            <a:r>
              <a:rPr lang="cs-CZ" sz="3600" dirty="0">
                <a:ln>
                  <a:noFill/>
                </a:ln>
                <a:solidFill>
                  <a:prstClr val="black"/>
                </a:solidFill>
                <a:effectLst/>
                <a:latin typeface="Constantia"/>
              </a:rPr>
              <a:t>Příjmy dle zákona o daních z </a:t>
            </a:r>
            <a:r>
              <a:rPr lang="cs-CZ" sz="3600" dirty="0" smtClean="0">
                <a:ln>
                  <a:noFill/>
                </a:ln>
                <a:solidFill>
                  <a:prstClr val="black"/>
                </a:solidFill>
                <a:effectLst/>
                <a:latin typeface="Constantia"/>
              </a:rPr>
              <a:t>příjmů</a:t>
            </a:r>
            <a:endParaRPr lang="cs-CZ" sz="7200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3568" y="1772816"/>
            <a:ext cx="7772400" cy="4036704"/>
          </a:xfrm>
        </p:spPr>
        <p:txBody>
          <a:bodyPr>
            <a:normAutofit fontScale="85000" lnSpcReduction="10000"/>
          </a:bodyPr>
          <a:lstStyle/>
          <a:p>
            <a:r>
              <a:rPr lang="cs-CZ" sz="2600" dirty="0" smtClean="0"/>
              <a:t>						</a:t>
            </a:r>
            <a:endParaRPr lang="cs-CZ" sz="2600" dirty="0"/>
          </a:p>
          <a:p>
            <a:pPr fontAlgn="base"/>
            <a:r>
              <a:rPr lang="cs-CZ" sz="2600" b="1" dirty="0"/>
              <a:t>Příjmy z pronájmu (§ 9)</a:t>
            </a:r>
          </a:p>
          <a:p>
            <a:pPr fontAlgn="base"/>
            <a:r>
              <a:rPr lang="cs-CZ" sz="2600" dirty="0"/>
              <a:t>Příjmy z pronájmu, pokud nepatří mezi příjmy podle § 6 až 8. </a:t>
            </a:r>
            <a:endParaRPr lang="cs-CZ" sz="2600" dirty="0" smtClean="0"/>
          </a:p>
          <a:p>
            <a:pPr fontAlgn="base"/>
            <a:r>
              <a:rPr lang="cs-CZ" sz="2600" dirty="0" smtClean="0"/>
              <a:t>Jsou </a:t>
            </a:r>
            <a:r>
              <a:rPr lang="cs-CZ" sz="2600" dirty="0"/>
              <a:t>to například příjmy z pronájmu nemovitostí (jejich částí) nebo bytů (jejich částí) a příjmy z pronájmu movitých věcí, kromě příležitostného pronájmu (ty patří do § 10).</a:t>
            </a:r>
          </a:p>
          <a:p>
            <a:r>
              <a:rPr lang="cs-CZ" sz="2800" dirty="0"/>
              <a:t/>
            </a:r>
            <a:br>
              <a:rPr lang="cs-CZ" sz="2800" dirty="0"/>
            </a:br>
            <a:endParaRPr lang="cs-CZ" sz="2800" dirty="0" smtClean="0"/>
          </a:p>
          <a:p>
            <a:r>
              <a:rPr lang="cs-CZ" sz="2800" dirty="0" smtClean="0"/>
              <a:t>						</a:t>
            </a:r>
            <a:endParaRPr lang="cs-CZ" sz="2800" dirty="0"/>
          </a:p>
          <a:p>
            <a:r>
              <a:rPr lang="cs-CZ" sz="2800" dirty="0"/>
              <a:t>	</a:t>
            </a:r>
            <a:endParaRPr lang="cs-CZ" sz="2800" dirty="0" smtClean="0"/>
          </a:p>
        </p:txBody>
      </p:sp>
      <p:pic>
        <p:nvPicPr>
          <p:cNvPr id="4" name="Picture 2" descr="C:\Users\NB1\AppData\Local\Microsoft\Windows\Temporary Internet Files\Content.IE5\A2ZPU791\MP90042223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80112" y="4238972"/>
            <a:ext cx="2843808" cy="22547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74357526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708688"/>
          </a:xfrm>
        </p:spPr>
        <p:txBody>
          <a:bodyPr>
            <a:normAutofit/>
          </a:bodyPr>
          <a:lstStyle/>
          <a:p>
            <a:r>
              <a:rPr lang="pl-PL" sz="3600" b="1" dirty="0">
                <a:solidFill>
                  <a:schemeClr val="tx1"/>
                </a:solidFill>
                <a:latin typeface="+mn-lt"/>
              </a:rPr>
              <a:t>Příjmy dle zákona o daních z </a:t>
            </a:r>
            <a:r>
              <a:rPr lang="pl-PL" sz="3600" b="1" dirty="0" smtClean="0">
                <a:solidFill>
                  <a:schemeClr val="tx1"/>
                </a:solidFill>
                <a:latin typeface="+mn-lt"/>
              </a:rPr>
              <a:t>příjmů</a:t>
            </a:r>
            <a:endParaRPr lang="cs-CZ" sz="3600" b="1" dirty="0">
              <a:solidFill>
                <a:schemeClr val="tx1"/>
              </a:solidFill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84784"/>
            <a:ext cx="8229600" cy="4839816"/>
          </a:xfrm>
        </p:spPr>
        <p:txBody>
          <a:bodyPr>
            <a:normAutofit/>
          </a:bodyPr>
          <a:lstStyle/>
          <a:p>
            <a:pPr marL="0" indent="0" fontAlgn="base">
              <a:buNone/>
            </a:pPr>
            <a:r>
              <a:rPr lang="cs-CZ" b="1" dirty="0"/>
              <a:t>Ostatní příjmy (§ 10)</a:t>
            </a:r>
          </a:p>
          <a:p>
            <a:pPr marL="0" indent="0">
              <a:buNone/>
            </a:pPr>
            <a:r>
              <a:rPr lang="cs-CZ" dirty="0"/>
              <a:t>Jsou to např. příjmy z příležitostných činností nebo z příležitostného pronájmu movitých věcí, přijaté výživné a důchody, výhry v loteriích, ceny z veřejných soutěží.</a:t>
            </a:r>
          </a:p>
        </p:txBody>
      </p:sp>
      <p:pic>
        <p:nvPicPr>
          <p:cNvPr id="4" name="Picture 2" descr="C:\Users\NB1\AppData\Local\Microsoft\Windows\Temporary Internet Files\Content.IE5\A2ZPU791\MP90042223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80112" y="4238972"/>
            <a:ext cx="2843808" cy="22547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8418187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764704"/>
            <a:ext cx="7772400" cy="744112"/>
          </a:xfrm>
        </p:spPr>
        <p:txBody>
          <a:bodyPr/>
          <a:lstStyle/>
          <a:p>
            <a:r>
              <a:rPr lang="cs-CZ" sz="3600" dirty="0" smtClean="0">
                <a:ln>
                  <a:noFill/>
                </a:ln>
                <a:solidFill>
                  <a:schemeClr val="tx1"/>
                </a:solidFill>
                <a:effectLst/>
                <a:latin typeface="+mn-lt"/>
              </a:rPr>
              <a:t>Daň z příjmů a její optimalizace</a:t>
            </a:r>
            <a:endParaRPr lang="cs-CZ" sz="3600" dirty="0">
              <a:ln>
                <a:noFill/>
              </a:ln>
              <a:solidFill>
                <a:schemeClr val="tx1"/>
              </a:solidFill>
              <a:effectLst/>
              <a:latin typeface="+mn-lt"/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1556792"/>
            <a:ext cx="7772400" cy="4752528"/>
          </a:xfrm>
        </p:spPr>
        <p:txBody>
          <a:bodyPr>
            <a:normAutofit/>
          </a:bodyPr>
          <a:lstStyle/>
          <a:p>
            <a:pPr fontAlgn="base"/>
            <a:endParaRPr lang="cs-CZ" b="1" dirty="0" smtClean="0"/>
          </a:p>
          <a:p>
            <a:pPr fontAlgn="base"/>
            <a:r>
              <a:rPr lang="cs-CZ" b="1" dirty="0" smtClean="0"/>
              <a:t>1</a:t>
            </a:r>
            <a:r>
              <a:rPr lang="cs-CZ" b="1" dirty="0"/>
              <a:t>. Nezdanitelné části základu daně</a:t>
            </a:r>
          </a:p>
          <a:p>
            <a:pPr fontAlgn="base"/>
            <a:r>
              <a:rPr lang="cs-CZ" dirty="0"/>
              <a:t>Základ daně můžeme ponížit o některé položky, které jsou ze zákona nezdanitelné. Podrobný popis všech těchto částek najdete v § 15 </a:t>
            </a:r>
            <a:r>
              <a:rPr lang="cs-CZ" dirty="0" smtClean="0"/>
              <a:t>zákona o daních z příjmů.</a:t>
            </a:r>
          </a:p>
          <a:p>
            <a:pPr fontAlgn="base"/>
            <a:endParaRPr lang="cs-CZ" dirty="0"/>
          </a:p>
          <a:p>
            <a:pPr fontAlgn="base"/>
            <a:endParaRPr lang="cs-CZ" dirty="0"/>
          </a:p>
          <a:p>
            <a:endParaRPr lang="cs-CZ" dirty="0"/>
          </a:p>
        </p:txBody>
      </p:sp>
      <p:pic>
        <p:nvPicPr>
          <p:cNvPr id="4" name="Picture 2" descr="C:\Users\NB1\AppData\Local\Microsoft\Windows\Temporary Internet Files\Content.IE5\A2ZPU791\MP90042223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80112" y="4238972"/>
            <a:ext cx="2843808" cy="22547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18898046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76672"/>
            <a:ext cx="7772400" cy="1080120"/>
          </a:xfrm>
        </p:spPr>
        <p:txBody>
          <a:bodyPr/>
          <a:lstStyle/>
          <a:p>
            <a:r>
              <a:rPr lang="cs-CZ" sz="3600" dirty="0" smtClean="0">
                <a:ln>
                  <a:noFill/>
                </a:ln>
                <a:solidFill>
                  <a:prstClr val="black"/>
                </a:solidFill>
                <a:effectLst/>
                <a:latin typeface="Constantia"/>
              </a:rPr>
              <a:t>Daň z příjmů a její optimalizace</a:t>
            </a:r>
            <a:endParaRPr lang="cs-CZ" sz="3600" dirty="0">
              <a:ln>
                <a:noFill/>
              </a:ln>
              <a:solidFill>
                <a:schemeClr val="tx1"/>
              </a:solidFill>
              <a:effectLst/>
              <a:latin typeface="+mn-lt"/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9552" y="1628800"/>
            <a:ext cx="7920880" cy="4320480"/>
          </a:xfrm>
        </p:spPr>
        <p:txBody>
          <a:bodyPr>
            <a:normAutofit fontScale="92500"/>
          </a:bodyPr>
          <a:lstStyle/>
          <a:p>
            <a:pPr fontAlgn="base"/>
            <a:r>
              <a:rPr lang="cs-CZ" b="1" dirty="0"/>
              <a:t>Seznam nejpoužívanějších</a:t>
            </a:r>
            <a:r>
              <a:rPr lang="cs-CZ" b="1" dirty="0" smtClean="0"/>
              <a:t>:</a:t>
            </a:r>
          </a:p>
          <a:p>
            <a:pPr fontAlgn="base"/>
            <a:r>
              <a:rPr lang="cs-CZ" b="1" dirty="0"/>
              <a:t>Dary - </a:t>
            </a:r>
            <a:r>
              <a:rPr lang="cs-CZ" dirty="0"/>
              <a:t>jejich hodnota musí přesáhnout 2 % ze základu daně nebo činit alespoň 1000 korun, v úhrnu lze odečíst nejvýše 10 % ze základu daně. </a:t>
            </a:r>
            <a:endParaRPr lang="cs-CZ" dirty="0" smtClean="0"/>
          </a:p>
          <a:p>
            <a:pPr fontAlgn="base"/>
            <a:r>
              <a:rPr lang="cs-CZ" b="1" dirty="0" smtClean="0"/>
              <a:t>Hodnota </a:t>
            </a:r>
            <a:r>
              <a:rPr lang="cs-CZ" b="1" dirty="0"/>
              <a:t>jednoho odběru krve </a:t>
            </a:r>
            <a:r>
              <a:rPr lang="cs-CZ" dirty="0"/>
              <a:t>bezpříspěvkového dárce se  oceňuje částkou 2000 korun.</a:t>
            </a:r>
          </a:p>
          <a:p>
            <a:pPr fontAlgn="base"/>
            <a:r>
              <a:rPr lang="cs-CZ" b="1" dirty="0"/>
              <a:t>Úroky</a:t>
            </a:r>
            <a:r>
              <a:rPr lang="cs-CZ" dirty="0"/>
              <a:t> zaplacené ve zdaňovacím období z úvěru ze stavebního spoření nebo hypotečního úvěru poskytnutého na bytové potřeby - max. ve výši 300.000 korun ročně. Podmínkou je vlastnictví bytu, domu.</a:t>
            </a:r>
          </a:p>
          <a:p>
            <a:pPr fontAlgn="base"/>
            <a:r>
              <a:rPr lang="cs-CZ" dirty="0"/>
              <a:t>Příspěvky zaplacené poplatníkem na </a:t>
            </a:r>
            <a:r>
              <a:rPr lang="cs-CZ" b="1" dirty="0"/>
              <a:t>penzijní připojištění se státním příspěvkem </a:t>
            </a:r>
            <a:r>
              <a:rPr lang="cs-CZ" dirty="0"/>
              <a:t>- částka, kterou lze odečíst se rovná celkově zaplaceným příspěvkům sníženým o 6000 korun, max. výše činí 12.000 korun </a:t>
            </a:r>
            <a:r>
              <a:rPr lang="cs-CZ" dirty="0" smtClean="0"/>
              <a:t>ročně, doba </a:t>
            </a:r>
            <a:r>
              <a:rPr lang="cs-CZ" dirty="0"/>
              <a:t>trvání smlouvy činí min. 5 let a nárok na čerpání je navázán na dosažení 60 let věku.</a:t>
            </a:r>
          </a:p>
          <a:p>
            <a:pPr fontAlgn="base"/>
            <a:endParaRPr lang="cs-CZ" dirty="0" smtClean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90624196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620688"/>
            <a:ext cx="7772400" cy="960136"/>
          </a:xfrm>
        </p:spPr>
        <p:txBody>
          <a:bodyPr/>
          <a:lstStyle/>
          <a:p>
            <a:r>
              <a:rPr lang="cs-CZ" sz="3600" dirty="0" smtClean="0">
                <a:ln>
                  <a:noFill/>
                </a:ln>
                <a:solidFill>
                  <a:schemeClr val="tx1"/>
                </a:solidFill>
                <a:effectLst/>
                <a:latin typeface="+mn-lt"/>
              </a:rPr>
              <a:t>Daň z příjmů a její optimalizace</a:t>
            </a:r>
            <a:br>
              <a:rPr lang="cs-CZ" sz="3600" dirty="0" smtClean="0">
                <a:ln>
                  <a:noFill/>
                </a:ln>
                <a:solidFill>
                  <a:schemeClr val="tx1"/>
                </a:solidFill>
                <a:effectLst/>
                <a:latin typeface="+mn-lt"/>
              </a:rPr>
            </a:br>
            <a:endParaRPr lang="cs-CZ" sz="3600" dirty="0">
              <a:ln>
                <a:noFill/>
              </a:ln>
              <a:solidFill>
                <a:schemeClr val="tx1"/>
              </a:solidFill>
              <a:effectLst/>
              <a:latin typeface="+mn-lt"/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9552" y="1268760"/>
            <a:ext cx="7772400" cy="4608512"/>
          </a:xfrm>
        </p:spPr>
        <p:txBody>
          <a:bodyPr>
            <a:normAutofit/>
          </a:bodyPr>
          <a:lstStyle/>
          <a:p>
            <a:pPr fontAlgn="base"/>
            <a:r>
              <a:rPr lang="cs-CZ" dirty="0"/>
              <a:t>Pojistné zaplacené poplatníkem v kalendářním roce na jeho </a:t>
            </a:r>
            <a:r>
              <a:rPr lang="cs-CZ" b="1" dirty="0"/>
              <a:t>soukromé životní pojištění </a:t>
            </a:r>
            <a:r>
              <a:rPr lang="cs-CZ" dirty="0"/>
              <a:t>- doba trvání smlouvy činí min. 5 let a nárok na čerpání je navázán na dosažení 60 let věku, max. lze odečíst 12.000 korun ročně.</a:t>
            </a:r>
          </a:p>
          <a:p>
            <a:pPr fontAlgn="base"/>
            <a:r>
              <a:rPr lang="cs-CZ" b="1" dirty="0"/>
              <a:t>Členské příspěvky </a:t>
            </a:r>
            <a:r>
              <a:rPr lang="cs-CZ" dirty="0"/>
              <a:t>zaplacené ve zdaňovacím období členem odborové organizace odborové organizaci - odečíst lze částku do výše 1,5 % zdanitelných příjmů ze závislé činnosti a funkčních požitků, s výjimkou příjmů zdaněných srážkou podle zvláštní sazby daně, maximálně však do výše 3000 korun za zdaňovací období.</a:t>
            </a:r>
          </a:p>
          <a:p>
            <a:pPr fontAlgn="base"/>
            <a:r>
              <a:rPr lang="cs-CZ" dirty="0"/>
              <a:t>Úhrady za </a:t>
            </a:r>
            <a:r>
              <a:rPr lang="cs-CZ" b="1" dirty="0"/>
              <a:t>zkoušky ověřující  výsledky dalšího vzdělávání </a:t>
            </a:r>
            <a:r>
              <a:rPr lang="cs-CZ" dirty="0"/>
              <a:t>- nejvýše do částky 10.000 korun ročně (zdravotně postižení 13.000 korun, těžce zdravotně postižení 15.000 korun).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7472831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924712"/>
          </a:xfrm>
        </p:spPr>
        <p:txBody>
          <a:bodyPr>
            <a:normAutofit/>
          </a:bodyPr>
          <a:lstStyle/>
          <a:p>
            <a:r>
              <a:rPr lang="cs-CZ" sz="3600" b="1" dirty="0">
                <a:solidFill>
                  <a:schemeClr val="tx1"/>
                </a:solidFill>
                <a:latin typeface="+mn-lt"/>
              </a:rPr>
              <a:t>D</a:t>
            </a:r>
            <a:r>
              <a:rPr lang="cs-CZ" sz="3600" b="1" dirty="0" smtClean="0">
                <a:solidFill>
                  <a:schemeClr val="tx1"/>
                </a:solidFill>
                <a:latin typeface="+mn-lt"/>
              </a:rPr>
              <a:t>aň z příjmů</a:t>
            </a:r>
            <a:endParaRPr lang="cs-CZ" sz="3600" b="1" dirty="0">
              <a:solidFill>
                <a:schemeClr val="tx1"/>
              </a:solidFill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 fontAlgn="base">
              <a:buNone/>
            </a:pPr>
            <a:r>
              <a:rPr lang="cs-CZ" b="1" dirty="0"/>
              <a:t>2. Odečitatelné položky</a:t>
            </a:r>
          </a:p>
          <a:p>
            <a:pPr marL="0" indent="0" fontAlgn="base">
              <a:buNone/>
            </a:pPr>
            <a:r>
              <a:rPr lang="cs-CZ" dirty="0"/>
              <a:t>Základ daně můžeme ještě snížit o položky odečitatelné od základu daně, najdeme je v § 34 </a:t>
            </a:r>
            <a:r>
              <a:rPr lang="cs-CZ" dirty="0" smtClean="0"/>
              <a:t>zákona o daních z příjmů, </a:t>
            </a:r>
            <a:r>
              <a:rPr lang="cs-CZ" dirty="0"/>
              <a:t>jde například o </a:t>
            </a:r>
            <a:r>
              <a:rPr lang="cs-CZ" b="1" dirty="0"/>
              <a:t>daňovou ztrátu nebo výdaje na realizaci projektů výzkumu a vývoje.</a:t>
            </a:r>
          </a:p>
          <a:p>
            <a:pPr marL="0" indent="0" fontAlgn="base">
              <a:buNone/>
            </a:pPr>
            <a:endParaRPr lang="cs-CZ" b="1" dirty="0" smtClean="0"/>
          </a:p>
          <a:p>
            <a:pPr marL="0" indent="0" fontAlgn="base">
              <a:buNone/>
            </a:pPr>
            <a:r>
              <a:rPr lang="cs-CZ" b="1" dirty="0" smtClean="0"/>
              <a:t>3</a:t>
            </a:r>
            <a:r>
              <a:rPr lang="cs-CZ" b="1" dirty="0"/>
              <a:t>. Výpočet daně</a:t>
            </a:r>
          </a:p>
          <a:p>
            <a:pPr marL="0" indent="0" fontAlgn="base">
              <a:buNone/>
            </a:pPr>
            <a:r>
              <a:rPr lang="cs-CZ" dirty="0"/>
              <a:t>Z tohoto základu vypočteme daň ve výši 15 %.</a:t>
            </a:r>
          </a:p>
          <a:p>
            <a:pPr marL="0" indent="0" fontAlgn="base">
              <a:buNone/>
            </a:pPr>
            <a:r>
              <a:rPr lang="cs-CZ" dirty="0"/>
              <a:t/>
            </a:r>
            <a:br>
              <a:rPr lang="cs-CZ" dirty="0"/>
            </a:br>
            <a:r>
              <a:rPr lang="cs-CZ" b="1" dirty="0"/>
              <a:t>4. Slevy na dani</a:t>
            </a:r>
          </a:p>
          <a:p>
            <a:pPr marL="0" indent="0" fontAlgn="base">
              <a:buNone/>
            </a:pPr>
            <a:r>
              <a:rPr lang="cs-CZ" dirty="0"/>
              <a:t>Tuto daň můžeme snížit o slevy na dani a daňová zvýhodnění.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44115126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780696"/>
          </a:xfrm>
        </p:spPr>
        <p:txBody>
          <a:bodyPr>
            <a:normAutofit/>
          </a:bodyPr>
          <a:lstStyle/>
          <a:p>
            <a:r>
              <a:rPr lang="cs-CZ" sz="3600" b="1" dirty="0" smtClean="0">
                <a:solidFill>
                  <a:schemeClr val="tx1"/>
                </a:solidFill>
                <a:latin typeface="+mn-lt"/>
              </a:rPr>
              <a:t>Roční slevy na dani pro rok 2013</a:t>
            </a:r>
            <a:endParaRPr lang="cs-CZ" sz="3600" b="1" dirty="0">
              <a:solidFill>
                <a:schemeClr val="tx1"/>
              </a:solidFill>
              <a:latin typeface="+mn-lt"/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2479950244"/>
              </p:ext>
            </p:extLst>
          </p:nvPr>
        </p:nvGraphicFramePr>
        <p:xfrm>
          <a:off x="539552" y="1484784"/>
          <a:ext cx="7992892" cy="5044084"/>
        </p:xfrm>
        <a:graphic>
          <a:graphicData uri="http://schemas.openxmlformats.org/drawingml/2006/table">
            <a:tbl>
              <a:tblPr/>
              <a:tblGrid>
                <a:gridCol w="1998223"/>
                <a:gridCol w="1998223"/>
                <a:gridCol w="1998223"/>
                <a:gridCol w="1998223"/>
              </a:tblGrid>
              <a:tr h="201813">
                <a:tc gridSpan="4">
                  <a:txBody>
                    <a:bodyPr/>
                    <a:lstStyle/>
                    <a:p>
                      <a:r>
                        <a:rPr lang="pl-PL" sz="1400" dirty="0" smtClean="0"/>
                        <a:t>Roční slevy na dani pro rok 2013</a:t>
                      </a:r>
                      <a:endParaRPr lang="pl-PL" sz="1400" dirty="0"/>
                    </a:p>
                  </a:txBody>
                  <a:tcPr marL="50453" marR="50453" marT="25227" marB="25227" anchor="ctr">
                    <a:solidFill>
                      <a:srgbClr val="FFFFF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01813">
                <a:tc>
                  <a:txBody>
                    <a:bodyPr/>
                    <a:lstStyle/>
                    <a:p>
                      <a:pPr algn="l" fontAlgn="t"/>
                      <a:r>
                        <a:rPr lang="cs-CZ" sz="1400">
                          <a:solidFill>
                            <a:srgbClr val="222222"/>
                          </a:solidFill>
                          <a:effectLst/>
                        </a:rPr>
                        <a:t>Sleva na dani</a:t>
                      </a:r>
                    </a:p>
                  </a:txBody>
                  <a:tcPr marL="50453" marR="50453" marT="25227" marB="25227">
                    <a:lnL w="9525" cap="flat" cmpd="sng" algn="ctr">
                      <a:solidFill>
                        <a:srgbClr val="AEC0B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EC0B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9525" cap="flat" cmpd="sng" algn="ctr">
                      <a:solidFill>
                        <a:srgbClr val="AEC0B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D4D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400">
                          <a:solidFill>
                            <a:srgbClr val="222222"/>
                          </a:solidFill>
                          <a:effectLst/>
                        </a:rPr>
                        <a:t>  Výše slevy 2011</a:t>
                      </a:r>
                    </a:p>
                  </a:txBody>
                  <a:tcPr marL="50453" marR="50453" marT="25227" marB="25227">
                    <a:lnL w="9525" cap="flat" cmpd="sng" algn="ctr">
                      <a:solidFill>
                        <a:srgbClr val="AEC0B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EC0B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EC0B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7D7D7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D4D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400">
                          <a:solidFill>
                            <a:srgbClr val="222222"/>
                          </a:solidFill>
                          <a:effectLst/>
                        </a:rPr>
                        <a:t>  Výše slevy 2012</a:t>
                      </a:r>
                    </a:p>
                  </a:txBody>
                  <a:tcPr marL="50453" marR="50453" marT="25227" marB="25227">
                    <a:lnL w="9525" cap="flat" cmpd="sng" algn="ctr">
                      <a:solidFill>
                        <a:srgbClr val="AEC0B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EC0B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EC0B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7D7D7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D4D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400">
                          <a:solidFill>
                            <a:srgbClr val="222222"/>
                          </a:solidFill>
                          <a:effectLst/>
                        </a:rPr>
                        <a:t>Výše slevy 2013</a:t>
                      </a:r>
                    </a:p>
                  </a:txBody>
                  <a:tcPr marL="50453" marR="50453" marT="25227" marB="25227">
                    <a:lnL w="9525" cap="flat" cmpd="sng" algn="ctr">
                      <a:solidFill>
                        <a:srgbClr val="AEC0B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EC0B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EC0B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7D7D7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D4D1"/>
                    </a:solidFill>
                  </a:tcPr>
                </a:tc>
              </a:tr>
              <a:tr h="201813">
                <a:tc>
                  <a:txBody>
                    <a:bodyPr/>
                    <a:lstStyle/>
                    <a:p>
                      <a:pPr algn="l" fontAlgn="t"/>
                      <a:r>
                        <a:rPr lang="cs-CZ" sz="1400">
                          <a:solidFill>
                            <a:srgbClr val="222222"/>
                          </a:solidFill>
                          <a:effectLst/>
                        </a:rPr>
                        <a:t>Na poplatníka</a:t>
                      </a:r>
                    </a:p>
                  </a:txBody>
                  <a:tcPr marL="50453" marR="50453" marT="25227" marB="25227">
                    <a:lnL w="9525" cap="flat" cmpd="sng" algn="ctr">
                      <a:solidFill>
                        <a:srgbClr val="AEC0B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7D7D7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EC0B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EC0B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D4D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400">
                          <a:effectLst/>
                        </a:rPr>
                        <a:t>23 640 Kč</a:t>
                      </a:r>
                    </a:p>
                  </a:txBody>
                  <a:tcPr marL="50453" marR="50453" marT="25227" marB="25227">
                    <a:lnL w="9525" cap="flat" cmpd="sng" algn="ctr">
                      <a:solidFill>
                        <a:srgbClr val="D7D7D7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7D7D7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7D7D7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7D7D7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400">
                          <a:effectLst/>
                        </a:rPr>
                        <a:t>24 840 Kč</a:t>
                      </a:r>
                    </a:p>
                  </a:txBody>
                  <a:tcPr marL="50453" marR="50453" marT="25227" marB="25227">
                    <a:lnL w="9525" cap="flat" cmpd="sng" algn="ctr">
                      <a:solidFill>
                        <a:srgbClr val="D7D7D7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7D7D7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7D7D7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7D7D7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400">
                          <a:effectLst/>
                        </a:rPr>
                        <a:t>24 840 Kč</a:t>
                      </a:r>
                    </a:p>
                  </a:txBody>
                  <a:tcPr marL="50453" marR="50453" marT="25227" marB="25227">
                    <a:lnL w="9525" cap="flat" cmpd="sng" algn="ctr">
                      <a:solidFill>
                        <a:srgbClr val="D7D7D7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7D7D7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7D7D7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7D7D7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504533">
                <a:tc>
                  <a:txBody>
                    <a:bodyPr/>
                    <a:lstStyle/>
                    <a:p>
                      <a:pPr algn="l" fontAlgn="t"/>
                      <a:r>
                        <a:rPr lang="cs-CZ" sz="1400">
                          <a:solidFill>
                            <a:srgbClr val="222222"/>
                          </a:solidFill>
                          <a:effectLst/>
                        </a:rPr>
                        <a:t>Na poplatníka – starobního důchodce</a:t>
                      </a:r>
                    </a:p>
                  </a:txBody>
                  <a:tcPr marL="50453" marR="50453" marT="25227" marB="25227">
                    <a:lnL w="9525" cap="flat" cmpd="sng" algn="ctr">
                      <a:solidFill>
                        <a:srgbClr val="AEC0B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7D7D7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EC0B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EC0B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D4D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400" dirty="0">
                          <a:effectLst/>
                        </a:rPr>
                        <a:t>23 640 Kč</a:t>
                      </a:r>
                    </a:p>
                  </a:txBody>
                  <a:tcPr marL="50453" marR="50453" marT="25227" marB="25227">
                    <a:lnL w="9525" cap="flat" cmpd="sng" algn="ctr">
                      <a:solidFill>
                        <a:srgbClr val="D7D7D7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7D7D7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7D7D7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7D7D7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400">
                          <a:effectLst/>
                        </a:rPr>
                        <a:t>24 840 Kč</a:t>
                      </a:r>
                    </a:p>
                  </a:txBody>
                  <a:tcPr marL="50453" marR="50453" marT="25227" marB="25227">
                    <a:lnL w="9525" cap="flat" cmpd="sng" algn="ctr">
                      <a:solidFill>
                        <a:srgbClr val="D7D7D7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7D7D7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7D7D7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7D7D7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400">
                          <a:effectLst/>
                        </a:rPr>
                        <a:t>0</a:t>
                      </a:r>
                    </a:p>
                  </a:txBody>
                  <a:tcPr marL="50453" marR="50453" marT="25227" marB="25227">
                    <a:lnL w="9525" cap="flat" cmpd="sng" algn="ctr">
                      <a:solidFill>
                        <a:srgbClr val="D7D7D7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7D7D7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7D7D7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7D7D7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201813">
                <a:tc>
                  <a:txBody>
                    <a:bodyPr/>
                    <a:lstStyle/>
                    <a:p>
                      <a:pPr algn="l" fontAlgn="t"/>
                      <a:r>
                        <a:rPr lang="cs-CZ" sz="1400">
                          <a:solidFill>
                            <a:srgbClr val="222222"/>
                          </a:solidFill>
                          <a:effectLst/>
                        </a:rPr>
                        <a:t>Na dítě</a:t>
                      </a:r>
                    </a:p>
                  </a:txBody>
                  <a:tcPr marL="50453" marR="50453" marT="25227" marB="25227">
                    <a:lnL w="9525" cap="flat" cmpd="sng" algn="ctr">
                      <a:solidFill>
                        <a:srgbClr val="AEC0B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7D7D7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EC0B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EC0B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D4D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400">
                          <a:effectLst/>
                        </a:rPr>
                        <a:t>11 604 Kč</a:t>
                      </a:r>
                    </a:p>
                  </a:txBody>
                  <a:tcPr marL="50453" marR="50453" marT="25227" marB="25227">
                    <a:lnL w="9525" cap="flat" cmpd="sng" algn="ctr">
                      <a:solidFill>
                        <a:srgbClr val="D7D7D7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7D7D7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7D7D7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7D7D7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400">
                          <a:effectLst/>
                        </a:rPr>
                        <a:t>13 404 Kč</a:t>
                      </a:r>
                    </a:p>
                  </a:txBody>
                  <a:tcPr marL="50453" marR="50453" marT="25227" marB="25227">
                    <a:lnL w="9525" cap="flat" cmpd="sng" algn="ctr">
                      <a:solidFill>
                        <a:srgbClr val="D7D7D7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7D7D7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7D7D7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7D7D7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400">
                          <a:effectLst/>
                        </a:rPr>
                        <a:t>13 404 Kč</a:t>
                      </a:r>
                    </a:p>
                  </a:txBody>
                  <a:tcPr marL="50453" marR="50453" marT="25227" marB="25227">
                    <a:lnL w="9525" cap="flat" cmpd="sng" algn="ctr">
                      <a:solidFill>
                        <a:srgbClr val="D7D7D7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7D7D7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7D7D7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7D7D7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53173">
                <a:tc>
                  <a:txBody>
                    <a:bodyPr/>
                    <a:lstStyle/>
                    <a:p>
                      <a:pPr algn="l" fontAlgn="t"/>
                      <a:r>
                        <a:rPr lang="pl-PL" sz="1400">
                          <a:solidFill>
                            <a:srgbClr val="222222"/>
                          </a:solidFill>
                          <a:effectLst/>
                        </a:rPr>
                        <a:t>Na dítě – držitele průkazu ZTP/P</a:t>
                      </a:r>
                    </a:p>
                  </a:txBody>
                  <a:tcPr marL="50453" marR="50453" marT="25227" marB="25227">
                    <a:lnL w="9525" cap="flat" cmpd="sng" algn="ctr">
                      <a:solidFill>
                        <a:srgbClr val="AEC0B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7D7D7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EC0B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EC0B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D4D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400">
                          <a:effectLst/>
                        </a:rPr>
                        <a:t>23 208 Kč</a:t>
                      </a:r>
                    </a:p>
                  </a:txBody>
                  <a:tcPr marL="50453" marR="50453" marT="25227" marB="25227">
                    <a:lnL w="9525" cap="flat" cmpd="sng" algn="ctr">
                      <a:solidFill>
                        <a:srgbClr val="D7D7D7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7D7D7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7D7D7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7D7D7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400">
                          <a:effectLst/>
                        </a:rPr>
                        <a:t>23 208 Kč</a:t>
                      </a:r>
                    </a:p>
                  </a:txBody>
                  <a:tcPr marL="50453" marR="50453" marT="25227" marB="25227">
                    <a:lnL w="9525" cap="flat" cmpd="sng" algn="ctr">
                      <a:solidFill>
                        <a:srgbClr val="D7D7D7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7D7D7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7D7D7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7D7D7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400">
                          <a:effectLst/>
                        </a:rPr>
                        <a:t>23 208 Kč</a:t>
                      </a:r>
                    </a:p>
                  </a:txBody>
                  <a:tcPr marL="50453" marR="50453" marT="25227" marB="25227">
                    <a:lnL w="9525" cap="flat" cmpd="sng" algn="ctr">
                      <a:solidFill>
                        <a:srgbClr val="D7D7D7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7D7D7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7D7D7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7D7D7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504533">
                <a:tc>
                  <a:txBody>
                    <a:bodyPr/>
                    <a:lstStyle/>
                    <a:p>
                      <a:pPr algn="l" fontAlgn="t"/>
                      <a:r>
                        <a:rPr lang="cs-CZ" sz="1400">
                          <a:solidFill>
                            <a:srgbClr val="222222"/>
                          </a:solidFill>
                          <a:effectLst/>
                        </a:rPr>
                        <a:t>Na vyživovanou manželku/manžela</a:t>
                      </a:r>
                    </a:p>
                  </a:txBody>
                  <a:tcPr marL="50453" marR="50453" marT="25227" marB="25227">
                    <a:lnL w="9525" cap="flat" cmpd="sng" algn="ctr">
                      <a:solidFill>
                        <a:srgbClr val="AEC0B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7D7D7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EC0B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EC0B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D4D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400">
                          <a:effectLst/>
                        </a:rPr>
                        <a:t>24 840 Kč</a:t>
                      </a:r>
                    </a:p>
                  </a:txBody>
                  <a:tcPr marL="50453" marR="50453" marT="25227" marB="25227">
                    <a:lnL w="9525" cap="flat" cmpd="sng" algn="ctr">
                      <a:solidFill>
                        <a:srgbClr val="D7D7D7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7D7D7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7D7D7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7D7D7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400">
                          <a:effectLst/>
                        </a:rPr>
                        <a:t>24 840 Kč</a:t>
                      </a:r>
                    </a:p>
                  </a:txBody>
                  <a:tcPr marL="50453" marR="50453" marT="25227" marB="25227">
                    <a:lnL w="9525" cap="flat" cmpd="sng" algn="ctr">
                      <a:solidFill>
                        <a:srgbClr val="D7D7D7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7D7D7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7D7D7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7D7D7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400">
                          <a:effectLst/>
                        </a:rPr>
                        <a:t>24 840 Kč</a:t>
                      </a:r>
                    </a:p>
                  </a:txBody>
                  <a:tcPr marL="50453" marR="50453" marT="25227" marB="25227">
                    <a:lnL w="9525" cap="flat" cmpd="sng" algn="ctr">
                      <a:solidFill>
                        <a:srgbClr val="D7D7D7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7D7D7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7D7D7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7D7D7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655893">
                <a:tc>
                  <a:txBody>
                    <a:bodyPr/>
                    <a:lstStyle/>
                    <a:p>
                      <a:pPr algn="l" fontAlgn="t"/>
                      <a:r>
                        <a:rPr lang="cs-CZ" sz="1400">
                          <a:solidFill>
                            <a:srgbClr val="222222"/>
                          </a:solidFill>
                          <a:effectLst/>
                        </a:rPr>
                        <a:t>Na vyživovanou manželku/manžela – držitele průkazu ZTP/P</a:t>
                      </a:r>
                    </a:p>
                  </a:txBody>
                  <a:tcPr marL="50453" marR="50453" marT="25227" marB="25227">
                    <a:lnL w="9525" cap="flat" cmpd="sng" algn="ctr">
                      <a:solidFill>
                        <a:srgbClr val="AEC0B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7D7D7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EC0B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EC0B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D4D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400">
                          <a:effectLst/>
                        </a:rPr>
                        <a:t>49 680 Kč</a:t>
                      </a:r>
                    </a:p>
                  </a:txBody>
                  <a:tcPr marL="50453" marR="50453" marT="25227" marB="25227">
                    <a:lnL w="9525" cap="flat" cmpd="sng" algn="ctr">
                      <a:solidFill>
                        <a:srgbClr val="D7D7D7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7D7D7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7D7D7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7D7D7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400">
                          <a:effectLst/>
                        </a:rPr>
                        <a:t>49 680 Kč</a:t>
                      </a:r>
                    </a:p>
                  </a:txBody>
                  <a:tcPr marL="50453" marR="50453" marT="25227" marB="25227">
                    <a:lnL w="9525" cap="flat" cmpd="sng" algn="ctr">
                      <a:solidFill>
                        <a:srgbClr val="D7D7D7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7D7D7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7D7D7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7D7D7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400">
                          <a:effectLst/>
                        </a:rPr>
                        <a:t>49 680 Kč</a:t>
                      </a:r>
                    </a:p>
                  </a:txBody>
                  <a:tcPr marL="50453" marR="50453" marT="25227" marB="25227">
                    <a:lnL w="9525" cap="flat" cmpd="sng" algn="ctr">
                      <a:solidFill>
                        <a:srgbClr val="D7D7D7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7D7D7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7D7D7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7D7D7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53173">
                <a:tc>
                  <a:txBody>
                    <a:bodyPr/>
                    <a:lstStyle/>
                    <a:p>
                      <a:pPr algn="l" fontAlgn="t"/>
                      <a:r>
                        <a:rPr lang="cs-CZ" sz="1400" b="1">
                          <a:solidFill>
                            <a:srgbClr val="222222"/>
                          </a:solidFill>
                          <a:effectLst/>
                        </a:rPr>
                        <a:t>Invalidita I. a II. stupně</a:t>
                      </a:r>
                      <a:endParaRPr lang="cs-CZ" sz="1400">
                        <a:solidFill>
                          <a:srgbClr val="222222"/>
                        </a:solidFill>
                        <a:effectLst/>
                      </a:endParaRPr>
                    </a:p>
                  </a:txBody>
                  <a:tcPr marL="50453" marR="50453" marT="25227" marB="25227">
                    <a:lnL w="9525" cap="flat" cmpd="sng" algn="ctr">
                      <a:solidFill>
                        <a:srgbClr val="AEC0B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7D7D7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EC0B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EC0B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D4D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400" dirty="0">
                          <a:effectLst/>
                        </a:rPr>
                        <a:t>2520 Kč</a:t>
                      </a:r>
                    </a:p>
                  </a:txBody>
                  <a:tcPr marL="50453" marR="50453" marT="25227" marB="25227">
                    <a:lnL w="9525" cap="flat" cmpd="sng" algn="ctr">
                      <a:solidFill>
                        <a:srgbClr val="D7D7D7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7D7D7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7D7D7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7D7D7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400">
                          <a:effectLst/>
                        </a:rPr>
                        <a:t>2520 Kč</a:t>
                      </a:r>
                    </a:p>
                  </a:txBody>
                  <a:tcPr marL="50453" marR="50453" marT="25227" marB="25227">
                    <a:lnL w="9525" cap="flat" cmpd="sng" algn="ctr">
                      <a:solidFill>
                        <a:srgbClr val="D7D7D7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7D7D7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7D7D7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7D7D7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400">
                          <a:effectLst/>
                        </a:rPr>
                        <a:t>2520 Kč</a:t>
                      </a:r>
                    </a:p>
                  </a:txBody>
                  <a:tcPr marL="50453" marR="50453" marT="25227" marB="25227">
                    <a:lnL w="9525" cap="flat" cmpd="sng" algn="ctr">
                      <a:solidFill>
                        <a:srgbClr val="D7D7D7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7D7D7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7D7D7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7D7D7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53173">
                <a:tc>
                  <a:txBody>
                    <a:bodyPr/>
                    <a:lstStyle/>
                    <a:p>
                      <a:pPr algn="l" fontAlgn="t"/>
                      <a:r>
                        <a:rPr lang="cs-CZ" sz="1400">
                          <a:solidFill>
                            <a:srgbClr val="222222"/>
                          </a:solidFill>
                          <a:effectLst/>
                        </a:rPr>
                        <a:t>Invalidita III. stupně</a:t>
                      </a:r>
                    </a:p>
                  </a:txBody>
                  <a:tcPr marL="50453" marR="50453" marT="25227" marB="25227">
                    <a:lnL w="9525" cap="flat" cmpd="sng" algn="ctr">
                      <a:solidFill>
                        <a:srgbClr val="AEC0B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7D7D7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EC0B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EC0B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D4D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400">
                          <a:effectLst/>
                        </a:rPr>
                        <a:t>5040 Kč</a:t>
                      </a:r>
                    </a:p>
                  </a:txBody>
                  <a:tcPr marL="50453" marR="50453" marT="25227" marB="25227">
                    <a:lnL w="9525" cap="flat" cmpd="sng" algn="ctr">
                      <a:solidFill>
                        <a:srgbClr val="D7D7D7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7D7D7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7D7D7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7D7D7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400">
                          <a:effectLst/>
                        </a:rPr>
                        <a:t>5040 Kč</a:t>
                      </a:r>
                    </a:p>
                  </a:txBody>
                  <a:tcPr marL="50453" marR="50453" marT="25227" marB="25227">
                    <a:lnL w="9525" cap="flat" cmpd="sng" algn="ctr">
                      <a:solidFill>
                        <a:srgbClr val="D7D7D7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7D7D7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7D7D7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7D7D7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400">
                          <a:effectLst/>
                        </a:rPr>
                        <a:t>5040 Kč</a:t>
                      </a:r>
                    </a:p>
                  </a:txBody>
                  <a:tcPr marL="50453" marR="50453" marT="25227" marB="25227">
                    <a:lnL w="9525" cap="flat" cmpd="sng" algn="ctr">
                      <a:solidFill>
                        <a:srgbClr val="D7D7D7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7D7D7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7D7D7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7D7D7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504533">
                <a:tc>
                  <a:txBody>
                    <a:bodyPr/>
                    <a:lstStyle/>
                    <a:p>
                      <a:pPr algn="l" fontAlgn="t"/>
                      <a:r>
                        <a:rPr lang="pl-PL" sz="1400">
                          <a:solidFill>
                            <a:srgbClr val="222222"/>
                          </a:solidFill>
                          <a:effectLst/>
                        </a:rPr>
                        <a:t>Držitel průkazu ZTP/P (i bez důchodu)</a:t>
                      </a:r>
                    </a:p>
                  </a:txBody>
                  <a:tcPr marL="50453" marR="50453" marT="25227" marB="25227">
                    <a:lnL w="9525" cap="flat" cmpd="sng" algn="ctr">
                      <a:solidFill>
                        <a:srgbClr val="AEC0B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7D7D7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EC0B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EC0B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D4D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400">
                          <a:effectLst/>
                        </a:rPr>
                        <a:t>16 140 Kč</a:t>
                      </a:r>
                    </a:p>
                  </a:txBody>
                  <a:tcPr marL="50453" marR="50453" marT="25227" marB="25227">
                    <a:lnL w="9525" cap="flat" cmpd="sng" algn="ctr">
                      <a:solidFill>
                        <a:srgbClr val="D7D7D7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7D7D7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7D7D7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7D7D7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400">
                          <a:effectLst/>
                        </a:rPr>
                        <a:t>16 140 Kč</a:t>
                      </a:r>
                    </a:p>
                  </a:txBody>
                  <a:tcPr marL="50453" marR="50453" marT="25227" marB="25227">
                    <a:lnL w="9525" cap="flat" cmpd="sng" algn="ctr">
                      <a:solidFill>
                        <a:srgbClr val="D7D7D7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7D7D7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7D7D7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7D7D7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400">
                          <a:effectLst/>
                        </a:rPr>
                        <a:t>16 140 Kč</a:t>
                      </a:r>
                    </a:p>
                  </a:txBody>
                  <a:tcPr marL="50453" marR="50453" marT="25227" marB="25227">
                    <a:lnL w="9525" cap="flat" cmpd="sng" algn="ctr">
                      <a:solidFill>
                        <a:srgbClr val="D7D7D7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7D7D7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7D7D7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7D7D7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53173">
                <a:tc>
                  <a:txBody>
                    <a:bodyPr/>
                    <a:lstStyle/>
                    <a:p>
                      <a:pPr algn="l" fontAlgn="t"/>
                      <a:r>
                        <a:rPr lang="cs-CZ" sz="1400">
                          <a:solidFill>
                            <a:srgbClr val="222222"/>
                          </a:solidFill>
                          <a:effectLst/>
                        </a:rPr>
                        <a:t>Student</a:t>
                      </a:r>
                    </a:p>
                  </a:txBody>
                  <a:tcPr marL="50453" marR="50453" marT="25227" marB="25227">
                    <a:lnL w="9525" cap="flat" cmpd="sng" algn="ctr">
                      <a:solidFill>
                        <a:srgbClr val="AEC0B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7D7D7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EC0B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EC0B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D4D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400" dirty="0">
                          <a:effectLst/>
                        </a:rPr>
                        <a:t>4 020 Kč</a:t>
                      </a:r>
                    </a:p>
                  </a:txBody>
                  <a:tcPr marL="50453" marR="50453" marT="25227" marB="25227">
                    <a:lnL w="9525" cap="flat" cmpd="sng" algn="ctr">
                      <a:solidFill>
                        <a:srgbClr val="D7D7D7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7D7D7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7D7D7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7D7D7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400" dirty="0">
                          <a:effectLst/>
                        </a:rPr>
                        <a:t>4 020 Kč</a:t>
                      </a:r>
                    </a:p>
                  </a:txBody>
                  <a:tcPr marL="50453" marR="50453" marT="25227" marB="25227">
                    <a:lnL w="9525" cap="flat" cmpd="sng" algn="ctr">
                      <a:solidFill>
                        <a:srgbClr val="D7D7D7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7D7D7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7D7D7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7D7D7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400" dirty="0">
                          <a:effectLst/>
                        </a:rPr>
                        <a:t>4 020 Kč</a:t>
                      </a:r>
                      <a:br>
                        <a:rPr lang="cs-CZ" sz="1400" dirty="0">
                          <a:effectLst/>
                        </a:rPr>
                      </a:br>
                      <a:endParaRPr lang="cs-CZ" sz="1400" dirty="0">
                        <a:effectLst/>
                      </a:endParaRPr>
                    </a:p>
                  </a:txBody>
                  <a:tcPr marL="50453" marR="50453" marT="25227" marB="25227">
                    <a:lnL w="9525" cap="flat" cmpd="sng" algn="ctr">
                      <a:solidFill>
                        <a:srgbClr val="D7D7D7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7D7D7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7D7D7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7D7D7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186710885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11560" y="964207"/>
            <a:ext cx="7920880" cy="452431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/>
              <a:t>Anotace:</a:t>
            </a:r>
          </a:p>
          <a:p>
            <a:r>
              <a:rPr lang="cs-CZ" dirty="0" smtClean="0"/>
              <a:t>Použitý materiál slouží jako vodítko pro výpočet daně z příjmů fyzických osob, seznamuje  nás krok po kroku s touto daní, s její optimalizací</a:t>
            </a:r>
          </a:p>
          <a:p>
            <a:endParaRPr lang="cs-CZ" b="1" dirty="0"/>
          </a:p>
          <a:p>
            <a:endParaRPr lang="cs-CZ" b="1" dirty="0" smtClean="0"/>
          </a:p>
          <a:p>
            <a:r>
              <a:rPr lang="cs-CZ" b="1" dirty="0" smtClean="0"/>
              <a:t>Použité </a:t>
            </a:r>
            <a:r>
              <a:rPr lang="cs-CZ" b="1" dirty="0"/>
              <a:t>zdroje:</a:t>
            </a:r>
          </a:p>
          <a:p>
            <a:r>
              <a:rPr lang="cs-CZ" dirty="0"/>
              <a:t>MACH, CSC., Ing. Josef. </a:t>
            </a:r>
            <a:r>
              <a:rPr lang="cs-CZ" i="1" dirty="0"/>
              <a:t>Ekonomika 3. díl: pro střední odborná učiliště</a:t>
            </a:r>
            <a:r>
              <a:rPr lang="cs-CZ" dirty="0"/>
              <a:t>. Praha: Fortuna, 2000. ISBN 80-7168-729-4.</a:t>
            </a:r>
            <a:endParaRPr lang="cs-CZ" dirty="0" smtClean="0">
              <a:hlinkClick r:id="rId2"/>
            </a:endParaRPr>
          </a:p>
          <a:p>
            <a:r>
              <a:rPr lang="cs-CZ" dirty="0" smtClean="0">
                <a:solidFill>
                  <a:schemeClr val="accent5">
                    <a:lumMod val="50000"/>
                  </a:schemeClr>
                </a:solidFill>
                <a:hlinkClick r:id="rId2"/>
              </a:rPr>
              <a:t>http</a:t>
            </a:r>
            <a:r>
              <a:rPr lang="cs-CZ" dirty="0">
                <a:solidFill>
                  <a:schemeClr val="accent5">
                    <a:lumMod val="50000"/>
                  </a:schemeClr>
                </a:solidFill>
                <a:hlinkClick r:id="rId2"/>
              </a:rPr>
              <a:t>://www.finance.cz/dane-a-mzda/mzda</a:t>
            </a:r>
            <a:r>
              <a:rPr lang="cs-CZ" dirty="0" smtClean="0">
                <a:solidFill>
                  <a:schemeClr val="accent5">
                    <a:lumMod val="50000"/>
                  </a:schemeClr>
                </a:solidFill>
                <a:hlinkClick r:id="rId2"/>
              </a:rPr>
              <a:t>/</a:t>
            </a:r>
            <a:endParaRPr lang="cs-CZ" dirty="0" smtClean="0">
              <a:solidFill>
                <a:schemeClr val="accent5">
                  <a:lumMod val="50000"/>
                </a:schemeClr>
              </a:solidFill>
            </a:endParaRPr>
          </a:p>
          <a:p>
            <a:r>
              <a:rPr lang="cs-CZ" dirty="0">
                <a:solidFill>
                  <a:schemeClr val="accent5">
                    <a:lumMod val="50000"/>
                  </a:schemeClr>
                </a:solidFill>
                <a:hlinkClick r:id="rId3"/>
              </a:rPr>
              <a:t>http://www.finance.</a:t>
            </a:r>
            <a:r>
              <a:rPr lang="cs-CZ" dirty="0" err="1">
                <a:solidFill>
                  <a:schemeClr val="accent5">
                    <a:lumMod val="50000"/>
                  </a:schemeClr>
                </a:solidFill>
                <a:hlinkClick r:id="rId3"/>
              </a:rPr>
              <a:t>cz</a:t>
            </a:r>
            <a:r>
              <a:rPr lang="cs-CZ" dirty="0">
                <a:solidFill>
                  <a:schemeClr val="accent5">
                    <a:lumMod val="50000"/>
                  </a:schemeClr>
                </a:solidFill>
                <a:hlinkClick r:id="rId3"/>
              </a:rPr>
              <a:t>/</a:t>
            </a:r>
            <a:r>
              <a:rPr lang="cs-CZ" dirty="0" err="1">
                <a:solidFill>
                  <a:schemeClr val="accent5">
                    <a:lumMod val="50000"/>
                  </a:schemeClr>
                </a:solidFill>
                <a:hlinkClick r:id="rId3"/>
              </a:rPr>
              <a:t>dane</a:t>
            </a:r>
            <a:r>
              <a:rPr lang="cs-CZ" dirty="0">
                <a:solidFill>
                  <a:schemeClr val="accent5">
                    <a:lumMod val="50000"/>
                  </a:schemeClr>
                </a:solidFill>
                <a:hlinkClick r:id="rId3"/>
              </a:rPr>
              <a:t>-a-mzda/</a:t>
            </a:r>
            <a:r>
              <a:rPr lang="cs-CZ" dirty="0" err="1">
                <a:solidFill>
                  <a:schemeClr val="accent5">
                    <a:lumMod val="50000"/>
                  </a:schemeClr>
                </a:solidFill>
                <a:hlinkClick r:id="rId3"/>
              </a:rPr>
              <a:t>danove</a:t>
            </a:r>
            <a:r>
              <a:rPr lang="cs-CZ" dirty="0">
                <a:solidFill>
                  <a:schemeClr val="accent5">
                    <a:lumMod val="50000"/>
                  </a:schemeClr>
                </a:solidFill>
                <a:hlinkClick r:id="rId3"/>
              </a:rPr>
              <a:t>-</a:t>
            </a:r>
            <a:r>
              <a:rPr lang="cs-CZ" dirty="0" err="1">
                <a:solidFill>
                  <a:schemeClr val="accent5">
                    <a:lumMod val="50000"/>
                  </a:schemeClr>
                </a:solidFill>
                <a:hlinkClick r:id="rId3"/>
              </a:rPr>
              <a:t>formulare</a:t>
            </a:r>
            <a:r>
              <a:rPr lang="cs-CZ" dirty="0">
                <a:solidFill>
                  <a:schemeClr val="accent5">
                    <a:lumMod val="50000"/>
                  </a:schemeClr>
                </a:solidFill>
                <a:hlinkClick r:id="rId3"/>
              </a:rPr>
              <a:t>/</a:t>
            </a:r>
            <a:r>
              <a:rPr lang="cs-CZ" dirty="0" err="1">
                <a:solidFill>
                  <a:schemeClr val="accent5">
                    <a:lumMod val="50000"/>
                  </a:schemeClr>
                </a:solidFill>
                <a:hlinkClick r:id="rId3"/>
              </a:rPr>
              <a:t>dan</a:t>
            </a:r>
            <a:r>
              <a:rPr lang="cs-CZ" dirty="0">
                <a:solidFill>
                  <a:schemeClr val="accent5">
                    <a:lumMod val="50000"/>
                  </a:schemeClr>
                </a:solidFill>
                <a:hlinkClick r:id="rId3"/>
              </a:rPr>
              <a:t>-z-</a:t>
            </a:r>
            <a:r>
              <a:rPr lang="cs-CZ" dirty="0" err="1">
                <a:solidFill>
                  <a:schemeClr val="accent5">
                    <a:lumMod val="50000"/>
                  </a:schemeClr>
                </a:solidFill>
                <a:hlinkClick r:id="rId3"/>
              </a:rPr>
              <a:t>prijmu</a:t>
            </a:r>
            <a:r>
              <a:rPr lang="cs-CZ" dirty="0">
                <a:solidFill>
                  <a:schemeClr val="accent5">
                    <a:lumMod val="50000"/>
                  </a:schemeClr>
                </a:solidFill>
                <a:hlinkClick r:id="rId3"/>
              </a:rPr>
              <a:t>-</a:t>
            </a:r>
            <a:r>
              <a:rPr lang="cs-CZ" dirty="0" err="1">
                <a:solidFill>
                  <a:schemeClr val="accent5">
                    <a:lumMod val="50000"/>
                  </a:schemeClr>
                </a:solidFill>
                <a:hlinkClick r:id="rId3"/>
              </a:rPr>
              <a:t>fo</a:t>
            </a:r>
            <a:r>
              <a:rPr lang="cs-CZ" dirty="0" smtClean="0">
                <a:solidFill>
                  <a:schemeClr val="accent5">
                    <a:lumMod val="50000"/>
                  </a:schemeClr>
                </a:solidFill>
                <a:hlinkClick r:id="rId3"/>
              </a:rPr>
              <a:t>/</a:t>
            </a:r>
            <a:endParaRPr lang="cs-CZ" dirty="0" smtClean="0">
              <a:solidFill>
                <a:schemeClr val="accent5">
                  <a:lumMod val="50000"/>
                </a:schemeClr>
              </a:solidFill>
            </a:endParaRPr>
          </a:p>
          <a:p>
            <a:r>
              <a:rPr lang="cs-CZ" dirty="0" smtClean="0">
                <a:solidFill>
                  <a:schemeClr val="accent5">
                    <a:lumMod val="50000"/>
                  </a:schemeClr>
                </a:solidFill>
                <a:hlinkClick r:id="rId4"/>
              </a:rPr>
              <a:t>www.office.</a:t>
            </a:r>
            <a:r>
              <a:rPr lang="cs-CZ" dirty="0" err="1" smtClean="0">
                <a:solidFill>
                  <a:schemeClr val="accent5">
                    <a:lumMod val="50000"/>
                  </a:schemeClr>
                </a:solidFill>
                <a:hlinkClick r:id="rId4"/>
              </a:rPr>
              <a:t>microsoft.com</a:t>
            </a:r>
            <a:endParaRPr lang="cs-CZ" smtClean="0">
              <a:solidFill>
                <a:schemeClr val="accent5">
                  <a:lumMod val="50000"/>
                </a:schemeClr>
              </a:solidFill>
            </a:endParaRPr>
          </a:p>
          <a:p>
            <a:endParaRPr lang="cs-CZ" dirty="0">
              <a:solidFill>
                <a:schemeClr val="accent5">
                  <a:lumMod val="50000"/>
                </a:schemeClr>
              </a:solidFill>
            </a:endParaRPr>
          </a:p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r>
              <a:rPr lang="cs-CZ" dirty="0"/>
              <a:t>Pokud není uvedeno jinak, použitý materiál je z vlastních zdrojů autora.</a:t>
            </a:r>
          </a:p>
        </p:txBody>
      </p:sp>
    </p:spTree>
    <p:extLst>
      <p:ext uri="{BB962C8B-B14F-4D97-AF65-F5344CB8AC3E}">
        <p14:creationId xmlns:p14="http://schemas.microsoft.com/office/powerpoint/2010/main" xmlns="" val="25037167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Lékárna">
      <a:dk1>
        <a:sysClr val="windowText" lastClr="000000"/>
      </a:dk1>
      <a:lt1>
        <a:sysClr val="window" lastClr="FFFFFF"/>
      </a:lt1>
      <a:dk2>
        <a:srgbClr val="564B3C"/>
      </a:dk2>
      <a:lt2>
        <a:srgbClr val="ECEDD1"/>
      </a:lt2>
      <a:accent1>
        <a:srgbClr val="93A299"/>
      </a:accent1>
      <a:accent2>
        <a:srgbClr val="CF543F"/>
      </a:accent2>
      <a:accent3>
        <a:srgbClr val="B5AE53"/>
      </a:accent3>
      <a:accent4>
        <a:srgbClr val="848058"/>
      </a:accent4>
      <a:accent5>
        <a:srgbClr val="E8B54D"/>
      </a:accent5>
      <a:accent6>
        <a:srgbClr val="786C71"/>
      </a:accent6>
      <a:hlink>
        <a:srgbClr val="CCCC00"/>
      </a:hlink>
      <a:folHlink>
        <a:srgbClr val="B2B2B2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30055</TotalTime>
  <Words>922</Words>
  <Application>Microsoft Office PowerPoint</Application>
  <PresentationFormat>Předvádění na obrazovce (4:3)</PresentationFormat>
  <Paragraphs>150</Paragraphs>
  <Slides>19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0" baseType="lpstr">
      <vt:lpstr>Tok</vt:lpstr>
      <vt:lpstr>Snímek 1</vt:lpstr>
      <vt:lpstr>Snímek 2</vt:lpstr>
      <vt:lpstr>Daň z příjmů FO</vt:lpstr>
      <vt:lpstr>Poplatník a předmět daně z příjmů FO</vt:lpstr>
      <vt:lpstr>Poplatníci </vt:lpstr>
      <vt:lpstr>Předmět daně</vt:lpstr>
      <vt:lpstr>Základ daně</vt:lpstr>
      <vt:lpstr>Příjmy osvobozené od daně</vt:lpstr>
      <vt:lpstr>Příjmy dle zákona o daních z příjmů</vt:lpstr>
      <vt:lpstr>Příjmy dle zákona o daních z příjmů</vt:lpstr>
      <vt:lpstr>Příjmy dle zákona o daních z příjmů</vt:lpstr>
      <vt:lpstr>Příjmy dle zákona o daních z příjmů</vt:lpstr>
      <vt:lpstr>Příjmy dle zákona o daních z příjmů</vt:lpstr>
      <vt:lpstr>Daň z příjmů a její optimalizace</vt:lpstr>
      <vt:lpstr>Daň z příjmů a její optimalizace</vt:lpstr>
      <vt:lpstr>Daň z příjmů a její optimalizace </vt:lpstr>
      <vt:lpstr>Daň z příjmů</vt:lpstr>
      <vt:lpstr>Roční slevy na dani pro rok 2013</vt:lpstr>
      <vt:lpstr>Snímek 19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NB3</dc:creator>
  <cp:lastModifiedBy>Dum</cp:lastModifiedBy>
  <cp:revision>277</cp:revision>
  <dcterms:created xsi:type="dcterms:W3CDTF">2013-01-11T17:11:37Z</dcterms:created>
  <dcterms:modified xsi:type="dcterms:W3CDTF">2014-10-16T11:19:43Z</dcterms:modified>
</cp:coreProperties>
</file>