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8" r:id="rId5"/>
    <p:sldId id="259" r:id="rId6"/>
    <p:sldId id="260" r:id="rId7"/>
    <p:sldId id="264" r:id="rId8"/>
    <p:sldId id="265" r:id="rId9"/>
    <p:sldId id="263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780" y="-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E7087EB-12A7-4038-BD2E-6EA9F29443E4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535322-DC98-4557-B419-0C99F9CAD92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heel spokes="2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podnikatel.cz/zakony/zakon-c-586-1992-sb-o-danich-z-prijmu/zneni-20140101/f1457173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odnikatel.cz/zakony/zakon-c-586-1992-sb-o-danich-z-prijmu/zneni-20140101/f1457173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aktualne.centrum.cz/finance/grafika/2014/02/07/jak-si-snizit-dane-danove-slevy-odpocet-prehled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aktualne.centrum.cz/finance/grafika/2014/02/07/jak-si-snizit-dane-danove-slevy-odpocet-prehled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aktualne.centrum.cz/finance/grafika/2014/02/07/jak-si-snizit-dane-danove-slevy-odpocet-prehled/" TargetMode="External"/><Relationship Id="rId2" Type="http://schemas.openxmlformats.org/officeDocument/2006/relationships/hyperlink" Target="http://www.podnikatel.cz/zakony/zakon-c-586-1992-sb-o-danich-z-prijmu/zneni-20140101/f1457173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ktualne.centrum.cz/finance/grafika/2014/02/07/jak-si-snizit-dane-danove-slevy-odpocet-prehl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DAE_117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Daň z příjmu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2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Daň z příjmu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Klíčová slova:  </a:t>
            </a:r>
            <a:r>
              <a:rPr lang="cs-CZ" dirty="0" smtClean="0"/>
              <a:t>poplatník, daňový rezident a </a:t>
            </a:r>
          </a:p>
          <a:p>
            <a:r>
              <a:rPr lang="cs-CZ" dirty="0" smtClean="0"/>
              <a:t>    nerezident, odečitatelné částky, slevy na dani, </a:t>
            </a:r>
          </a:p>
          <a:p>
            <a:r>
              <a:rPr lang="cs-CZ" dirty="0" smtClean="0"/>
              <a:t>roční vyrovnání 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Daň z příjmu (poplatníci)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/>
            <a:r>
              <a:rPr lang="cs-CZ" b="1" dirty="0" smtClean="0"/>
              <a:t>Kdo daň platí: daňoví rezidenti a </a:t>
            </a:r>
            <a:r>
              <a:rPr lang="cs-CZ" b="1" dirty="0" err="1" smtClean="0"/>
              <a:t>nerezidenti</a:t>
            </a:r>
            <a:endParaRPr lang="cs-CZ" b="1" dirty="0" smtClean="0"/>
          </a:p>
          <a:p>
            <a:r>
              <a:rPr lang="cs-CZ" b="1" dirty="0" smtClean="0">
                <a:hlinkClick r:id="rId2"/>
              </a:rPr>
              <a:t>http://www.podnikatel.</a:t>
            </a:r>
            <a:r>
              <a:rPr lang="cs-CZ" b="1" dirty="0" err="1" smtClean="0">
                <a:hlinkClick r:id="rId2"/>
              </a:rPr>
              <a:t>cz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zakony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zakon</a:t>
            </a:r>
            <a:r>
              <a:rPr lang="cs-CZ" b="1" dirty="0" smtClean="0">
                <a:hlinkClick r:id="rId2"/>
              </a:rPr>
              <a:t>-c-586-1992-</a:t>
            </a:r>
            <a:r>
              <a:rPr lang="cs-CZ" b="1" dirty="0" err="1" smtClean="0">
                <a:hlinkClick r:id="rId2"/>
              </a:rPr>
              <a:t>sb</a:t>
            </a:r>
            <a:r>
              <a:rPr lang="cs-CZ" b="1" dirty="0" smtClean="0">
                <a:hlinkClick r:id="rId2"/>
              </a:rPr>
              <a:t>-o-</a:t>
            </a:r>
            <a:r>
              <a:rPr lang="cs-CZ" b="1" dirty="0" err="1" smtClean="0">
                <a:hlinkClick r:id="rId2"/>
              </a:rPr>
              <a:t>danich</a:t>
            </a:r>
            <a:r>
              <a:rPr lang="cs-CZ" b="1" dirty="0" smtClean="0">
                <a:hlinkClick r:id="rId2"/>
              </a:rPr>
              <a:t>-z-</a:t>
            </a:r>
            <a:r>
              <a:rPr lang="cs-CZ" b="1" dirty="0" err="1" smtClean="0">
                <a:hlinkClick r:id="rId2"/>
              </a:rPr>
              <a:t>prijmu</a:t>
            </a:r>
            <a:r>
              <a:rPr lang="cs-CZ" b="1" dirty="0" smtClean="0">
                <a:hlinkClick r:id="rId2"/>
              </a:rPr>
              <a:t>/</a:t>
            </a:r>
            <a:r>
              <a:rPr lang="cs-CZ" b="1" dirty="0" err="1" smtClean="0">
                <a:hlinkClick r:id="rId2"/>
              </a:rPr>
              <a:t>zneni</a:t>
            </a:r>
            <a:r>
              <a:rPr lang="cs-CZ" b="1" dirty="0" smtClean="0">
                <a:hlinkClick r:id="rId2"/>
              </a:rPr>
              <a:t>-20140101/f1457173/#p3</a:t>
            </a:r>
            <a:endParaRPr lang="cs-CZ" b="1" dirty="0" smtClean="0"/>
          </a:p>
          <a:p>
            <a:endParaRPr lang="cs-CZ" b="1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Daň z příjmů fyzických osob je ve výši</a:t>
            </a:r>
            <a:r>
              <a:rPr lang="cs-CZ" b="1" dirty="0" smtClean="0"/>
              <a:t> 15 %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  <p:pic>
        <p:nvPicPr>
          <p:cNvPr id="1026" name="Picture 2" descr="C:\Documents and Settings\ucitel\Local Settings\Temporary Internet Files\Content.IE5\TN6L5N21\MP9004312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3212976"/>
            <a:ext cx="2636912" cy="26369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Z čeho se daň platí (předmět daně):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z příjmů ze závislé činnosti (mzda, plat)</a:t>
            </a:r>
          </a:p>
          <a:p>
            <a:r>
              <a:rPr lang="cs-CZ" dirty="0" smtClean="0"/>
              <a:t>- z příjmů ze samostatné výdělečné činnosti</a:t>
            </a:r>
          </a:p>
          <a:p>
            <a:r>
              <a:rPr lang="cs-CZ" dirty="0" smtClean="0"/>
              <a:t>- z příjmů z kapitálového majetku (úroky z vkladů,  </a:t>
            </a:r>
          </a:p>
          <a:p>
            <a:r>
              <a:rPr lang="cs-CZ" dirty="0" smtClean="0"/>
              <a:t>  dividendy…)</a:t>
            </a:r>
          </a:p>
          <a:p>
            <a:r>
              <a:rPr lang="cs-CZ" dirty="0" smtClean="0"/>
              <a:t>- z příjmů z nájmu</a:t>
            </a:r>
          </a:p>
          <a:p>
            <a:r>
              <a:rPr lang="cs-CZ" dirty="0" smtClean="0"/>
              <a:t>- z ostatních příjmů – příležitostné příjmy …</a:t>
            </a:r>
          </a:p>
          <a:p>
            <a:r>
              <a:rPr lang="cs-CZ" sz="1600" dirty="0" smtClean="0">
                <a:hlinkClick r:id="rId2"/>
              </a:rPr>
              <a:t>http://www.podnikatel.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zakony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zakon</a:t>
            </a:r>
            <a:r>
              <a:rPr lang="cs-CZ" sz="1600" dirty="0" smtClean="0">
                <a:hlinkClick r:id="rId2"/>
              </a:rPr>
              <a:t>-c-586-1992-</a:t>
            </a:r>
            <a:r>
              <a:rPr lang="cs-CZ" sz="1600" dirty="0" err="1" smtClean="0">
                <a:hlinkClick r:id="rId2"/>
              </a:rPr>
              <a:t>sb</a:t>
            </a:r>
            <a:r>
              <a:rPr lang="cs-CZ" sz="1600" dirty="0" smtClean="0">
                <a:hlinkClick r:id="rId2"/>
              </a:rPr>
              <a:t>-o-</a:t>
            </a:r>
            <a:r>
              <a:rPr lang="cs-CZ" sz="1600" dirty="0" err="1" smtClean="0">
                <a:hlinkClick r:id="rId2"/>
              </a:rPr>
              <a:t>danich</a:t>
            </a:r>
            <a:r>
              <a:rPr lang="cs-CZ" sz="1600" dirty="0" smtClean="0">
                <a:hlinkClick r:id="rId2"/>
              </a:rPr>
              <a:t>-z-</a:t>
            </a:r>
            <a:r>
              <a:rPr lang="cs-CZ" sz="1600" dirty="0" err="1" smtClean="0">
                <a:hlinkClick r:id="rId2"/>
              </a:rPr>
              <a:t>prijmu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zneni</a:t>
            </a:r>
            <a:r>
              <a:rPr lang="cs-CZ" sz="1600" dirty="0" smtClean="0">
                <a:hlinkClick r:id="rId2"/>
              </a:rPr>
              <a:t>-20140101/f1457173/#p2</a:t>
            </a:r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smtClean="0"/>
              <a:t>Zálohy na daň z příjmu – závislá činnost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Příjmy ze závislé činnosti a funkční požitky (vyjma příjmů ze zahraničí) - zdaňují se u zdroje</a:t>
            </a:r>
            <a:r>
              <a:rPr lang="cs-CZ" dirty="0"/>
              <a:t> </a:t>
            </a:r>
            <a:r>
              <a:rPr lang="cs-CZ" dirty="0" smtClean="0"/>
              <a:t>-  formou měsíční zálohy na daň. </a:t>
            </a:r>
          </a:p>
          <a:p>
            <a:pPr eaLnBrk="1" hangingPunct="1"/>
            <a:r>
              <a:rPr lang="cs-CZ" dirty="0" smtClean="0"/>
              <a:t>Tuto zálohu na daň </a:t>
            </a:r>
          </a:p>
          <a:p>
            <a:pPr eaLnBrk="1" hangingPunct="1"/>
            <a:r>
              <a:rPr lang="cs-CZ" dirty="0" smtClean="0"/>
              <a:t>vypočítává</a:t>
            </a:r>
          </a:p>
          <a:p>
            <a:pPr eaLnBrk="1" hangingPunct="1">
              <a:buNone/>
            </a:pPr>
            <a:r>
              <a:rPr lang="cs-CZ" dirty="0" smtClean="0"/>
              <a:t>    a odvádí zaměstnavatel. </a:t>
            </a:r>
          </a:p>
          <a:p>
            <a:pPr eaLnBrk="1" hangingPunct="1"/>
            <a:endParaRPr lang="cs-CZ" dirty="0" smtClean="0"/>
          </a:p>
        </p:txBody>
      </p:sp>
      <p:pic>
        <p:nvPicPr>
          <p:cNvPr id="2050" name="Picture 2" descr="C:\Documents and Settings\ucitel\Local Settings\Temporary Internet Files\Content.IE5\ZLM2M3G2\MP9004486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284984"/>
            <a:ext cx="2069976" cy="31049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s-CZ" dirty="0" smtClean="0"/>
              <a:t>Odečitatelné částky a slevy na dani: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2000" b="1" dirty="0" smtClean="0"/>
              <a:t>Podmínky pro možnost uplatnění:</a:t>
            </a:r>
          </a:p>
          <a:p>
            <a:pPr eaLnBrk="1" hangingPunct="1">
              <a:lnSpc>
                <a:spcPct val="80000"/>
              </a:lnSpc>
            </a:pPr>
            <a:endParaRPr lang="cs-CZ" sz="20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zaměstnanec musí podepsat prohlášení k dani (to lze jen u jednoho plátce)</a:t>
            </a:r>
            <a:br>
              <a:rPr lang="cs-CZ" sz="2400" dirty="0" smtClean="0"/>
            </a:br>
            <a:endParaRPr lang="cs-CZ" sz="2400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musí prokázat nárok na ně  - platí jen pro měsíce, na jejich začátku splňuje podmínky</a:t>
            </a:r>
            <a:br>
              <a:rPr lang="cs-CZ" sz="2400" dirty="0" smtClean="0"/>
            </a:br>
            <a:endParaRPr lang="cs-CZ" sz="2400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většinu NČ uplatní zaměstnanec měsíčně ve výši 1/12 roční částky při stanovení měsíční zálohy na daň</a:t>
            </a:r>
            <a:br>
              <a:rPr lang="cs-CZ" sz="2400" dirty="0" smtClean="0"/>
            </a:br>
            <a:endParaRPr lang="cs-CZ" sz="2400" dirty="0" smtClean="0"/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NČ na manželku (manžela), NČ na poživatele starobního důchodu – při ročním vyrovnání</a:t>
            </a:r>
          </a:p>
          <a:p>
            <a:pPr eaLnBrk="1" hangingPunct="1">
              <a:lnSpc>
                <a:spcPct val="80000"/>
              </a:lnSpc>
            </a:pPr>
            <a:r>
              <a:rPr lang="cs-CZ" sz="2400" dirty="0" smtClean="0"/>
              <a:t>VŽDY NUTNO PROKÁZAT!!!!</a:t>
            </a:r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</a:pPr>
            <a:endParaRPr lang="cs-CZ" sz="2000" dirty="0"/>
          </a:p>
          <a:p>
            <a:pPr eaLnBrk="1" hangingPunct="1">
              <a:lnSpc>
                <a:spcPct val="80000"/>
              </a:lnSpc>
            </a:pPr>
            <a:endParaRPr lang="cs-CZ" sz="2000" dirty="0" smtClean="0"/>
          </a:p>
        </p:txBody>
      </p:sp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Slevy na dani: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- na poplatníka</a:t>
            </a:r>
          </a:p>
          <a:p>
            <a:r>
              <a:rPr lang="cs-CZ" dirty="0" smtClean="0"/>
              <a:t>- na manželku</a:t>
            </a:r>
          </a:p>
          <a:p>
            <a:r>
              <a:rPr lang="cs-CZ" dirty="0" smtClean="0"/>
              <a:t>- na dítě</a:t>
            </a:r>
          </a:p>
          <a:p>
            <a:r>
              <a:rPr lang="cs-CZ" dirty="0" smtClean="0"/>
              <a:t>- na zdravotní postižení</a:t>
            </a:r>
          </a:p>
          <a:p>
            <a:r>
              <a:rPr lang="cs-CZ" dirty="0" smtClean="0"/>
              <a:t>- na studenta</a:t>
            </a:r>
          </a:p>
          <a:p>
            <a:endParaRPr lang="cs-CZ" dirty="0" smtClean="0"/>
          </a:p>
          <a:p>
            <a:r>
              <a:rPr lang="cs-CZ" dirty="0" smtClean="0"/>
              <a:t>Odečítáme až po vypočtení</a:t>
            </a:r>
          </a:p>
          <a:p>
            <a:r>
              <a:rPr lang="cs-CZ" dirty="0" smtClean="0"/>
              <a:t>daně.</a:t>
            </a:r>
          </a:p>
          <a:p>
            <a:endParaRPr lang="cs-CZ" dirty="0"/>
          </a:p>
          <a:p>
            <a:r>
              <a:rPr lang="cs-CZ" sz="1700" dirty="0" smtClean="0">
                <a:hlinkClick r:id="rId2"/>
              </a:rPr>
              <a:t>http://aktualne.centrum.cz/finance/grafika/2014/02/07/jak-si-snizit-dane-danove-slevy-odpocet-prehled/</a:t>
            </a:r>
            <a:endParaRPr lang="cs-CZ" sz="1700" dirty="0" smtClean="0"/>
          </a:p>
          <a:p>
            <a:endParaRPr lang="cs-CZ" dirty="0" smtClean="0"/>
          </a:p>
        </p:txBody>
      </p:sp>
      <p:pic>
        <p:nvPicPr>
          <p:cNvPr id="4098" name="Picture 2" descr="C:\Documents and Settings\ucitel\Local Settings\Temporary Internet Files\Content.IE5\I78A3ACM\MP9004482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1628800"/>
            <a:ext cx="2088232" cy="31323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3600" dirty="0" smtClean="0"/>
              <a:t>V ročním vyrovnání zohledňujeme: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32500" lnSpcReduction="20000"/>
          </a:bodyPr>
          <a:lstStyle/>
          <a:p>
            <a:pPr eaLnBrk="1" hangingPunct="1">
              <a:lnSpc>
                <a:spcPct val="80000"/>
              </a:lnSpc>
            </a:pPr>
            <a:endParaRPr lang="cs-CZ" sz="1900" dirty="0" smtClean="0"/>
          </a:p>
          <a:p>
            <a:pPr>
              <a:lnSpc>
                <a:spcPct val="80000"/>
              </a:lnSpc>
            </a:pPr>
            <a:r>
              <a:rPr lang="cs-CZ" sz="8000" dirty="0" smtClean="0"/>
              <a:t>Odečitatelné položky – </a:t>
            </a:r>
          </a:p>
          <a:p>
            <a:pPr>
              <a:lnSpc>
                <a:spcPct val="80000"/>
              </a:lnSpc>
            </a:pPr>
            <a:r>
              <a:rPr lang="cs-CZ" sz="8000" dirty="0" smtClean="0"/>
              <a:t>odečet od základu pro výpočet</a:t>
            </a:r>
          </a:p>
          <a:p>
            <a:pPr>
              <a:lnSpc>
                <a:spcPct val="80000"/>
              </a:lnSpc>
              <a:buNone/>
            </a:pPr>
            <a:r>
              <a:rPr lang="cs-CZ" sz="8000" dirty="0"/>
              <a:t> </a:t>
            </a:r>
            <a:r>
              <a:rPr lang="cs-CZ" sz="8000" dirty="0" smtClean="0"/>
              <a:t>   daně.</a:t>
            </a:r>
            <a:endParaRPr lang="cs-CZ" sz="8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r>
              <a:rPr lang="cs-CZ" sz="6200" dirty="0" smtClean="0"/>
              <a:t>- úroky z hypotéky a úvěru ze </a:t>
            </a:r>
          </a:p>
          <a:p>
            <a:pPr>
              <a:lnSpc>
                <a:spcPct val="80000"/>
              </a:lnSpc>
            </a:pPr>
            <a:r>
              <a:rPr lang="cs-CZ" sz="6200" dirty="0"/>
              <a:t> </a:t>
            </a:r>
            <a:r>
              <a:rPr lang="cs-CZ" sz="6200" dirty="0" smtClean="0"/>
              <a:t>  stavebního spoření</a:t>
            </a:r>
          </a:p>
          <a:p>
            <a:pPr>
              <a:lnSpc>
                <a:spcPct val="80000"/>
              </a:lnSpc>
            </a:pPr>
            <a:r>
              <a:rPr lang="cs-CZ" sz="6200" dirty="0" smtClean="0"/>
              <a:t>- životní pojištění, penzijní </a:t>
            </a:r>
          </a:p>
          <a:p>
            <a:pPr>
              <a:lnSpc>
                <a:spcPct val="80000"/>
              </a:lnSpc>
            </a:pPr>
            <a:r>
              <a:rPr lang="cs-CZ" sz="6200" dirty="0"/>
              <a:t> </a:t>
            </a:r>
            <a:r>
              <a:rPr lang="cs-CZ" sz="6200" dirty="0" smtClean="0"/>
              <a:t>  připojištění</a:t>
            </a:r>
          </a:p>
          <a:p>
            <a:pPr>
              <a:lnSpc>
                <a:spcPct val="80000"/>
              </a:lnSpc>
            </a:pPr>
            <a:r>
              <a:rPr lang="cs-CZ" sz="6200" dirty="0" smtClean="0"/>
              <a:t>- vzdělávání</a:t>
            </a:r>
          </a:p>
          <a:p>
            <a:pPr>
              <a:lnSpc>
                <a:spcPct val="80000"/>
              </a:lnSpc>
            </a:pPr>
            <a:r>
              <a:rPr lang="cs-CZ" sz="6200" dirty="0" smtClean="0"/>
              <a:t>- příspěvky odborům</a:t>
            </a:r>
          </a:p>
          <a:p>
            <a:pPr>
              <a:lnSpc>
                <a:spcPct val="80000"/>
              </a:lnSpc>
            </a:pPr>
            <a:r>
              <a:rPr lang="cs-CZ" sz="6200" dirty="0" smtClean="0"/>
              <a:t>- dary</a:t>
            </a:r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r>
              <a:rPr lang="cs-CZ" sz="5000" dirty="0" smtClean="0">
                <a:hlinkClick r:id="rId2"/>
              </a:rPr>
              <a:t>http://aktualne.centrum.cz/finance/grafika/2014/02/07/jak-si-snizit-dane-danove-slevy-odpocet-prehled/</a:t>
            </a: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5000" dirty="0" smtClean="0"/>
          </a:p>
          <a:p>
            <a:pPr>
              <a:lnSpc>
                <a:spcPct val="80000"/>
              </a:lnSpc>
            </a:pPr>
            <a:endParaRPr lang="cs-CZ" sz="5000" dirty="0"/>
          </a:p>
          <a:p>
            <a:pPr>
              <a:lnSpc>
                <a:spcPct val="80000"/>
              </a:lnSpc>
            </a:pPr>
            <a:endParaRPr lang="cs-CZ" sz="3800" dirty="0" smtClean="0"/>
          </a:p>
          <a:p>
            <a:pPr eaLnBrk="1" hangingPunct="1">
              <a:lnSpc>
                <a:spcPct val="80000"/>
              </a:lnSpc>
            </a:pPr>
            <a:endParaRPr lang="cs-CZ" sz="3800" dirty="0" smtClean="0"/>
          </a:p>
          <a:p>
            <a:pPr eaLnBrk="1" hangingPunct="1">
              <a:lnSpc>
                <a:spcPct val="80000"/>
              </a:lnSpc>
            </a:pPr>
            <a:endParaRPr lang="cs-CZ" sz="3800" dirty="0" smtClean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-4552950" y="3071813"/>
            <a:ext cx="18249900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3078" name="Picture 6" descr="C:\Documents and Settings\ucitel\Local Settings\Temporary Internet Files\Content.IE5\I78A3ACM\MP90040882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844824"/>
            <a:ext cx="2952328" cy="295232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– www.office.</a:t>
            </a:r>
            <a:r>
              <a:rPr lang="cs-CZ" sz="1400" dirty="0" err="1" smtClean="0"/>
              <a:t>microsoft.com</a:t>
            </a:r>
            <a:endParaRPr lang="cs-CZ" sz="1400" dirty="0" smtClean="0"/>
          </a:p>
          <a:p>
            <a:pPr>
              <a:buNone/>
            </a:pPr>
            <a:r>
              <a:rPr lang="cs-CZ" sz="1400" b="1" dirty="0" smtClean="0">
                <a:hlinkClick r:id="rId2"/>
              </a:rPr>
              <a:t>http://www.podnikatel.</a:t>
            </a:r>
            <a:r>
              <a:rPr lang="cs-CZ" sz="1400" b="1" dirty="0" err="1" smtClean="0">
                <a:hlinkClick r:id="rId2"/>
              </a:rPr>
              <a:t>cz</a:t>
            </a:r>
            <a:r>
              <a:rPr lang="cs-CZ" sz="1400" b="1" dirty="0" smtClean="0">
                <a:hlinkClick r:id="rId2"/>
              </a:rPr>
              <a:t>/</a:t>
            </a:r>
            <a:r>
              <a:rPr lang="cs-CZ" sz="1400" b="1" dirty="0" err="1" smtClean="0">
                <a:hlinkClick r:id="rId2"/>
              </a:rPr>
              <a:t>zakony</a:t>
            </a:r>
            <a:r>
              <a:rPr lang="cs-CZ" sz="1400" b="1" dirty="0" smtClean="0">
                <a:hlinkClick r:id="rId2"/>
              </a:rPr>
              <a:t>/</a:t>
            </a:r>
            <a:r>
              <a:rPr lang="cs-CZ" sz="1400" b="1" dirty="0" err="1" smtClean="0">
                <a:hlinkClick r:id="rId2"/>
              </a:rPr>
              <a:t>zakon</a:t>
            </a:r>
            <a:r>
              <a:rPr lang="cs-CZ" sz="1400" b="1" dirty="0" smtClean="0">
                <a:hlinkClick r:id="rId2"/>
              </a:rPr>
              <a:t>-c-586-1992-</a:t>
            </a:r>
            <a:r>
              <a:rPr lang="cs-CZ" sz="1400" b="1" dirty="0" err="1" smtClean="0">
                <a:hlinkClick r:id="rId2"/>
              </a:rPr>
              <a:t>sb</a:t>
            </a:r>
            <a:r>
              <a:rPr lang="cs-CZ" sz="1400" b="1" dirty="0" smtClean="0">
                <a:hlinkClick r:id="rId2"/>
              </a:rPr>
              <a:t>-o-</a:t>
            </a:r>
            <a:r>
              <a:rPr lang="cs-CZ" sz="1400" b="1" dirty="0" err="1" smtClean="0">
                <a:hlinkClick r:id="rId2"/>
              </a:rPr>
              <a:t>danich</a:t>
            </a:r>
            <a:r>
              <a:rPr lang="cs-CZ" sz="1400" b="1" dirty="0" smtClean="0">
                <a:hlinkClick r:id="rId2"/>
              </a:rPr>
              <a:t>-z-</a:t>
            </a:r>
            <a:r>
              <a:rPr lang="cs-CZ" sz="1400" b="1" dirty="0" err="1" smtClean="0">
                <a:hlinkClick r:id="rId2"/>
              </a:rPr>
              <a:t>prijmu</a:t>
            </a:r>
            <a:r>
              <a:rPr lang="cs-CZ" sz="1400" b="1" dirty="0" smtClean="0">
                <a:hlinkClick r:id="rId2"/>
              </a:rPr>
              <a:t>/</a:t>
            </a:r>
            <a:r>
              <a:rPr lang="cs-CZ" sz="1400" b="1" dirty="0" err="1" smtClean="0">
                <a:hlinkClick r:id="rId2"/>
              </a:rPr>
              <a:t>zneni</a:t>
            </a:r>
            <a:r>
              <a:rPr lang="cs-CZ" sz="1400" b="1" dirty="0" smtClean="0">
                <a:hlinkClick r:id="rId2"/>
              </a:rPr>
              <a:t>-20140101/f1457173/#p3</a:t>
            </a:r>
            <a:endParaRPr lang="cs-CZ" sz="1400" b="1" dirty="0" smtClean="0"/>
          </a:p>
          <a:p>
            <a:pPr>
              <a:buNone/>
            </a:pPr>
            <a:r>
              <a:rPr lang="cs-CZ" sz="1400" dirty="0" smtClean="0">
                <a:hlinkClick r:id="rId2"/>
              </a:rPr>
              <a:t>http://www.podnikatel.</a:t>
            </a:r>
            <a:r>
              <a:rPr lang="cs-CZ" sz="1400" dirty="0" err="1" smtClean="0">
                <a:hlinkClick r:id="rId2"/>
              </a:rPr>
              <a:t>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zakony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zakon</a:t>
            </a:r>
            <a:r>
              <a:rPr lang="cs-CZ" sz="1400" dirty="0" smtClean="0">
                <a:hlinkClick r:id="rId2"/>
              </a:rPr>
              <a:t>-c-586-1992-</a:t>
            </a:r>
            <a:r>
              <a:rPr lang="cs-CZ" sz="1400" dirty="0" err="1" smtClean="0">
                <a:hlinkClick r:id="rId2"/>
              </a:rPr>
              <a:t>sb</a:t>
            </a:r>
            <a:r>
              <a:rPr lang="cs-CZ" sz="1400" dirty="0" smtClean="0">
                <a:hlinkClick r:id="rId2"/>
              </a:rPr>
              <a:t>-o-</a:t>
            </a:r>
            <a:r>
              <a:rPr lang="cs-CZ" sz="1400" dirty="0" err="1" smtClean="0">
                <a:hlinkClick r:id="rId2"/>
              </a:rPr>
              <a:t>danich</a:t>
            </a:r>
            <a:r>
              <a:rPr lang="cs-CZ" sz="1400" dirty="0" smtClean="0">
                <a:hlinkClick r:id="rId2"/>
              </a:rPr>
              <a:t>-z-</a:t>
            </a:r>
            <a:r>
              <a:rPr lang="cs-CZ" sz="1400" dirty="0" err="1" smtClean="0">
                <a:hlinkClick r:id="rId2"/>
              </a:rPr>
              <a:t>prijmu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zneni</a:t>
            </a:r>
            <a:r>
              <a:rPr lang="cs-CZ" sz="1400" dirty="0" smtClean="0">
                <a:hlinkClick r:id="rId2"/>
              </a:rPr>
              <a:t>-20140101/f1457173/#p2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http://aktualne.centrum.cz/finance/grafika/2014/02/07/jak-si-snizit-dane-danove-slevy-odpocet-prehled/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http://aktualne.centrum.cz/finance/grafika/2014/02/07/jak-si-snizit-dane-danove-slevy-odpocet-prehled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Čerpáno:  26. 1. 2014</a:t>
            </a:r>
          </a:p>
          <a:p>
            <a:pPr>
              <a:buNone/>
            </a:pPr>
            <a:endParaRPr lang="cs-CZ" sz="1400" b="1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ransition spd="slow">
    <p:wheel spokes="2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79</TotalTime>
  <Words>282</Words>
  <Application>Microsoft Office PowerPoint</Application>
  <PresentationFormat>Předvádění na obrazovce (4:3)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Snímek 2</vt:lpstr>
      <vt:lpstr>Daň z příjmu</vt:lpstr>
      <vt:lpstr>Daň z příjmu (poplatníci)</vt:lpstr>
      <vt:lpstr>    Z čeho se daň platí (předmět daně): </vt:lpstr>
      <vt:lpstr>Zálohy na daň z příjmu – závislá činnost</vt:lpstr>
      <vt:lpstr>Odečitatelné částky a slevy na dani:</vt:lpstr>
      <vt:lpstr>Slevy na dani:</vt:lpstr>
      <vt:lpstr>V ročním vyrovnání zohledňujeme: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Daň z příjmu – závislá činnost</dc:title>
  <dc:creator>ucitel</dc:creator>
  <cp:lastModifiedBy>Dum</cp:lastModifiedBy>
  <cp:revision>10</cp:revision>
  <dcterms:created xsi:type="dcterms:W3CDTF">2014-02-09T13:52:48Z</dcterms:created>
  <dcterms:modified xsi:type="dcterms:W3CDTF">2014-10-16T11:31:02Z</dcterms:modified>
</cp:coreProperties>
</file>