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98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A51B5C-9664-4F83-804A-4F17952C1B77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895EC79-AA20-455E-9F69-DE3BD08E691E}">
      <dgm:prSet phldrT="[Text]" custT="1"/>
      <dgm:spPr/>
      <dgm:t>
        <a:bodyPr/>
        <a:lstStyle/>
        <a:p>
          <a:r>
            <a:rPr lang="cs-CZ" sz="1600" dirty="0" smtClean="0"/>
            <a:t>Cíl hodiny:</a:t>
          </a:r>
          <a:endParaRPr lang="cs-CZ" sz="1600" dirty="0"/>
        </a:p>
      </dgm:t>
    </dgm:pt>
    <dgm:pt modelId="{D378B7CE-B96D-490F-8C86-92BB714F8CB7}" type="parTrans" cxnId="{3242CD68-7471-41E5-A162-71D4D0369342}">
      <dgm:prSet/>
      <dgm:spPr/>
      <dgm:t>
        <a:bodyPr/>
        <a:lstStyle/>
        <a:p>
          <a:endParaRPr lang="cs-CZ"/>
        </a:p>
      </dgm:t>
    </dgm:pt>
    <dgm:pt modelId="{ED51E2BB-9F4D-476C-AA88-0976216396F1}" type="sibTrans" cxnId="{3242CD68-7471-41E5-A162-71D4D0369342}">
      <dgm:prSet/>
      <dgm:spPr/>
      <dgm:t>
        <a:bodyPr/>
        <a:lstStyle/>
        <a:p>
          <a:endParaRPr lang="cs-CZ"/>
        </a:p>
      </dgm:t>
    </dgm:pt>
    <dgm:pt modelId="{C23FB3AD-ADCB-439B-91E3-CCAC5D95039A}">
      <dgm:prSet phldrT="[Text]" custT="1"/>
      <dgm:spPr/>
      <dgm:t>
        <a:bodyPr/>
        <a:lstStyle/>
        <a:p>
          <a:r>
            <a:rPr lang="cs-CZ" sz="1600" dirty="0" smtClean="0"/>
            <a:t>Práce s prezentací:</a:t>
          </a:r>
          <a:endParaRPr lang="cs-CZ" sz="1600" dirty="0"/>
        </a:p>
      </dgm:t>
    </dgm:pt>
    <dgm:pt modelId="{E8F4590D-EE57-4DBA-981A-7B5DC7E6FE30}" type="parTrans" cxnId="{07769A82-639E-4E6F-A09D-55D9DB6FA404}">
      <dgm:prSet/>
      <dgm:spPr/>
      <dgm:t>
        <a:bodyPr/>
        <a:lstStyle/>
        <a:p>
          <a:endParaRPr lang="cs-CZ"/>
        </a:p>
      </dgm:t>
    </dgm:pt>
    <dgm:pt modelId="{B7FA4744-82CA-4441-9DD4-9F545817CC38}" type="sibTrans" cxnId="{07769A82-639E-4E6F-A09D-55D9DB6FA404}">
      <dgm:prSet/>
      <dgm:spPr/>
      <dgm:t>
        <a:bodyPr/>
        <a:lstStyle/>
        <a:p>
          <a:endParaRPr lang="cs-CZ"/>
        </a:p>
      </dgm:t>
    </dgm:pt>
    <dgm:pt modelId="{21CD1CFD-9C1D-4CCD-9C1F-96D7FEC97AFE}">
      <dgm:prSet phldrT="[Text]" custT="1"/>
      <dgm:spPr/>
      <dgm:t>
        <a:bodyPr/>
        <a:lstStyle/>
        <a:p>
          <a:r>
            <a:rPr lang="cs-CZ" sz="1600" dirty="0" smtClean="0"/>
            <a:t>Průřezová témata:</a:t>
          </a:r>
          <a:endParaRPr lang="cs-CZ" sz="1600" dirty="0"/>
        </a:p>
      </dgm:t>
    </dgm:pt>
    <dgm:pt modelId="{6B88D69A-901D-49EC-9C82-3E8771265969}" type="parTrans" cxnId="{2ED553C3-9970-4CB3-82E7-DC2243E00141}">
      <dgm:prSet/>
      <dgm:spPr/>
      <dgm:t>
        <a:bodyPr/>
        <a:lstStyle/>
        <a:p>
          <a:endParaRPr lang="cs-CZ"/>
        </a:p>
      </dgm:t>
    </dgm:pt>
    <dgm:pt modelId="{C1B6801D-3A6B-48D4-96B8-B97B489035DF}" type="sibTrans" cxnId="{2ED553C3-9970-4CB3-82E7-DC2243E00141}">
      <dgm:prSet/>
      <dgm:spPr/>
      <dgm:t>
        <a:bodyPr/>
        <a:lstStyle/>
        <a:p>
          <a:endParaRPr lang="cs-CZ"/>
        </a:p>
      </dgm:t>
    </dgm:pt>
    <dgm:pt modelId="{30796B16-12F9-40D6-9015-EB89BB5F506A}">
      <dgm:prSet custT="1"/>
      <dgm:spPr/>
      <dgm:t>
        <a:bodyPr/>
        <a:lstStyle/>
        <a:p>
          <a:r>
            <a:rPr lang="cs-CZ" sz="16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Opakování pojmu těžiště, znázornění těžiště, labilní a stabilní poloha těles.</a:t>
          </a:r>
          <a:endParaRPr lang="cs-CZ" sz="1600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ED755F1C-86B7-4DB5-BA5A-B1D076DC4559}" type="parTrans" cxnId="{773B4E95-D83D-45E1-8111-38311894B2D9}">
      <dgm:prSet/>
      <dgm:spPr/>
      <dgm:t>
        <a:bodyPr/>
        <a:lstStyle/>
        <a:p>
          <a:endParaRPr lang="cs-CZ"/>
        </a:p>
      </dgm:t>
    </dgm:pt>
    <dgm:pt modelId="{23F69EB6-D0B5-42A1-BFD3-0AF4F2B355FD}" type="sibTrans" cxnId="{773B4E95-D83D-45E1-8111-38311894B2D9}">
      <dgm:prSet/>
      <dgm:spPr/>
      <dgm:t>
        <a:bodyPr/>
        <a:lstStyle/>
        <a:p>
          <a:endParaRPr lang="cs-CZ"/>
        </a:p>
      </dgm:t>
    </dgm:pt>
    <dgm:pt modelId="{5D5106FA-2091-4491-8130-81C8257822BF}">
      <dgm:prSet custT="1"/>
      <dgm:spPr/>
      <dgm:t>
        <a:bodyPr/>
        <a:lstStyle/>
        <a:p>
          <a:r>
            <a:rPr lang="cs-CZ" sz="1600" dirty="0" smtClean="0"/>
            <a:t>Možnost společného opakování učiva, použít jako test, opakování je možné využít pro  7. ročník při fyzice. </a:t>
          </a:r>
          <a:endParaRPr lang="cs-CZ" sz="1600" dirty="0"/>
        </a:p>
      </dgm:t>
    </dgm:pt>
    <dgm:pt modelId="{12D0AA0B-4753-4646-9D0D-C826D8D93BCA}" type="parTrans" cxnId="{87DFE991-FEF8-4018-8340-B05FFEDC9DA4}">
      <dgm:prSet/>
      <dgm:spPr/>
      <dgm:t>
        <a:bodyPr/>
        <a:lstStyle/>
        <a:p>
          <a:endParaRPr lang="cs-CZ"/>
        </a:p>
      </dgm:t>
    </dgm:pt>
    <dgm:pt modelId="{3E420758-2CF8-4A42-B2D5-A3A7BAB58591}" type="sibTrans" cxnId="{87DFE991-FEF8-4018-8340-B05FFEDC9DA4}">
      <dgm:prSet/>
      <dgm:spPr/>
      <dgm:t>
        <a:bodyPr/>
        <a:lstStyle/>
        <a:p>
          <a:endParaRPr lang="cs-CZ"/>
        </a:p>
      </dgm:t>
    </dgm:pt>
    <dgm:pt modelId="{51801BC8-D6DC-4669-A849-3FE3157A21FE}">
      <dgm:prSet custT="1"/>
      <dgm:spPr/>
      <dgm:t>
        <a:bodyPr/>
        <a:lstStyle/>
        <a:p>
          <a:r>
            <a:rPr lang="cs-CZ" sz="1600" dirty="0" smtClean="0"/>
            <a:t>Zejména v domácím úkolu – lze využít i jako samostatnou práci v hodině , souvislost tématu s úlohami v  M, Z, </a:t>
          </a:r>
          <a:r>
            <a:rPr lang="cs-CZ" sz="1600" dirty="0" err="1" smtClean="0"/>
            <a:t>Př</a:t>
          </a:r>
          <a:r>
            <a:rPr lang="cs-CZ" sz="1600" dirty="0" smtClean="0"/>
            <a:t>, D </a:t>
          </a:r>
          <a:endParaRPr lang="cs-CZ" sz="1600" dirty="0"/>
        </a:p>
      </dgm:t>
    </dgm:pt>
    <dgm:pt modelId="{5EAB8B63-0717-454E-82D4-34FECA88C3BA}" type="parTrans" cxnId="{D682DB75-E008-4B82-85E7-32BA5ED9AECF}">
      <dgm:prSet/>
      <dgm:spPr/>
      <dgm:t>
        <a:bodyPr/>
        <a:lstStyle/>
        <a:p>
          <a:endParaRPr lang="cs-CZ"/>
        </a:p>
      </dgm:t>
    </dgm:pt>
    <dgm:pt modelId="{B84A2A51-44FC-4FFB-AFAE-E6010354ECCC}" type="sibTrans" cxnId="{D682DB75-E008-4B82-85E7-32BA5ED9AECF}">
      <dgm:prSet/>
      <dgm:spPr/>
      <dgm:t>
        <a:bodyPr/>
        <a:lstStyle/>
        <a:p>
          <a:endParaRPr lang="cs-CZ"/>
        </a:p>
      </dgm:t>
    </dgm:pt>
    <dgm:pt modelId="{357F34FD-9159-4421-ADFD-8E14EBA959DF}" type="pres">
      <dgm:prSet presAssocID="{FCA51B5C-9664-4F83-804A-4F17952C1B77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86576EC-D75C-4DB0-B314-C85D4862E4CA}" type="pres">
      <dgm:prSet presAssocID="{3895EC79-AA20-455E-9F69-DE3BD08E691E}" presName="parentLin" presStyleCnt="0"/>
      <dgm:spPr/>
    </dgm:pt>
    <dgm:pt modelId="{EB0ECFC4-C995-40AD-A8E9-595ABAA26A22}" type="pres">
      <dgm:prSet presAssocID="{3895EC79-AA20-455E-9F69-DE3BD08E691E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867F9FBB-DA2B-45E8-A45C-7C53C4121152}" type="pres">
      <dgm:prSet presAssocID="{3895EC79-AA20-455E-9F69-DE3BD08E691E}" presName="parentText" presStyleLbl="node1" presStyleIdx="0" presStyleCnt="3" custScaleY="4093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BD7F68-B256-41A2-AF8D-7FF61038E16B}" type="pres">
      <dgm:prSet presAssocID="{3895EC79-AA20-455E-9F69-DE3BD08E691E}" presName="negativeSpace" presStyleCnt="0"/>
      <dgm:spPr/>
    </dgm:pt>
    <dgm:pt modelId="{CBC03896-5359-44E0-8915-FCD9B030F579}" type="pres">
      <dgm:prSet presAssocID="{3895EC79-AA20-455E-9F69-DE3BD08E691E}" presName="childText" presStyleLbl="con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3B6F7A-3280-4B61-8C5A-157F38DB805D}" type="pres">
      <dgm:prSet presAssocID="{ED51E2BB-9F4D-476C-AA88-0976216396F1}" presName="spaceBetweenRectangles" presStyleCnt="0"/>
      <dgm:spPr/>
    </dgm:pt>
    <dgm:pt modelId="{24B7CFB4-FF55-4562-A794-0EB5393671C4}" type="pres">
      <dgm:prSet presAssocID="{C23FB3AD-ADCB-439B-91E3-CCAC5D95039A}" presName="parentLin" presStyleCnt="0"/>
      <dgm:spPr/>
    </dgm:pt>
    <dgm:pt modelId="{D8A736F1-6882-4EE8-B8CF-94E99995BBC4}" type="pres">
      <dgm:prSet presAssocID="{C23FB3AD-ADCB-439B-91E3-CCAC5D95039A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0DE7C07F-6E89-49E7-849E-19E901F4E55C}" type="pres">
      <dgm:prSet presAssocID="{C23FB3AD-ADCB-439B-91E3-CCAC5D95039A}" presName="parentText" presStyleLbl="node1" presStyleIdx="1" presStyleCnt="3" custScaleY="4746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A0DF4E2-C357-494D-8797-8B5E841504F2}" type="pres">
      <dgm:prSet presAssocID="{C23FB3AD-ADCB-439B-91E3-CCAC5D95039A}" presName="negativeSpace" presStyleCnt="0"/>
      <dgm:spPr/>
    </dgm:pt>
    <dgm:pt modelId="{7434E60B-9D92-4C96-BC05-49E506135518}" type="pres">
      <dgm:prSet presAssocID="{C23FB3AD-ADCB-439B-91E3-CCAC5D95039A}" presName="childText" presStyleLbl="con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5427D5-06B1-41D5-84C6-F7C7B8DCA45D}" type="pres">
      <dgm:prSet presAssocID="{B7FA4744-82CA-4441-9DD4-9F545817CC38}" presName="spaceBetweenRectangles" presStyleCnt="0"/>
      <dgm:spPr/>
    </dgm:pt>
    <dgm:pt modelId="{350B5CD4-14C5-4C8F-AD3E-3204822691E7}" type="pres">
      <dgm:prSet presAssocID="{21CD1CFD-9C1D-4CCD-9C1F-96D7FEC97AFE}" presName="parentLin" presStyleCnt="0"/>
      <dgm:spPr/>
    </dgm:pt>
    <dgm:pt modelId="{E849BD94-F756-4A2B-878A-8B8D1301ACCA}" type="pres">
      <dgm:prSet presAssocID="{21CD1CFD-9C1D-4CCD-9C1F-96D7FEC97AFE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B303A152-D5F1-4A18-813F-E2E35B67E925}" type="pres">
      <dgm:prSet presAssocID="{21CD1CFD-9C1D-4CCD-9C1F-96D7FEC97AFE}" presName="parentText" presStyleLbl="node1" presStyleIdx="2" presStyleCnt="3" custScaleY="4975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DAF200-F332-4E4A-80AF-DCEE715F35A5}" type="pres">
      <dgm:prSet presAssocID="{21CD1CFD-9C1D-4CCD-9C1F-96D7FEC97AFE}" presName="negativeSpace" presStyleCnt="0"/>
      <dgm:spPr/>
    </dgm:pt>
    <dgm:pt modelId="{F2F6B223-CEF1-4552-AA17-F64BAF562805}" type="pres">
      <dgm:prSet presAssocID="{21CD1CFD-9C1D-4CCD-9C1F-96D7FEC97AFE}" presName="childText" presStyleLbl="con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5913D62-E16B-4D73-8471-5BB549279DD1}" type="presOf" srcId="{FCA51B5C-9664-4F83-804A-4F17952C1B77}" destId="{357F34FD-9159-4421-ADFD-8E14EBA959DF}" srcOrd="0" destOrd="0" presId="urn:microsoft.com/office/officeart/2005/8/layout/list1"/>
    <dgm:cxn modelId="{87DFE991-FEF8-4018-8340-B05FFEDC9DA4}" srcId="{C23FB3AD-ADCB-439B-91E3-CCAC5D95039A}" destId="{5D5106FA-2091-4491-8130-81C8257822BF}" srcOrd="0" destOrd="0" parTransId="{12D0AA0B-4753-4646-9D0D-C826D8D93BCA}" sibTransId="{3E420758-2CF8-4A42-B2D5-A3A7BAB58591}"/>
    <dgm:cxn modelId="{773B4E95-D83D-45E1-8111-38311894B2D9}" srcId="{3895EC79-AA20-455E-9F69-DE3BD08E691E}" destId="{30796B16-12F9-40D6-9015-EB89BB5F506A}" srcOrd="0" destOrd="0" parTransId="{ED755F1C-86B7-4DB5-BA5A-B1D076DC4559}" sibTransId="{23F69EB6-D0B5-42A1-BFD3-0AF4F2B355FD}"/>
    <dgm:cxn modelId="{4E4D892A-5DA6-4500-9FBD-17C55E02385E}" type="presOf" srcId="{21CD1CFD-9C1D-4CCD-9C1F-96D7FEC97AFE}" destId="{E849BD94-F756-4A2B-878A-8B8D1301ACCA}" srcOrd="0" destOrd="0" presId="urn:microsoft.com/office/officeart/2005/8/layout/list1"/>
    <dgm:cxn modelId="{09843129-9AF9-4688-906F-F83EEDD0C238}" type="presOf" srcId="{30796B16-12F9-40D6-9015-EB89BB5F506A}" destId="{CBC03896-5359-44E0-8915-FCD9B030F579}" srcOrd="0" destOrd="0" presId="urn:microsoft.com/office/officeart/2005/8/layout/list1"/>
    <dgm:cxn modelId="{FD13D168-328E-4C0E-B84C-0AF90387F9D4}" type="presOf" srcId="{3895EC79-AA20-455E-9F69-DE3BD08E691E}" destId="{867F9FBB-DA2B-45E8-A45C-7C53C4121152}" srcOrd="1" destOrd="0" presId="urn:microsoft.com/office/officeart/2005/8/layout/list1"/>
    <dgm:cxn modelId="{49B0C34C-ED3B-46B5-A366-1AEB0F37622C}" type="presOf" srcId="{5D5106FA-2091-4491-8130-81C8257822BF}" destId="{7434E60B-9D92-4C96-BC05-49E506135518}" srcOrd="0" destOrd="0" presId="urn:microsoft.com/office/officeart/2005/8/layout/list1"/>
    <dgm:cxn modelId="{07769A82-639E-4E6F-A09D-55D9DB6FA404}" srcId="{FCA51B5C-9664-4F83-804A-4F17952C1B77}" destId="{C23FB3AD-ADCB-439B-91E3-CCAC5D95039A}" srcOrd="1" destOrd="0" parTransId="{E8F4590D-EE57-4DBA-981A-7B5DC7E6FE30}" sibTransId="{B7FA4744-82CA-4441-9DD4-9F545817CC38}"/>
    <dgm:cxn modelId="{9D178857-C191-4330-885C-359D1733B441}" type="presOf" srcId="{51801BC8-D6DC-4669-A849-3FE3157A21FE}" destId="{F2F6B223-CEF1-4552-AA17-F64BAF562805}" srcOrd="0" destOrd="0" presId="urn:microsoft.com/office/officeart/2005/8/layout/list1"/>
    <dgm:cxn modelId="{3242CD68-7471-41E5-A162-71D4D0369342}" srcId="{FCA51B5C-9664-4F83-804A-4F17952C1B77}" destId="{3895EC79-AA20-455E-9F69-DE3BD08E691E}" srcOrd="0" destOrd="0" parTransId="{D378B7CE-B96D-490F-8C86-92BB714F8CB7}" sibTransId="{ED51E2BB-9F4D-476C-AA88-0976216396F1}"/>
    <dgm:cxn modelId="{05B56293-17A0-495C-BFB4-3B8C68CD7976}" type="presOf" srcId="{C23FB3AD-ADCB-439B-91E3-CCAC5D95039A}" destId="{D8A736F1-6882-4EE8-B8CF-94E99995BBC4}" srcOrd="0" destOrd="0" presId="urn:microsoft.com/office/officeart/2005/8/layout/list1"/>
    <dgm:cxn modelId="{A1756875-ECA5-4C8E-A37F-AA2A9540DB30}" type="presOf" srcId="{3895EC79-AA20-455E-9F69-DE3BD08E691E}" destId="{EB0ECFC4-C995-40AD-A8E9-595ABAA26A22}" srcOrd="0" destOrd="0" presId="urn:microsoft.com/office/officeart/2005/8/layout/list1"/>
    <dgm:cxn modelId="{D682DB75-E008-4B82-85E7-32BA5ED9AECF}" srcId="{21CD1CFD-9C1D-4CCD-9C1F-96D7FEC97AFE}" destId="{51801BC8-D6DC-4669-A849-3FE3157A21FE}" srcOrd="0" destOrd="0" parTransId="{5EAB8B63-0717-454E-82D4-34FECA88C3BA}" sibTransId="{B84A2A51-44FC-4FFB-AFAE-E6010354ECCC}"/>
    <dgm:cxn modelId="{2ED553C3-9970-4CB3-82E7-DC2243E00141}" srcId="{FCA51B5C-9664-4F83-804A-4F17952C1B77}" destId="{21CD1CFD-9C1D-4CCD-9C1F-96D7FEC97AFE}" srcOrd="2" destOrd="0" parTransId="{6B88D69A-901D-49EC-9C82-3E8771265969}" sibTransId="{C1B6801D-3A6B-48D4-96B8-B97B489035DF}"/>
    <dgm:cxn modelId="{0FA85CE8-3F87-4371-B2CF-95F0FFD5D364}" type="presOf" srcId="{21CD1CFD-9C1D-4CCD-9C1F-96D7FEC97AFE}" destId="{B303A152-D5F1-4A18-813F-E2E35B67E925}" srcOrd="1" destOrd="0" presId="urn:microsoft.com/office/officeart/2005/8/layout/list1"/>
    <dgm:cxn modelId="{0B4ADF6C-E21A-443B-B857-F48EED3C3F15}" type="presOf" srcId="{C23FB3AD-ADCB-439B-91E3-CCAC5D95039A}" destId="{0DE7C07F-6E89-49E7-849E-19E901F4E55C}" srcOrd="1" destOrd="0" presId="urn:microsoft.com/office/officeart/2005/8/layout/list1"/>
    <dgm:cxn modelId="{57ABCB81-5F79-4AA1-BE7F-F1D75077E32C}" type="presParOf" srcId="{357F34FD-9159-4421-ADFD-8E14EBA959DF}" destId="{786576EC-D75C-4DB0-B314-C85D4862E4CA}" srcOrd="0" destOrd="0" presId="urn:microsoft.com/office/officeart/2005/8/layout/list1"/>
    <dgm:cxn modelId="{1DE0E16C-EB92-4612-904E-56C11D92ECDB}" type="presParOf" srcId="{786576EC-D75C-4DB0-B314-C85D4862E4CA}" destId="{EB0ECFC4-C995-40AD-A8E9-595ABAA26A22}" srcOrd="0" destOrd="0" presId="urn:microsoft.com/office/officeart/2005/8/layout/list1"/>
    <dgm:cxn modelId="{3935D3A5-A60A-41B9-8C99-0C3DA4D1FBFC}" type="presParOf" srcId="{786576EC-D75C-4DB0-B314-C85D4862E4CA}" destId="{867F9FBB-DA2B-45E8-A45C-7C53C4121152}" srcOrd="1" destOrd="0" presId="urn:microsoft.com/office/officeart/2005/8/layout/list1"/>
    <dgm:cxn modelId="{2663F08B-1C93-4685-9C57-131958B4F0CA}" type="presParOf" srcId="{357F34FD-9159-4421-ADFD-8E14EBA959DF}" destId="{53BD7F68-B256-41A2-AF8D-7FF61038E16B}" srcOrd="1" destOrd="0" presId="urn:microsoft.com/office/officeart/2005/8/layout/list1"/>
    <dgm:cxn modelId="{71BAAA28-D907-48E4-BAB4-245B347A450C}" type="presParOf" srcId="{357F34FD-9159-4421-ADFD-8E14EBA959DF}" destId="{CBC03896-5359-44E0-8915-FCD9B030F579}" srcOrd="2" destOrd="0" presId="urn:microsoft.com/office/officeart/2005/8/layout/list1"/>
    <dgm:cxn modelId="{71581532-CC9A-41FE-81C0-BE56757340A3}" type="presParOf" srcId="{357F34FD-9159-4421-ADFD-8E14EBA959DF}" destId="{D23B6F7A-3280-4B61-8C5A-157F38DB805D}" srcOrd="3" destOrd="0" presId="urn:microsoft.com/office/officeart/2005/8/layout/list1"/>
    <dgm:cxn modelId="{BF85D2E9-7332-4757-A4F1-8F8E4E1BE381}" type="presParOf" srcId="{357F34FD-9159-4421-ADFD-8E14EBA959DF}" destId="{24B7CFB4-FF55-4562-A794-0EB5393671C4}" srcOrd="4" destOrd="0" presId="urn:microsoft.com/office/officeart/2005/8/layout/list1"/>
    <dgm:cxn modelId="{56C7B0B7-D02F-493D-A11B-5E50A4EA7041}" type="presParOf" srcId="{24B7CFB4-FF55-4562-A794-0EB5393671C4}" destId="{D8A736F1-6882-4EE8-B8CF-94E99995BBC4}" srcOrd="0" destOrd="0" presId="urn:microsoft.com/office/officeart/2005/8/layout/list1"/>
    <dgm:cxn modelId="{B173F84F-C152-4627-8209-B84FD8E571E8}" type="presParOf" srcId="{24B7CFB4-FF55-4562-A794-0EB5393671C4}" destId="{0DE7C07F-6E89-49E7-849E-19E901F4E55C}" srcOrd="1" destOrd="0" presId="urn:microsoft.com/office/officeart/2005/8/layout/list1"/>
    <dgm:cxn modelId="{E372BF83-1CD2-40F4-B3B0-2C60D07A1426}" type="presParOf" srcId="{357F34FD-9159-4421-ADFD-8E14EBA959DF}" destId="{BA0DF4E2-C357-494D-8797-8B5E841504F2}" srcOrd="5" destOrd="0" presId="urn:microsoft.com/office/officeart/2005/8/layout/list1"/>
    <dgm:cxn modelId="{3DC37720-D365-4E9A-BD07-33A57754F2C3}" type="presParOf" srcId="{357F34FD-9159-4421-ADFD-8E14EBA959DF}" destId="{7434E60B-9D92-4C96-BC05-49E506135518}" srcOrd="6" destOrd="0" presId="urn:microsoft.com/office/officeart/2005/8/layout/list1"/>
    <dgm:cxn modelId="{942AC951-BB1C-406E-8948-493B5B4C7443}" type="presParOf" srcId="{357F34FD-9159-4421-ADFD-8E14EBA959DF}" destId="{9B5427D5-06B1-41D5-84C6-F7C7B8DCA45D}" srcOrd="7" destOrd="0" presId="urn:microsoft.com/office/officeart/2005/8/layout/list1"/>
    <dgm:cxn modelId="{FF275768-5675-4ABF-9C30-A85111AB6BBE}" type="presParOf" srcId="{357F34FD-9159-4421-ADFD-8E14EBA959DF}" destId="{350B5CD4-14C5-4C8F-AD3E-3204822691E7}" srcOrd="8" destOrd="0" presId="urn:microsoft.com/office/officeart/2005/8/layout/list1"/>
    <dgm:cxn modelId="{61394CFA-DD6B-4019-8EFB-E5B9E9FA444B}" type="presParOf" srcId="{350B5CD4-14C5-4C8F-AD3E-3204822691E7}" destId="{E849BD94-F756-4A2B-878A-8B8D1301ACCA}" srcOrd="0" destOrd="0" presId="urn:microsoft.com/office/officeart/2005/8/layout/list1"/>
    <dgm:cxn modelId="{80C5D5A4-924C-4281-BC2B-43144BAC3A20}" type="presParOf" srcId="{350B5CD4-14C5-4C8F-AD3E-3204822691E7}" destId="{B303A152-D5F1-4A18-813F-E2E35B67E925}" srcOrd="1" destOrd="0" presId="urn:microsoft.com/office/officeart/2005/8/layout/list1"/>
    <dgm:cxn modelId="{94DFD21B-9B19-497F-8062-64A11A37F661}" type="presParOf" srcId="{357F34FD-9159-4421-ADFD-8E14EBA959DF}" destId="{5FDAF200-F332-4E4A-80AF-DCEE715F35A5}" srcOrd="9" destOrd="0" presId="urn:microsoft.com/office/officeart/2005/8/layout/list1"/>
    <dgm:cxn modelId="{7A3F1F6F-87BC-4454-AB4D-C4DFE5BBB38D}" type="presParOf" srcId="{357F34FD-9159-4421-ADFD-8E14EBA959DF}" destId="{F2F6B223-CEF1-4552-AA17-F64BAF562805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ADE3DAD6-3D22-4174-8F1A-6CC0121FB523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6CF75CC-D0D4-43D4-91D4-38973D339A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3DAD6-3D22-4174-8F1A-6CC0121FB523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6CF75CC-D0D4-43D4-91D4-38973D339A5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3DAD6-3D22-4174-8F1A-6CC0121FB523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16CF75CC-D0D4-43D4-91D4-38973D339A5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ADE3DAD6-3D22-4174-8F1A-6CC0121FB523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16CF75CC-D0D4-43D4-91D4-38973D339A5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ADE3DAD6-3D22-4174-8F1A-6CC0121FB523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16CF75CC-D0D4-43D4-91D4-38973D339A5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3DAD6-3D22-4174-8F1A-6CC0121FB523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6CF75CC-D0D4-43D4-91D4-38973D339A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3DAD6-3D22-4174-8F1A-6CC0121FB523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6CF75CC-D0D4-43D4-91D4-38973D339A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3DAD6-3D22-4174-8F1A-6CC0121FB523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6CF75CC-D0D4-43D4-91D4-38973D339A5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ADE3DAD6-3D22-4174-8F1A-6CC0121FB523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16CF75CC-D0D4-43D4-91D4-38973D339A5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3DAD6-3D22-4174-8F1A-6CC0121FB523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F75CC-D0D4-43D4-91D4-38973D339A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ADE3DAD6-3D22-4174-8F1A-6CC0121FB523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16CF75CC-D0D4-43D4-91D4-38973D339A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ADE3DAD6-3D22-4174-8F1A-6CC0121FB523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16CF75CC-D0D4-43D4-91D4-38973D339A5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96508428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Svatava </a:t>
                      </a:r>
                      <a:r>
                        <a:rPr lang="cs-CZ" sz="24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Juhászová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1.3.2012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VY_52_INOVACE_11_FYZIKA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Opakování učiva </a:t>
                      </a:r>
                      <a:r>
                        <a:rPr lang="cs-CZ" sz="2400" smtClean="0">
                          <a:latin typeface="Times New Roman" pitchFamily="18" charset="0"/>
                          <a:cs typeface="Times New Roman" pitchFamily="18" charset="0"/>
                        </a:rPr>
                        <a:t>fyziky- Těžiště</a:t>
                      </a:r>
                      <a:r>
                        <a:rPr lang="cs-CZ" sz="2400" baseline="0" smtClean="0">
                          <a:latin typeface="Times New Roman" pitchFamily="18" charset="0"/>
                          <a:cs typeface="Times New Roman" pitchFamily="18" charset="0"/>
                        </a:rPr>
                        <a:t>  </a:t>
                      </a:r>
                      <a:endParaRPr lang="cs-CZ" sz="240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7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IMG_002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572000" y="548680"/>
            <a:ext cx="3813888" cy="5085184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isometricOffAxis2Left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4" name="Obrázek 3" descr="isCACG6POY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7544" y="3429000"/>
            <a:ext cx="3477096" cy="2607822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ContrastingRightFacing"/>
            <a:lightRig rig="threePt" dir="t">
              <a:rot lat="0" lon="0" rev="2100000"/>
            </a:lightRig>
          </a:scene3d>
          <a:sp3d extrusionH="25400">
            <a:bevelT w="304800" h="152400" prst="softRound"/>
            <a:extrusionClr>
              <a:srgbClr val="000000"/>
            </a:extrusionClr>
          </a:sp3d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Těžiště</a:t>
            </a:r>
            <a:endParaRPr lang="cs-CZ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Poloha těžiště,</a:t>
            </a:r>
            <a:b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rovnovážná poloha těles</a:t>
            </a:r>
            <a:endParaRPr lang="cs-CZ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MB900236361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44008" y="2852936"/>
            <a:ext cx="3773016" cy="3773016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Vyber správné tvrzení: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Těžiště je bod,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kde působíme na těleso silou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ve kterém působí na těleso gravitační síla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ve kterém je síla největší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Najdi průsečík těžnic a urči těžiště u následujících tvarů: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poloha těžiště závisí na rozložení látky v tělese 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Prstenec 3"/>
          <p:cNvSpPr/>
          <p:nvPr/>
        </p:nvSpPr>
        <p:spPr>
          <a:xfrm>
            <a:off x="1619672" y="2564904"/>
            <a:ext cx="1728192" cy="1728192"/>
          </a:xfrm>
          <a:prstGeom prst="donut">
            <a:avLst>
              <a:gd name="adj" fmla="val 6613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95936" y="2636912"/>
            <a:ext cx="1584176" cy="158417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estiúhelník 5"/>
          <p:cNvSpPr/>
          <p:nvPr/>
        </p:nvSpPr>
        <p:spPr>
          <a:xfrm>
            <a:off x="6444208" y="2492896"/>
            <a:ext cx="2088232" cy="1872208"/>
          </a:xfrm>
          <a:prstGeom prst="hexagon">
            <a:avLst>
              <a:gd name="adj" fmla="val 20422"/>
              <a:gd name="vf" fmla="val 115470"/>
            </a:avLst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ovací čára 7"/>
          <p:cNvCxnSpPr>
            <a:stCxn id="4" idx="1"/>
            <a:endCxn id="4" idx="5"/>
          </p:cNvCxnSpPr>
          <p:nvPr/>
        </p:nvCxnSpPr>
        <p:spPr>
          <a:xfrm>
            <a:off x="1872760" y="2817992"/>
            <a:ext cx="1222016" cy="122201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>
            <a:stCxn id="4" idx="3"/>
            <a:endCxn id="4" idx="7"/>
          </p:cNvCxnSpPr>
          <p:nvPr/>
        </p:nvCxnSpPr>
        <p:spPr>
          <a:xfrm flipV="1">
            <a:off x="1872760" y="2817992"/>
            <a:ext cx="1222016" cy="122201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>
            <a:stCxn id="6" idx="5"/>
            <a:endCxn id="6" idx="2"/>
          </p:cNvCxnSpPr>
          <p:nvPr/>
        </p:nvCxnSpPr>
        <p:spPr>
          <a:xfrm flipH="1">
            <a:off x="6826550" y="2492896"/>
            <a:ext cx="1323548" cy="187220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flipV="1">
            <a:off x="3995936" y="2636912"/>
            <a:ext cx="1584176" cy="158417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3995936" y="2636912"/>
            <a:ext cx="1584176" cy="158417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>
            <a:endCxn id="6" idx="0"/>
          </p:cNvCxnSpPr>
          <p:nvPr/>
        </p:nvCxnSpPr>
        <p:spPr>
          <a:xfrm>
            <a:off x="6444208" y="3429000"/>
            <a:ext cx="208823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>
            <a:stCxn id="6" idx="4"/>
            <a:endCxn id="6" idx="1"/>
          </p:cNvCxnSpPr>
          <p:nvPr/>
        </p:nvCxnSpPr>
        <p:spPr>
          <a:xfrm>
            <a:off x="6826550" y="2492896"/>
            <a:ext cx="1323548" cy="187220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1" name="Čárový popisek 2 (bez ohraničení) 30"/>
          <p:cNvSpPr/>
          <p:nvPr/>
        </p:nvSpPr>
        <p:spPr>
          <a:xfrm>
            <a:off x="3059832" y="2132856"/>
            <a:ext cx="504056" cy="288032"/>
          </a:xfrm>
          <a:prstGeom prst="callout2">
            <a:avLst>
              <a:gd name="adj1" fmla="val 18750"/>
              <a:gd name="adj2" fmla="val -8333"/>
              <a:gd name="adj3" fmla="val 18750"/>
              <a:gd name="adj4" fmla="val -16667"/>
              <a:gd name="adj5" fmla="val 438893"/>
              <a:gd name="adj6" fmla="val -111861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T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Čárový popisek 2 (bez ohraničení) 31"/>
          <p:cNvSpPr/>
          <p:nvPr/>
        </p:nvSpPr>
        <p:spPr>
          <a:xfrm>
            <a:off x="5796136" y="3933056"/>
            <a:ext cx="504056" cy="288032"/>
          </a:xfrm>
          <a:prstGeom prst="callout2">
            <a:avLst>
              <a:gd name="adj1" fmla="val 18750"/>
              <a:gd name="adj2" fmla="val -8333"/>
              <a:gd name="adj3" fmla="val 18750"/>
              <a:gd name="adj4" fmla="val -16667"/>
              <a:gd name="adj5" fmla="val -171233"/>
              <a:gd name="adj6" fmla="val -199731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T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Čárový popisek 2 (bez ohraničení) 32"/>
          <p:cNvSpPr/>
          <p:nvPr/>
        </p:nvSpPr>
        <p:spPr>
          <a:xfrm>
            <a:off x="8100392" y="1916832"/>
            <a:ext cx="504056" cy="288032"/>
          </a:xfrm>
          <a:prstGeom prst="callout2">
            <a:avLst>
              <a:gd name="adj1" fmla="val 18750"/>
              <a:gd name="adj2" fmla="val -8333"/>
              <a:gd name="adj3" fmla="val 18750"/>
              <a:gd name="adj4" fmla="val -16667"/>
              <a:gd name="adj5" fmla="val 518260"/>
              <a:gd name="adj6" fmla="val -120365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T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Šipka doprava 34"/>
          <p:cNvSpPr/>
          <p:nvPr/>
        </p:nvSpPr>
        <p:spPr>
          <a:xfrm rot="5400000">
            <a:off x="971600" y="4077072"/>
            <a:ext cx="432048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32" grpId="0" animBg="1"/>
      <p:bldP spid="33" grpId="0" animBg="1"/>
      <p:bldP spid="3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 descr="MB900340200.JPG"/>
          <p:cNvPicPr>
            <a:picLocks noChangeAspect="1"/>
          </p:cNvPicPr>
          <p:nvPr/>
        </p:nvPicPr>
        <p:blipFill>
          <a:blip r:embed="rId2" cstate="print"/>
          <a:srcRect r="2580" b="9074"/>
          <a:stretch>
            <a:fillRect/>
          </a:stretch>
        </p:blipFill>
        <p:spPr>
          <a:xfrm>
            <a:off x="1331640" y="2348880"/>
            <a:ext cx="1080120" cy="1008112"/>
          </a:xfrm>
          <a:prstGeom prst="rect">
            <a:avLst/>
          </a:prstGeom>
        </p:spPr>
      </p:pic>
      <p:pic>
        <p:nvPicPr>
          <p:cNvPr id="11" name="Obrázek 10" descr="MB900435811.JPG"/>
          <p:cNvPicPr>
            <a:picLocks noChangeAspect="1"/>
          </p:cNvPicPr>
          <p:nvPr/>
        </p:nvPicPr>
        <p:blipFill>
          <a:blip r:embed="rId3" cstate="print"/>
          <a:srcRect l="19687" r="21251"/>
          <a:stretch>
            <a:fillRect/>
          </a:stretch>
        </p:blipFill>
        <p:spPr>
          <a:xfrm>
            <a:off x="4211960" y="2060848"/>
            <a:ext cx="792088" cy="1341120"/>
          </a:xfrm>
          <a:prstGeom prst="rect">
            <a:avLst/>
          </a:prstGeom>
        </p:spPr>
      </p:pic>
      <p:pic>
        <p:nvPicPr>
          <p:cNvPr id="13" name="Obrázek 12" descr="MB900397160.JPG"/>
          <p:cNvPicPr>
            <a:picLocks noChangeAspect="1"/>
          </p:cNvPicPr>
          <p:nvPr/>
        </p:nvPicPr>
        <p:blipFill>
          <a:blip r:embed="rId4" cstate="print"/>
          <a:srcRect l="15749" t="19687" r="17314" b="21251"/>
          <a:stretch>
            <a:fillRect/>
          </a:stretch>
        </p:blipFill>
        <p:spPr>
          <a:xfrm>
            <a:off x="7308304" y="2276872"/>
            <a:ext cx="1224136" cy="108012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Vyznač těžiště do obrázků: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" name="Zástupný symbol pro obsah 7" descr="MB900193760.JPG"/>
          <p:cNvPicPr>
            <a:picLocks noGrp="1" noChangeAspect="1"/>
          </p:cNvPicPr>
          <p:nvPr>
            <p:ph sz="quarter" idx="1"/>
          </p:nvPr>
        </p:nvPicPr>
        <p:blipFill>
          <a:blip r:embed="rId5" cstate="print"/>
          <a:srcRect l="264" t="27083" r="1299" b="17792"/>
          <a:stretch>
            <a:fillRect/>
          </a:stretch>
        </p:blipFill>
        <p:spPr>
          <a:xfrm>
            <a:off x="3779912" y="3356992"/>
            <a:ext cx="1800200" cy="1008112"/>
          </a:xfrm>
        </p:spPr>
      </p:pic>
      <p:pic>
        <p:nvPicPr>
          <p:cNvPr id="9" name="Zástupný symbol pro obsah 7" descr="MB900193760.JPG"/>
          <p:cNvPicPr>
            <a:picLocks noChangeAspect="1"/>
          </p:cNvPicPr>
          <p:nvPr/>
        </p:nvPicPr>
        <p:blipFill>
          <a:blip r:embed="rId5" cstate="print"/>
          <a:srcRect l="264" t="27083" r="1299" b="17792"/>
          <a:stretch>
            <a:fillRect/>
          </a:stretch>
        </p:blipFill>
        <p:spPr>
          <a:xfrm>
            <a:off x="6084168" y="3356992"/>
            <a:ext cx="1800200" cy="1008112"/>
          </a:xfrm>
          <a:prstGeom prst="rect">
            <a:avLst/>
          </a:prstGeom>
        </p:spPr>
      </p:pic>
      <p:pic>
        <p:nvPicPr>
          <p:cNvPr id="10" name="Zástupný symbol pro obsah 7" descr="MB900193760.JPG"/>
          <p:cNvPicPr>
            <a:picLocks noChangeAspect="1"/>
          </p:cNvPicPr>
          <p:nvPr/>
        </p:nvPicPr>
        <p:blipFill>
          <a:blip r:embed="rId5" cstate="print"/>
          <a:srcRect l="264" t="27083" r="1299" b="17792"/>
          <a:stretch>
            <a:fillRect/>
          </a:stretch>
        </p:blipFill>
        <p:spPr>
          <a:xfrm>
            <a:off x="1403648" y="3356992"/>
            <a:ext cx="1800200" cy="1008112"/>
          </a:xfrm>
          <a:prstGeom prst="rect">
            <a:avLst/>
          </a:prstGeom>
        </p:spPr>
      </p:pic>
      <p:sp>
        <p:nvSpPr>
          <p:cNvPr id="24" name="Násobení 23"/>
          <p:cNvSpPr/>
          <p:nvPr/>
        </p:nvSpPr>
        <p:spPr>
          <a:xfrm>
            <a:off x="1619672" y="2708920"/>
            <a:ext cx="576064" cy="576064"/>
          </a:xfrm>
          <a:prstGeom prst="mathMultiply">
            <a:avLst>
              <a:gd name="adj1" fmla="val 8203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Násobení 24"/>
          <p:cNvSpPr/>
          <p:nvPr/>
        </p:nvSpPr>
        <p:spPr>
          <a:xfrm>
            <a:off x="4355976" y="2924944"/>
            <a:ext cx="576064" cy="576064"/>
          </a:xfrm>
          <a:prstGeom prst="mathMultiply">
            <a:avLst>
              <a:gd name="adj1" fmla="val 8203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Násobení 25"/>
          <p:cNvSpPr/>
          <p:nvPr/>
        </p:nvSpPr>
        <p:spPr>
          <a:xfrm>
            <a:off x="7236296" y="2852936"/>
            <a:ext cx="576064" cy="576064"/>
          </a:xfrm>
          <a:prstGeom prst="mathMultiply">
            <a:avLst>
              <a:gd name="adj1" fmla="val 8203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Čárový popisek 2 (bez ohraničení) 26"/>
          <p:cNvSpPr/>
          <p:nvPr/>
        </p:nvSpPr>
        <p:spPr>
          <a:xfrm>
            <a:off x="5508104" y="1916832"/>
            <a:ext cx="648072" cy="396624"/>
          </a:xfrm>
          <a:prstGeom prst="callout2">
            <a:avLst>
              <a:gd name="adj1" fmla="val 18750"/>
              <a:gd name="adj2" fmla="val -8333"/>
              <a:gd name="adj3" fmla="val 18750"/>
              <a:gd name="adj4" fmla="val -16667"/>
              <a:gd name="adj5" fmla="val 314228"/>
              <a:gd name="adj6" fmla="val -130442"/>
            </a:avLst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T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Čárový popisek 2 (bez ohraničení) 27"/>
          <p:cNvSpPr/>
          <p:nvPr/>
        </p:nvSpPr>
        <p:spPr>
          <a:xfrm>
            <a:off x="2915816" y="1988840"/>
            <a:ext cx="648072" cy="396624"/>
          </a:xfrm>
          <a:prstGeom prst="callout2">
            <a:avLst>
              <a:gd name="adj1" fmla="val 18750"/>
              <a:gd name="adj2" fmla="val -8333"/>
              <a:gd name="adj3" fmla="val 18750"/>
              <a:gd name="adj4" fmla="val -16667"/>
              <a:gd name="adj5" fmla="val 245784"/>
              <a:gd name="adj6" fmla="val -152489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T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Čárový popisek 2 (bez ohraničení) 28"/>
          <p:cNvSpPr/>
          <p:nvPr/>
        </p:nvSpPr>
        <p:spPr>
          <a:xfrm>
            <a:off x="6948264" y="1700808"/>
            <a:ext cx="648072" cy="396624"/>
          </a:xfrm>
          <a:prstGeom prst="callout2">
            <a:avLst>
              <a:gd name="adj1" fmla="val 18750"/>
              <a:gd name="adj2" fmla="val -8333"/>
              <a:gd name="adj3" fmla="val 18750"/>
              <a:gd name="adj4" fmla="val -16667"/>
              <a:gd name="adj5" fmla="val 375467"/>
              <a:gd name="adj6" fmla="val 90019"/>
            </a:avLst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T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5292080" y="3429000"/>
            <a:ext cx="1850504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Přiřaď  rovnovážnou polohu těles k obrázkům, jestliže je oranžová tyč připevněna k závěsu v různých místech</a:t>
            </a:r>
            <a:endParaRPr lang="cs-CZ" sz="2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stálá (stabilní)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T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vratká (labilní)                          T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volná ( indiferentní)                                   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</a:t>
            </a:r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6588224" y="1700808"/>
            <a:ext cx="1850504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závěs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 rot="16200000">
            <a:off x="6635080" y="2518048"/>
            <a:ext cx="1850504" cy="216024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300192" y="5805264"/>
            <a:ext cx="1850504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>
                <a:solidFill>
                  <a:schemeClr val="dk1"/>
                </a:solidFill>
                <a:latin typeface="Times New Roman" pitchFamily="18" charset="0"/>
                <a:cs typeface="Times New Roman" pitchFamily="18" charset="0"/>
              </a:rPr>
              <a:t>závěs</a:t>
            </a:r>
          </a:p>
        </p:txBody>
      </p:sp>
      <p:sp>
        <p:nvSpPr>
          <p:cNvPr id="14" name="Obdélník 13"/>
          <p:cNvSpPr/>
          <p:nvPr/>
        </p:nvSpPr>
        <p:spPr>
          <a:xfrm rot="16200000">
            <a:off x="6347048" y="4966320"/>
            <a:ext cx="1850504" cy="216024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 rot="16200000">
            <a:off x="5338936" y="3526160"/>
            <a:ext cx="1850504" cy="216024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Vývojový diagram: spojka 16"/>
          <p:cNvSpPr/>
          <p:nvPr/>
        </p:nvSpPr>
        <p:spPr>
          <a:xfrm>
            <a:off x="6228184" y="3501008"/>
            <a:ext cx="72008" cy="72008"/>
          </a:xfrm>
          <a:prstGeom prst="flowChartConnector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ka 18"/>
          <p:cNvSpPr/>
          <p:nvPr/>
        </p:nvSpPr>
        <p:spPr>
          <a:xfrm>
            <a:off x="7524328" y="1772816"/>
            <a:ext cx="72008" cy="72008"/>
          </a:xfrm>
          <a:prstGeom prst="flowChartConnector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ka 19"/>
          <p:cNvSpPr/>
          <p:nvPr/>
        </p:nvSpPr>
        <p:spPr>
          <a:xfrm>
            <a:off x="7236296" y="5877272"/>
            <a:ext cx="72008" cy="72008"/>
          </a:xfrm>
          <a:prstGeom prst="flowChartConnector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Násobení 20"/>
          <p:cNvSpPr/>
          <p:nvPr/>
        </p:nvSpPr>
        <p:spPr>
          <a:xfrm>
            <a:off x="7380312" y="2348880"/>
            <a:ext cx="360040" cy="288032"/>
          </a:xfrm>
          <a:prstGeom prst="mathMultiply">
            <a:avLst>
              <a:gd name="adj1" fmla="val 8088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Násobení 21"/>
          <p:cNvSpPr/>
          <p:nvPr/>
        </p:nvSpPr>
        <p:spPr>
          <a:xfrm>
            <a:off x="7092280" y="4869160"/>
            <a:ext cx="360040" cy="288032"/>
          </a:xfrm>
          <a:prstGeom prst="mathMultiply">
            <a:avLst>
              <a:gd name="adj1" fmla="val 8088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Násobení 22"/>
          <p:cNvSpPr/>
          <p:nvPr/>
        </p:nvSpPr>
        <p:spPr>
          <a:xfrm>
            <a:off x="6084168" y="3356992"/>
            <a:ext cx="360040" cy="288032"/>
          </a:xfrm>
          <a:prstGeom prst="mathMultiply">
            <a:avLst>
              <a:gd name="adj1" fmla="val 8088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5" name="Přímá spojovací šipka 24"/>
          <p:cNvCxnSpPr/>
          <p:nvPr/>
        </p:nvCxnSpPr>
        <p:spPr>
          <a:xfrm>
            <a:off x="3419872" y="1916832"/>
            <a:ext cx="3960440" cy="864096"/>
          </a:xfrm>
          <a:prstGeom prst="straightConnector1">
            <a:avLst/>
          </a:prstGeom>
          <a:ln w="38100"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>
            <a:off x="3203848" y="3573016"/>
            <a:ext cx="3960440" cy="2088232"/>
          </a:xfrm>
          <a:prstGeom prst="straightConnector1">
            <a:avLst/>
          </a:prstGeom>
          <a:ln w="38100"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 flipV="1">
            <a:off x="4139952" y="3717032"/>
            <a:ext cx="1512168" cy="936104"/>
          </a:xfrm>
          <a:prstGeom prst="straightConnector1">
            <a:avLst/>
          </a:prstGeom>
          <a:ln w="38100"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9" name="Čárový popisek 1 (se zvýrazněním) 28"/>
          <p:cNvSpPr/>
          <p:nvPr/>
        </p:nvSpPr>
        <p:spPr>
          <a:xfrm>
            <a:off x="8028384" y="3933056"/>
            <a:ext cx="1115616" cy="288032"/>
          </a:xfrm>
          <a:prstGeom prst="accentCallout1">
            <a:avLst>
              <a:gd name="adj1" fmla="val 18750"/>
              <a:gd name="adj2" fmla="val -8333"/>
              <a:gd name="adj3" fmla="val -98317"/>
              <a:gd name="adj4" fmla="val -113986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závěs</a:t>
            </a:r>
          </a:p>
        </p:txBody>
      </p:sp>
      <p:pic>
        <p:nvPicPr>
          <p:cNvPr id="33" name="Obrázek 32" descr="MB90023214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71600" y="5085184"/>
            <a:ext cx="1324744" cy="132474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Zakresli těžiště do obrázků, označ stabilnější hrneček.</a:t>
            </a:r>
            <a:endParaRPr lang="cs-CZ" dirty="0"/>
          </a:p>
        </p:txBody>
      </p:sp>
      <p:pic>
        <p:nvPicPr>
          <p:cNvPr id="4" name="Zástupný symbol pro obsah 3" descr="MB900433913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rcRect r="9439" b="9439"/>
          <a:stretch>
            <a:fillRect/>
          </a:stretch>
        </p:blipFill>
        <p:spPr>
          <a:xfrm>
            <a:off x="1331640" y="3140968"/>
            <a:ext cx="2304256" cy="2304256"/>
          </a:xfrm>
        </p:spPr>
      </p:pic>
      <p:pic>
        <p:nvPicPr>
          <p:cNvPr id="5" name="Obrázek 4" descr="MB900441391.JPG"/>
          <p:cNvPicPr>
            <a:picLocks noChangeAspect="1"/>
          </p:cNvPicPr>
          <p:nvPr/>
        </p:nvPicPr>
        <p:blipFill>
          <a:blip r:embed="rId3" cstate="print"/>
          <a:srcRect l="11812" t="3937" r="13376"/>
          <a:stretch>
            <a:fillRect/>
          </a:stretch>
        </p:blipFill>
        <p:spPr>
          <a:xfrm>
            <a:off x="5364088" y="2492896"/>
            <a:ext cx="2459156" cy="3157708"/>
          </a:xfrm>
          <a:prstGeom prst="rect">
            <a:avLst/>
          </a:prstGeom>
        </p:spPr>
      </p:pic>
      <p:sp>
        <p:nvSpPr>
          <p:cNvPr id="6" name="Násobení 5"/>
          <p:cNvSpPr/>
          <p:nvPr/>
        </p:nvSpPr>
        <p:spPr>
          <a:xfrm>
            <a:off x="1979712" y="3861048"/>
            <a:ext cx="1008112" cy="864096"/>
          </a:xfrm>
          <a:prstGeom prst="mathMultiply">
            <a:avLst>
              <a:gd name="adj1" fmla="val 6797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Násobení 6"/>
          <p:cNvSpPr/>
          <p:nvPr/>
        </p:nvSpPr>
        <p:spPr>
          <a:xfrm>
            <a:off x="6012160" y="4293096"/>
            <a:ext cx="1008112" cy="864096"/>
          </a:xfrm>
          <a:prstGeom prst="mathMultiply">
            <a:avLst>
              <a:gd name="adj1" fmla="val 6797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rstenec 7"/>
          <p:cNvSpPr/>
          <p:nvPr/>
        </p:nvSpPr>
        <p:spPr>
          <a:xfrm>
            <a:off x="5148064" y="2996952"/>
            <a:ext cx="3168352" cy="3168352"/>
          </a:xfrm>
          <a:prstGeom prst="donut">
            <a:avLst>
              <a:gd name="adj" fmla="val 4061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MH900432629.JPG"/>
          <p:cNvPicPr>
            <a:picLocks noChangeAspect="1"/>
          </p:cNvPicPr>
          <p:nvPr/>
        </p:nvPicPr>
        <p:blipFill>
          <a:blip r:embed="rId2" cstate="print"/>
          <a:srcRect l="22087" t="33717" r="24412" b="33717"/>
          <a:stretch>
            <a:fillRect/>
          </a:stretch>
        </p:blipFill>
        <p:spPr>
          <a:xfrm>
            <a:off x="5148064" y="1700808"/>
            <a:ext cx="1656184" cy="100811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Vezmi svůj mobilní telefon 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polož ho displejem vzhůru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postav ho na delší stranu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postav ho na kratší stranu</a:t>
            </a:r>
            <a:br>
              <a:rPr lang="cs-CZ" dirty="0" smtClean="0"/>
            </a:b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Kde má nejmenší a kde největší stabilitu?</a:t>
            </a:r>
            <a:endParaRPr lang="cs-CZ" dirty="0"/>
          </a:p>
        </p:txBody>
      </p:sp>
      <p:pic>
        <p:nvPicPr>
          <p:cNvPr id="4" name="Obrázek 3" descr="MB900441450.JPG"/>
          <p:cNvPicPr>
            <a:picLocks noChangeAspect="1"/>
          </p:cNvPicPr>
          <p:nvPr/>
        </p:nvPicPr>
        <p:blipFill>
          <a:blip r:embed="rId3" cstate="print"/>
          <a:srcRect l="27562" t="3937" r="29126" b="33064"/>
          <a:stretch>
            <a:fillRect/>
          </a:stretch>
        </p:blipFill>
        <p:spPr>
          <a:xfrm rot="5400000">
            <a:off x="5544108" y="2888940"/>
            <a:ext cx="792088" cy="1152128"/>
          </a:xfrm>
          <a:prstGeom prst="rect">
            <a:avLst/>
          </a:prstGeom>
        </p:spPr>
      </p:pic>
      <p:pic>
        <p:nvPicPr>
          <p:cNvPr id="5" name="Obrázek 4" descr="MB900441450.JPG"/>
          <p:cNvPicPr>
            <a:picLocks noChangeAspect="1"/>
          </p:cNvPicPr>
          <p:nvPr/>
        </p:nvPicPr>
        <p:blipFill>
          <a:blip r:embed="rId3" cstate="print"/>
          <a:srcRect l="27562" t="3937" r="29126" b="33064"/>
          <a:stretch>
            <a:fillRect/>
          </a:stretch>
        </p:blipFill>
        <p:spPr>
          <a:xfrm>
            <a:off x="5508104" y="4149080"/>
            <a:ext cx="792088" cy="1152128"/>
          </a:xfrm>
          <a:prstGeom prst="rect">
            <a:avLst/>
          </a:prstGeom>
        </p:spPr>
      </p:pic>
      <p:sp>
        <p:nvSpPr>
          <p:cNvPr id="7" name="Zaoblený obdélníkový popisek 6"/>
          <p:cNvSpPr/>
          <p:nvPr/>
        </p:nvSpPr>
        <p:spPr>
          <a:xfrm>
            <a:off x="7092280" y="4077072"/>
            <a:ext cx="1800200" cy="720080"/>
          </a:xfrm>
          <a:prstGeom prst="wedgeRoundRectCallout">
            <a:avLst>
              <a:gd name="adj1" fmla="val -92855"/>
              <a:gd name="adj2" fmla="val 51128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nejméně stabilní</a:t>
            </a:r>
          </a:p>
        </p:txBody>
      </p:sp>
      <p:sp>
        <p:nvSpPr>
          <p:cNvPr id="8" name="Zaoblený obdélníkový popisek 7"/>
          <p:cNvSpPr/>
          <p:nvPr/>
        </p:nvSpPr>
        <p:spPr>
          <a:xfrm>
            <a:off x="7092280" y="2780928"/>
            <a:ext cx="1800200" cy="720080"/>
          </a:xfrm>
          <a:prstGeom prst="wedgeRoundRectCallout">
            <a:avLst>
              <a:gd name="adj1" fmla="val -74660"/>
              <a:gd name="adj2" fmla="val 54919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menší stabilita</a:t>
            </a:r>
          </a:p>
        </p:txBody>
      </p:sp>
      <p:sp>
        <p:nvSpPr>
          <p:cNvPr id="9" name="Zaoblený obdélníkový popisek 8"/>
          <p:cNvSpPr/>
          <p:nvPr/>
        </p:nvSpPr>
        <p:spPr>
          <a:xfrm>
            <a:off x="7092280" y="1556792"/>
            <a:ext cx="1800200" cy="720080"/>
          </a:xfrm>
          <a:prstGeom prst="wedgeRoundRectCallout">
            <a:avLst>
              <a:gd name="adj1" fmla="val -95129"/>
              <a:gd name="adj2" fmla="val 47337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nejstabilnější</a:t>
            </a:r>
            <a:endParaRPr lang="cs-CZ" sz="2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Co udělá kůň, jestliže se jezdec nakloní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doleva</a:t>
            </a:r>
          </a:p>
          <a:p>
            <a:pPr marL="514350" indent="-514350">
              <a:buNone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zatočí doleva – snaží se své</a:t>
            </a:r>
            <a:br>
              <a:rPr lang="cs-CZ" dirty="0" smtClean="0"/>
            </a:br>
            <a:r>
              <a:rPr lang="cs-CZ" dirty="0" smtClean="0"/>
              <a:t> těžiště vyrovnat s těžištěm</a:t>
            </a:r>
            <a:br>
              <a:rPr lang="cs-CZ" dirty="0" smtClean="0"/>
            </a:br>
            <a:r>
              <a:rPr lang="cs-CZ" dirty="0" smtClean="0"/>
              <a:t> jezdce</a:t>
            </a:r>
            <a:br>
              <a:rPr lang="cs-CZ" dirty="0" smtClean="0"/>
            </a:b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doprava</a:t>
            </a:r>
          </a:p>
          <a:p>
            <a:pPr marL="514350" indent="-514350">
              <a:buNone/>
            </a:pPr>
            <a:r>
              <a:rPr lang="cs-CZ" dirty="0" smtClean="0"/>
              <a:t>     zatočí doprava – snaží se </a:t>
            </a:r>
            <a:br>
              <a:rPr lang="cs-CZ" dirty="0" smtClean="0"/>
            </a:br>
            <a:r>
              <a:rPr lang="cs-CZ" dirty="0" smtClean="0"/>
              <a:t>své těžiště vyrovnat s </a:t>
            </a:r>
            <a:br>
              <a:rPr lang="cs-CZ" dirty="0" smtClean="0"/>
            </a:br>
            <a:r>
              <a:rPr lang="cs-CZ" dirty="0" smtClean="0"/>
              <a:t>těžištěm jezdce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4" name="Obrázek 3" descr="MB900430602.JPG"/>
          <p:cNvPicPr>
            <a:picLocks noChangeAspect="1"/>
          </p:cNvPicPr>
          <p:nvPr/>
        </p:nvPicPr>
        <p:blipFill>
          <a:blip r:embed="rId2" cstate="print"/>
          <a:srcRect l="15750" t="7874" r="17314"/>
          <a:stretch>
            <a:fillRect/>
          </a:stretch>
        </p:blipFill>
        <p:spPr>
          <a:xfrm>
            <a:off x="6084168" y="1700808"/>
            <a:ext cx="2720630" cy="3744416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Nalož náklad na auto tak, aby náklad měl stabilní polohu.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 descr="MB900303835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rcRect t="18617" r="-1416" b="15886"/>
          <a:stretch>
            <a:fillRect/>
          </a:stretch>
        </p:blipFill>
        <p:spPr>
          <a:xfrm>
            <a:off x="539552" y="2708920"/>
            <a:ext cx="4752528" cy="2232248"/>
          </a:xfrm>
        </p:spPr>
      </p:pic>
      <p:pic>
        <p:nvPicPr>
          <p:cNvPr id="5" name="Obrázek 4" descr="MB900028158.JPG"/>
          <p:cNvPicPr>
            <a:picLocks noChangeAspect="1"/>
          </p:cNvPicPr>
          <p:nvPr/>
        </p:nvPicPr>
        <p:blipFill>
          <a:blip r:embed="rId3" cstate="print"/>
          <a:srcRect l="47249" t="39374" r="21251" b="33064"/>
          <a:stretch>
            <a:fillRect/>
          </a:stretch>
        </p:blipFill>
        <p:spPr>
          <a:xfrm rot="5400000">
            <a:off x="6192180" y="4905164"/>
            <a:ext cx="576064" cy="504056"/>
          </a:xfrm>
          <a:prstGeom prst="rect">
            <a:avLst/>
          </a:prstGeom>
        </p:spPr>
      </p:pic>
      <p:pic>
        <p:nvPicPr>
          <p:cNvPr id="6" name="Obrázek 5" descr="MB900028158.JPG"/>
          <p:cNvPicPr>
            <a:picLocks noChangeAspect="1"/>
          </p:cNvPicPr>
          <p:nvPr/>
        </p:nvPicPr>
        <p:blipFill>
          <a:blip r:embed="rId3" cstate="print"/>
          <a:srcRect l="19687" t="11812" r="21251" b="56688"/>
          <a:stretch>
            <a:fillRect/>
          </a:stretch>
        </p:blipFill>
        <p:spPr>
          <a:xfrm>
            <a:off x="6876256" y="4869160"/>
            <a:ext cx="1080120" cy="576064"/>
          </a:xfrm>
          <a:prstGeom prst="rect">
            <a:avLst/>
          </a:prstGeom>
        </p:spPr>
      </p:pic>
      <p:pic>
        <p:nvPicPr>
          <p:cNvPr id="7" name="Obrázek 6" descr="MB900028158.JPG"/>
          <p:cNvPicPr>
            <a:picLocks noChangeAspect="1"/>
          </p:cNvPicPr>
          <p:nvPr/>
        </p:nvPicPr>
        <p:blipFill>
          <a:blip r:embed="rId3" cstate="print"/>
          <a:srcRect l="7875" t="39374" r="48813" b="33064"/>
          <a:stretch>
            <a:fillRect/>
          </a:stretch>
        </p:blipFill>
        <p:spPr>
          <a:xfrm rot="16200000">
            <a:off x="8100392" y="4797152"/>
            <a:ext cx="792088" cy="504056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971600" y="1772816"/>
            <a:ext cx="6336704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Například takto, vymysli i další řešení.</a:t>
            </a:r>
            <a:endParaRPr lang="cs-CZ" sz="2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1.85185E-6 C 2.5E-6 0.00023 -0.20295 -0.13657 -0.40538 -0.27291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300" y="-13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851 -0.00208 C 0.00851 -0.00185 -0.10399 -0.1375 -0.21649 -0.27291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200" y="-13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1.11111E-6 C 1.66667E-6 1.11111E-6 -0.19532 -0.13542 -0.39063 -0.27083 " pathEditMode="relative" ptsTypes="aA">
                                      <p:cBhvr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IMG_0029.JPG"/>
          <p:cNvPicPr>
            <a:picLocks noChangeAspect="1"/>
          </p:cNvPicPr>
          <p:nvPr/>
        </p:nvPicPr>
        <p:blipFill>
          <a:blip r:embed="rId2" cstate="print"/>
          <a:srcRect l="8248" t="4949" r="19168"/>
          <a:stretch>
            <a:fillRect/>
          </a:stretch>
        </p:blipFill>
        <p:spPr>
          <a:xfrm>
            <a:off x="7308304" y="260648"/>
            <a:ext cx="1649619" cy="288032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isometricOffAxis2Left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Domácí úkol: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Vyzkoušej, jak se změní tvé těžiště, jestliže si vezmeš těžký batoh do ruky, na záda, nebo na břicho.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Zkus najít na internetu, jak dokázali v historii využít znalosti těžiště podvodníci s kostkami.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V kterých sportech je nutné mít dobrou rovnováhu při různých polohách našeho těla.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Najdi, které typy vozidel mají nízko položené těžiště a proč.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000" b="0" i="0" u="none" strike="noStrike" kern="1200" cap="small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Anotace</a:t>
            </a:r>
            <a:endParaRPr kumimoji="0" lang="cs-CZ" sz="3000" b="0" i="0" u="none" strike="noStrike" kern="1200" cap="small" spc="0" normalizeH="0" baseline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graphicFrame>
        <p:nvGraphicFramePr>
          <p:cNvPr id="6" name="Zástupný symbol pro obsah 4"/>
          <p:cNvGraphicFramePr>
            <a:graphicFrameLocks/>
          </p:cNvGraphicFramePr>
          <p:nvPr/>
        </p:nvGraphicFramePr>
        <p:xfrm>
          <a:off x="304800" y="1554163"/>
          <a:ext cx="86868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1752" y="457200"/>
            <a:ext cx="8686800" cy="841248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all" spc="0" normalizeH="0" baseline="0" noProof="0" smtClean="0">
                <a:ln>
                  <a:noFill/>
                </a:ln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Zdroj                            citace</a:t>
            </a:r>
            <a:endParaRPr kumimoji="0" lang="cs-CZ" sz="3600" b="0" i="0" u="none" strike="noStrike" kern="1200" cap="all" spc="0" normalizeH="0" baseline="0" noProof="0" dirty="0">
              <a:ln>
                <a:noFill/>
              </a:ln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04800" y="1600200"/>
            <a:ext cx="4191000" cy="47244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cs typeface="Times New Roman" pitchFamily="18" charset="0"/>
              </a:rPr>
              <a:t>Vlastní tvorba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 txBox="1">
            <a:spLocks/>
          </p:cNvSpPr>
          <p:nvPr/>
        </p:nvSpPr>
        <p:spPr>
          <a:xfrm>
            <a:off x="4648200" y="1600200"/>
            <a:ext cx="4343400" cy="4724400"/>
          </a:xfrm>
          <a:prstGeom prst="rect">
            <a:avLst/>
          </a:prstGeom>
        </p:spPr>
        <p:txBody>
          <a:bodyPr>
            <a:normAutofit fontScale="70000" lnSpcReduction="20000"/>
          </a:bodyPr>
          <a:lstStyle/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  <a:hlinkClick r:id="rId2"/>
              </a:rPr>
              <a:t>www.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3200" i="1" dirty="0" smtClean="0">
                <a:latin typeface="Times New Roman" pitchFamily="18" charset="0"/>
                <a:cs typeface="Times New Roman" pitchFamily="18" charset="0"/>
              </a:rPr>
              <a:t>Fyzika 2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 Praha: SPN a.s., 2008. ISBN 978-80-7235-381-1.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JIŘÍ BOHUNĚK, EVA HEJNOVÁ. </a:t>
            </a:r>
            <a:r>
              <a:rPr lang="cs-CZ" sz="3200" i="1" dirty="0" smtClean="0">
                <a:latin typeface="Times New Roman" pitchFamily="18" charset="0"/>
                <a:cs typeface="Times New Roman" pitchFamily="18" charset="0"/>
              </a:rPr>
              <a:t>Tematické prověrky z učiva fyziky základní školy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Prometheus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, 2005. ISBN 80-7196-290-2.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JAN ŠEDIVÝ, JAN PURKAR, STANISLAV PFEFRČEK. </a:t>
            </a:r>
            <a:r>
              <a:rPr lang="cs-CZ" sz="3200" i="1" dirty="0" smtClean="0">
                <a:latin typeface="Times New Roman" pitchFamily="18" charset="0"/>
                <a:cs typeface="Times New Roman" pitchFamily="18" charset="0"/>
              </a:rPr>
              <a:t>Úlohy z fyziky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 Praha: Fortuna, 1996. ISBN 80-7168-315-9.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JIŘÍ BOHUNĚK. </a:t>
            </a:r>
            <a:r>
              <a:rPr lang="cs-CZ" sz="3200" i="1" dirty="0" smtClean="0">
                <a:latin typeface="Times New Roman" pitchFamily="18" charset="0"/>
                <a:cs typeface="Times New Roman" pitchFamily="18" charset="0"/>
              </a:rPr>
              <a:t>Sbírka úloh z fyziky pro ZŠ 2. díl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3200" smtClean="0">
                <a:latin typeface="Times New Roman" pitchFamily="18" charset="0"/>
                <a:cs typeface="Times New Roman" pitchFamily="18" charset="0"/>
              </a:rPr>
              <a:t>Praha: SPN , 1992. </a:t>
            </a: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216</TotalTime>
  <Words>391</Words>
  <Application>Microsoft Office PowerPoint</Application>
  <PresentationFormat>Předvádění na obrazovce (4:3)</PresentationFormat>
  <Paragraphs>65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Medián</vt:lpstr>
      <vt:lpstr>Prezentace aplikace PowerPoint</vt:lpstr>
      <vt:lpstr>Těžiště</vt:lpstr>
      <vt:lpstr>Vyber správné tvrzení:</vt:lpstr>
      <vt:lpstr>Najdi průsečík těžnic a urči těžiště u následujících tvarů:</vt:lpstr>
      <vt:lpstr>Vyznač těžiště do obrázků:</vt:lpstr>
      <vt:lpstr>Přiřaď  rovnovážnou polohu těles k obrázkům, jestliže je oranžová tyč připevněna k závěsu v různých místech</vt:lpstr>
      <vt:lpstr>Zakresli těžiště do obrázků, označ stabilnější hrneček.</vt:lpstr>
      <vt:lpstr>Vezmi svůj mobilní telefon a </vt:lpstr>
      <vt:lpstr>Co udělá kůň, jestliže se jezdec nakloní :</vt:lpstr>
      <vt:lpstr>Nalož náklad na auto tak, aby náklad měl stabilní polohu.</vt:lpstr>
      <vt:lpstr>Domácí úkol: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ZŠ a MŠ při dětské léčebně</dc:creator>
  <cp:lastModifiedBy>NB</cp:lastModifiedBy>
  <cp:revision>26</cp:revision>
  <dcterms:created xsi:type="dcterms:W3CDTF">2012-04-05T06:05:44Z</dcterms:created>
  <dcterms:modified xsi:type="dcterms:W3CDTF">2012-04-13T20:38:09Z</dcterms:modified>
</cp:coreProperties>
</file>