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61" r:id="rId3"/>
    <p:sldId id="257" r:id="rId4"/>
    <p:sldId id="258" r:id="rId5"/>
    <p:sldId id="259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7AC3CCA-C797-4891-BE02-D94E43425B78}" styleName="Styl Středně sytá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C23F6-049E-4A0D-BD20-441678E5CDBB}" type="datetimeFigureOut">
              <a:rPr lang="cs-CZ" smtClean="0"/>
              <a:t>6. 10. 2014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2707F70-CC99-47EA-9314-B509DB492909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C23F6-049E-4A0D-BD20-441678E5CDBB}" type="datetimeFigureOut">
              <a:rPr lang="cs-CZ" smtClean="0"/>
              <a:t>6. 10. 2014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707F70-CC99-47EA-9314-B509DB49290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C23F6-049E-4A0D-BD20-441678E5CDBB}" type="datetimeFigureOut">
              <a:rPr lang="cs-CZ" smtClean="0"/>
              <a:t>6. 10. 2014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707F70-CC99-47EA-9314-B509DB492909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C23F6-049E-4A0D-BD20-441678E5CDBB}" type="datetimeFigureOut">
              <a:rPr lang="cs-CZ" smtClean="0"/>
              <a:t>6. 10. 2014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707F70-CC99-47EA-9314-B509DB492909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C23F6-049E-4A0D-BD20-441678E5CDBB}" type="datetimeFigureOut">
              <a:rPr lang="cs-CZ" smtClean="0"/>
              <a:t>6. 10. 2014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707F70-CC99-47EA-9314-B509DB492909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C23F6-049E-4A0D-BD20-441678E5CDBB}" type="datetimeFigureOut">
              <a:rPr lang="cs-CZ" smtClean="0"/>
              <a:t>6. 10. 2014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707F70-CC99-47EA-9314-B509DB49290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C23F6-049E-4A0D-BD20-441678E5CDBB}" type="datetimeFigureOut">
              <a:rPr lang="cs-CZ" smtClean="0"/>
              <a:t>6. 10. 2014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707F70-CC99-47EA-9314-B509DB49290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C23F6-049E-4A0D-BD20-441678E5CDBB}" type="datetimeFigureOut">
              <a:rPr lang="cs-CZ" smtClean="0"/>
              <a:t>6. 10. 2014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707F70-CC99-47EA-9314-B509DB49290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C23F6-049E-4A0D-BD20-441678E5CDBB}" type="datetimeFigureOut">
              <a:rPr lang="cs-CZ" smtClean="0"/>
              <a:t>6. 10. 2014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707F70-CC99-47EA-9314-B509DB49290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C23F6-049E-4A0D-BD20-441678E5CDBB}" type="datetimeFigureOut">
              <a:rPr lang="cs-CZ" smtClean="0"/>
              <a:t>6. 10. 2014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707F70-CC99-47EA-9314-B509DB49290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C23F6-049E-4A0D-BD20-441678E5CDBB}" type="datetimeFigureOut">
              <a:rPr lang="cs-CZ" smtClean="0"/>
              <a:t>6. 10. 2014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707F70-CC99-47EA-9314-B509DB49290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F64C23F6-049E-4A0D-BD20-441678E5CDBB}" type="datetimeFigureOut">
              <a:rPr lang="cs-CZ" smtClean="0"/>
              <a:t>6. 10. 2014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62707F70-CC99-47EA-9314-B509DB492909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0730220"/>
              </p:ext>
            </p:extLst>
          </p:nvPr>
        </p:nvGraphicFramePr>
        <p:xfrm>
          <a:off x="1619672" y="44624"/>
          <a:ext cx="5849620" cy="6744103"/>
        </p:xfrm>
        <a:graphic>
          <a:graphicData uri="http://schemas.openxmlformats.org/drawingml/2006/table">
            <a:tbl>
              <a:tblPr/>
              <a:tblGrid>
                <a:gridCol w="1689100"/>
                <a:gridCol w="4160520"/>
              </a:tblGrid>
              <a:tr h="1074763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latin typeface="Arial"/>
                          <a:ea typeface="Calibri"/>
                          <a:cs typeface="Times New Roman"/>
                        </a:rPr>
                        <a:t>Základní škola Jablonec nad Nisou – </a:t>
                      </a:r>
                      <a:r>
                        <a:rPr lang="cs-CZ" sz="1100" dirty="0" err="1">
                          <a:latin typeface="Arial"/>
                          <a:ea typeface="Calibri"/>
                          <a:cs typeface="Times New Roman"/>
                        </a:rPr>
                        <a:t>Mšeno</a:t>
                      </a:r>
                      <a:r>
                        <a:rPr lang="cs-CZ" sz="1100" dirty="0">
                          <a:latin typeface="Arial"/>
                          <a:ea typeface="Calibri"/>
                          <a:cs typeface="Times New Roman"/>
                        </a:rPr>
                        <a:t>, Mozartova 24, příspěvková organizace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 smtClean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VY_32_INOVACE_ZE6-04</a:t>
                      </a:r>
                      <a:endParaRPr lang="cs-CZ" sz="11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222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latin typeface="Arial"/>
                          <a:ea typeface="Calibri"/>
                          <a:cs typeface="Times New Roman"/>
                        </a:rPr>
                        <a:t>Číslo projektu: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>
                          <a:latin typeface="Arial"/>
                          <a:ea typeface="Calibri"/>
                          <a:cs typeface="Times New Roman"/>
                        </a:rPr>
                        <a:t>CZ.1.07/1.4.00/21.3603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6222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latin typeface="Arial"/>
                          <a:ea typeface="Calibri"/>
                          <a:cs typeface="Times New Roman"/>
                        </a:rPr>
                        <a:t>Autor: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dirty="0">
                          <a:latin typeface="Arial"/>
                          <a:ea typeface="Calibri"/>
                          <a:cs typeface="Times New Roman"/>
                        </a:rPr>
                        <a:t>Mgr. Jana Málková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222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latin typeface="Arial"/>
                          <a:ea typeface="Calibri"/>
                          <a:cs typeface="Times New Roman"/>
                        </a:rPr>
                        <a:t>Vytvořeno dne: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19. 7. 2014</a:t>
                      </a:r>
                      <a:endParaRPr lang="cs-CZ" sz="11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222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latin typeface="Arial"/>
                          <a:ea typeface="Calibri"/>
                          <a:cs typeface="Times New Roman"/>
                        </a:rPr>
                        <a:t>Vzdělávací oblast: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>
                          <a:latin typeface="Arial"/>
                          <a:ea typeface="Calibri"/>
                          <a:cs typeface="Times New Roman"/>
                        </a:rPr>
                        <a:t>Člověk a příroda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222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latin typeface="Arial"/>
                          <a:ea typeface="Calibri"/>
                          <a:cs typeface="Times New Roman"/>
                        </a:rPr>
                        <a:t>Vzdělávací obor: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>
                          <a:latin typeface="Arial"/>
                          <a:ea typeface="Calibri"/>
                          <a:cs typeface="Times New Roman"/>
                        </a:rPr>
                        <a:t>Zeměpis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222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latin typeface="Arial"/>
                          <a:ea typeface="Calibri"/>
                          <a:cs typeface="Times New Roman"/>
                        </a:rPr>
                        <a:t>Ročník: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6</a:t>
                      </a:r>
                      <a:r>
                        <a:rPr lang="cs-CZ" sz="1200" dirty="0" smtClean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.</a:t>
                      </a:r>
                      <a:endParaRPr lang="cs-CZ" sz="11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222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latin typeface="Arial"/>
                          <a:ea typeface="Calibri"/>
                          <a:cs typeface="Times New Roman"/>
                        </a:rPr>
                        <a:t>Tematický okruh: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Krajinná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 sféra</a:t>
                      </a:r>
                      <a:endParaRPr lang="cs-CZ" sz="11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222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latin typeface="Arial"/>
                          <a:ea typeface="Calibri"/>
                          <a:cs typeface="Times New Roman"/>
                        </a:rPr>
                        <a:t>Téma: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Litosféra</a:t>
                      </a:r>
                      <a:endParaRPr lang="cs-CZ" sz="11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02127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latin typeface="Arial"/>
                          <a:ea typeface="Calibri"/>
                          <a:cs typeface="Times New Roman"/>
                        </a:rPr>
                        <a:t>Anotace: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Aktivitu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 využijeme na začátku hodiny věnované tematickému celku Krajinná sféra-litosféra. Žáci se seznámí se základními geografickými pojmy a vyhledají je v </a:t>
                      </a:r>
                      <a:r>
                        <a:rPr lang="cs-CZ" sz="1200" baseline="0" dirty="0" err="1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osmisměrce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. Aktivita slouží   k motivaci, zopakování již známých pojmů a procvičení nových.</a:t>
                      </a:r>
                      <a:endParaRPr lang="cs-CZ" sz="12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2226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2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388035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200" dirty="0"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indent="901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indent="901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indent="901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indent="901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latin typeface="Arial"/>
                          <a:ea typeface="Calibri"/>
                          <a:cs typeface="Times New Roman"/>
                        </a:rPr>
                        <a:t>Materiály </a:t>
                      </a:r>
                      <a:r>
                        <a:rPr lang="cs-CZ" sz="1100" dirty="0">
                          <a:latin typeface="Arial"/>
                          <a:ea typeface="Calibri"/>
                          <a:cs typeface="Times New Roman"/>
                        </a:rPr>
                        <a:t>jsou určeny pro bezplatné použití pro potřeby výuky a vzdělání na všech typech škol a školských zařízení. Jakékoliv další využití podléhá autorským zákonům. Není-li uvedeno jinak, je zdrojem tohoto materiálu autor.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Obrázek 1" descr="logo eu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5085184"/>
            <a:ext cx="4374160" cy="95473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689873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123728" y="1916832"/>
            <a:ext cx="4589718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800" dirty="0" smtClean="0">
                <a:latin typeface="Arial" panose="020B0604020202020204" pitchFamily="34" charset="0"/>
                <a:cs typeface="Arial" panose="020B0604020202020204" pitchFamily="34" charset="0"/>
              </a:rPr>
              <a:t>Litosféra</a:t>
            </a:r>
            <a:endParaRPr lang="cs-CZ" sz="8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94406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21784" y="383562"/>
            <a:ext cx="878497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Litosféra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je nejsvrchnější část Země.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Země se skládá ze tří částí:</a:t>
            </a:r>
          </a:p>
          <a:p>
            <a:endParaRPr lang="cs-CZ" b="1" u="sng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Zemské  jádro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Zemské jádro začíná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zhruba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v hloubce 2900km pod povrchem. Zahrnuje asi 31% hmotnosti Země. Skládá se ze dvou částí: </a:t>
            </a:r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vnitřního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vnějšího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jádra.</a:t>
            </a:r>
          </a:p>
          <a:p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21784" y="2611070"/>
            <a:ext cx="816664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Zemský plášť</a:t>
            </a:r>
            <a:r>
              <a:rPr lang="cs-CZ" u="sng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Jedna z vrstev Země. Je vymezený shora zemskou kůrou a ze spodu zemským jádrem. Zemský plášť můžeme rozdělit na </a:t>
            </a:r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svrchní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spodní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u="sng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Zemská kůra: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Svrchní vrstva planety Země. Je tvořena čedičem ,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pískovcem ,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žulou. Nejtenčí vrstva se nachází pod oceány, kde chybí žulová vrstva. Zemskou kůru můžeme rozdělit na </a:t>
            </a:r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pevninskou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oceánskou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cs-CZ" b="1" u="sng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8626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9496060"/>
              </p:ext>
            </p:extLst>
          </p:nvPr>
        </p:nvGraphicFramePr>
        <p:xfrm>
          <a:off x="2406183" y="1051582"/>
          <a:ext cx="6552730" cy="5116604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655273"/>
                <a:gridCol w="655273"/>
                <a:gridCol w="655273"/>
                <a:gridCol w="655273"/>
                <a:gridCol w="655273"/>
                <a:gridCol w="655273"/>
                <a:gridCol w="655273"/>
                <a:gridCol w="655273"/>
                <a:gridCol w="655273"/>
                <a:gridCol w="655273"/>
              </a:tblGrid>
              <a:tr h="639071"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P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E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V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N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I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N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S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K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Á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O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639071"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V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R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T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Y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D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Č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J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J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M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C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639071"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A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L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U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Ž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Ť</a:t>
                      </a:r>
                    </a:p>
                    <a:p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E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F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Á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T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E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639071"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B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J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P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Š</a:t>
                      </a:r>
                    </a:p>
                    <a:p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G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D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Í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D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R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Á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639071"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Ž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Č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Á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C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M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I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Y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R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E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N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639071"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Ř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L</a:t>
                      </a:r>
                    </a:p>
                    <a:p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N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M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B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Č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H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O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S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S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63907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P</a:t>
                      </a:r>
                    </a:p>
                    <a:p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O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I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U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Ů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R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A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P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K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639071"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L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I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T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O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S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F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É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R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A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Á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227170" y="1124744"/>
            <a:ext cx="796052" cy="369332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VRTY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50158" y="2780928"/>
            <a:ext cx="915635" cy="369332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PLÁŠŤ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03016" y="4293096"/>
            <a:ext cx="966931" cy="369332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JÁDRO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240479" y="4869160"/>
            <a:ext cx="825867" cy="369332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KŮRA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900643" y="6237312"/>
            <a:ext cx="1505540" cy="369332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PEVNINSKÁ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846625" y="1916832"/>
            <a:ext cx="1467068" cy="369332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OCEÁNSKÁ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850792" y="3501008"/>
            <a:ext cx="1462901" cy="369332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LITOSFÉRA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94558" y="5408048"/>
            <a:ext cx="902811" cy="369332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ČEDIČ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320982" y="764857"/>
            <a:ext cx="774571" cy="369332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ŽULA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923928" y="364748"/>
            <a:ext cx="301236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OSMISMĚRKA</a:t>
            </a:r>
            <a:endParaRPr lang="cs-CZ" sz="32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94558" y="75982"/>
            <a:ext cx="35487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Vyhledej pojmy v </a:t>
            </a:r>
            <a:r>
              <a:rPr lang="cs-CZ" b="1" u="sng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osmisměrce</a:t>
            </a:r>
            <a:r>
              <a:rPr lang="cs-CZ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cs-CZ" b="1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2426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0189984"/>
              </p:ext>
            </p:extLst>
          </p:nvPr>
        </p:nvGraphicFramePr>
        <p:xfrm>
          <a:off x="2406183" y="1051582"/>
          <a:ext cx="6552730" cy="5116604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655273"/>
                <a:gridCol w="655273"/>
                <a:gridCol w="655273"/>
                <a:gridCol w="655273"/>
                <a:gridCol w="655273"/>
                <a:gridCol w="655273"/>
                <a:gridCol w="655273"/>
                <a:gridCol w="655273"/>
                <a:gridCol w="655273"/>
                <a:gridCol w="655273"/>
              </a:tblGrid>
              <a:tr h="639071"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rgbClr val="FF0000"/>
                          </a:solidFill>
                        </a:rPr>
                        <a:t>P</a:t>
                      </a:r>
                      <a:endParaRPr lang="cs-CZ" b="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rgbClr val="FF0000"/>
                          </a:solidFill>
                        </a:rPr>
                        <a:t>E</a:t>
                      </a:r>
                      <a:endParaRPr lang="cs-CZ" b="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rgbClr val="FF0000"/>
                          </a:solidFill>
                        </a:rPr>
                        <a:t>V</a:t>
                      </a:r>
                      <a:endParaRPr lang="cs-CZ" b="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rgbClr val="FF0000"/>
                          </a:solidFill>
                        </a:rPr>
                        <a:t>N</a:t>
                      </a:r>
                      <a:endParaRPr lang="cs-CZ" b="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rgbClr val="FF0000"/>
                          </a:solidFill>
                        </a:rPr>
                        <a:t>I</a:t>
                      </a:r>
                      <a:endParaRPr lang="cs-CZ" b="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rgbClr val="FF0000"/>
                          </a:solidFill>
                        </a:rPr>
                        <a:t>N</a:t>
                      </a:r>
                      <a:endParaRPr lang="cs-CZ" b="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rgbClr val="FF0000"/>
                          </a:solidFill>
                        </a:rPr>
                        <a:t>S</a:t>
                      </a:r>
                      <a:endParaRPr lang="cs-CZ" b="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rgbClr val="FF0000"/>
                          </a:solidFill>
                        </a:rPr>
                        <a:t>K</a:t>
                      </a:r>
                      <a:endParaRPr lang="cs-CZ" b="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rgbClr val="FF0000"/>
                          </a:solidFill>
                        </a:rPr>
                        <a:t>Á</a:t>
                      </a:r>
                      <a:endParaRPr lang="cs-CZ" b="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rgbClr val="FF0000"/>
                          </a:solidFill>
                        </a:rPr>
                        <a:t>O</a:t>
                      </a:r>
                      <a:endParaRPr lang="cs-CZ" b="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639071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V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R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T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Y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Č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J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J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rgbClr val="FF0000"/>
                          </a:solidFill>
                        </a:rPr>
                        <a:t>C</a:t>
                      </a:r>
                      <a:endParaRPr lang="cs-CZ" b="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639071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A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L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U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Ž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Ť</a:t>
                      </a: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E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F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Á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rgbClr val="FF0000"/>
                          </a:solidFill>
                        </a:rPr>
                        <a:t>E</a:t>
                      </a:r>
                      <a:endParaRPr lang="cs-CZ" b="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639071">
                <a:tc>
                  <a:txBody>
                    <a:bodyPr/>
                    <a:lstStyle/>
                    <a:p>
                      <a:r>
                        <a:rPr lang="cs-CZ" dirty="0" smtClean="0"/>
                        <a:t>B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J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Š</a:t>
                      </a: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G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D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D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rgbClr val="FF0000"/>
                          </a:solidFill>
                        </a:rPr>
                        <a:t>Á</a:t>
                      </a:r>
                      <a:endParaRPr lang="cs-CZ" b="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639071">
                <a:tc>
                  <a:txBody>
                    <a:bodyPr/>
                    <a:lstStyle/>
                    <a:p>
                      <a:r>
                        <a:rPr lang="cs-CZ" dirty="0" smtClean="0"/>
                        <a:t>Ž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Č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Á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C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I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R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rgbClr val="FF0000"/>
                          </a:solidFill>
                        </a:rPr>
                        <a:t>N</a:t>
                      </a:r>
                      <a:endParaRPr lang="cs-CZ" b="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639071">
                <a:tc>
                  <a:txBody>
                    <a:bodyPr/>
                    <a:lstStyle/>
                    <a:p>
                      <a:r>
                        <a:rPr lang="cs-CZ" dirty="0" smtClean="0"/>
                        <a:t>Ř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L</a:t>
                      </a: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Č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O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rgbClr val="FF0000"/>
                          </a:solidFill>
                        </a:rPr>
                        <a:t>S</a:t>
                      </a:r>
                      <a:endParaRPr lang="cs-CZ" b="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63907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P</a:t>
                      </a: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Ů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R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A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K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639071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L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I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T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O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S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F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É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R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A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rgbClr val="FF0000"/>
                          </a:solidFill>
                        </a:rPr>
                        <a:t>Á</a:t>
                      </a:r>
                      <a:endParaRPr lang="cs-CZ" b="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227170" y="1124744"/>
            <a:ext cx="796052" cy="369332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VRTY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50158" y="2780928"/>
            <a:ext cx="915635" cy="369332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PLÁŠŤ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03016" y="4293096"/>
            <a:ext cx="966931" cy="369332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JÁDRO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240479" y="4869160"/>
            <a:ext cx="825867" cy="369332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KŮRA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900643" y="6237312"/>
            <a:ext cx="1505540" cy="369332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PEVNINSKÁ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846625" y="1916832"/>
            <a:ext cx="1467068" cy="369332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OCEÁNSKÁ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850792" y="3501008"/>
            <a:ext cx="1462901" cy="369332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LITOSFÉRA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94558" y="5408048"/>
            <a:ext cx="902811" cy="369332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ČEDIČ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320982" y="764857"/>
            <a:ext cx="774571" cy="369332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ŽULA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059832" y="260648"/>
            <a:ext cx="301236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OSMISMĚRKA</a:t>
            </a:r>
            <a:endParaRPr lang="cs-CZ" sz="32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90710" y="59539"/>
            <a:ext cx="19159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Správné řešení:</a:t>
            </a:r>
            <a:endParaRPr lang="cs-CZ" b="1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2141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77</TotalTime>
  <Words>427</Words>
  <Application>Microsoft Office PowerPoint</Application>
  <PresentationFormat>Předvádění na obrazovce (4:3)</PresentationFormat>
  <Paragraphs>220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Exekutivní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LITOSFÉRA</dc:title>
  <dc:creator>Jana Málková</dc:creator>
  <cp:lastModifiedBy>Jana Málková</cp:lastModifiedBy>
  <cp:revision>14</cp:revision>
  <dcterms:created xsi:type="dcterms:W3CDTF">2014-08-02T12:11:06Z</dcterms:created>
  <dcterms:modified xsi:type="dcterms:W3CDTF">2014-10-06T21:03:02Z</dcterms:modified>
</cp:coreProperties>
</file>