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1"/>
  </p:sldMasterIdLst>
  <p:notesMasterIdLst>
    <p:notesMasterId r:id="rId22"/>
  </p:notesMasterIdLst>
  <p:handoutMasterIdLst>
    <p:handoutMasterId r:id="rId23"/>
  </p:handoutMasterIdLst>
  <p:sldIdLst>
    <p:sldId id="272" r:id="rId2"/>
    <p:sldId id="292" r:id="rId3"/>
    <p:sldId id="282" r:id="rId4"/>
    <p:sldId id="283" r:id="rId5"/>
    <p:sldId id="284" r:id="rId6"/>
    <p:sldId id="285" r:id="rId7"/>
    <p:sldId id="286" r:id="rId8"/>
    <p:sldId id="287" r:id="rId9"/>
    <p:sldId id="288" r:id="rId10"/>
    <p:sldId id="289" r:id="rId11"/>
    <p:sldId id="290" r:id="rId12"/>
    <p:sldId id="291" r:id="rId13"/>
    <p:sldId id="275" r:id="rId14"/>
    <p:sldId id="276" r:id="rId15"/>
    <p:sldId id="277" r:id="rId16"/>
    <p:sldId id="278" r:id="rId17"/>
    <p:sldId id="279" r:id="rId18"/>
    <p:sldId id="293" r:id="rId19"/>
    <p:sldId id="297" r:id="rId20"/>
    <p:sldId id="296" r:id="rId21"/>
  </p:sldIdLst>
  <p:sldSz cx="12192000" cy="6858000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 varScale="1">
        <p:scale>
          <a:sx n="45" d="100"/>
          <a:sy n="45" d="100"/>
        </p:scale>
        <p:origin x="-864" y="-10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5C2442D-DFAB-4DF9-A02E-FCE8510C485C}" type="datetimeFigureOut">
              <a:rPr lang="cs-CZ"/>
              <a:pPr>
                <a:defRPr/>
              </a:pPr>
              <a:t>20.10.2014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224716C-3CAF-4C22-BCF4-C5DC179DB2D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4D4B198-A53D-416C-8874-59BC3271B7FA}" type="datetimeFigureOut">
              <a:rPr lang="cs-CZ"/>
              <a:pPr>
                <a:defRPr/>
              </a:pPr>
              <a:t>20.10.2014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dirty="0" smtClean="0"/>
              <a:t>Kliknutím lze upravit styly předlohy textu.</a:t>
            </a:r>
          </a:p>
          <a:p>
            <a:pPr lvl="1"/>
            <a:r>
              <a:rPr lang="cs-CZ" noProof="0" dirty="0" smtClean="0"/>
              <a:t>Druhá úroveň</a:t>
            </a:r>
          </a:p>
          <a:p>
            <a:pPr lvl="2"/>
            <a:r>
              <a:rPr lang="cs-CZ" noProof="0" dirty="0" smtClean="0"/>
              <a:t>Třetí úroveň</a:t>
            </a:r>
          </a:p>
          <a:p>
            <a:pPr lvl="3"/>
            <a:r>
              <a:rPr lang="cs-CZ" noProof="0" dirty="0" smtClean="0"/>
              <a:t>Čtvrtá úroveň</a:t>
            </a:r>
          </a:p>
          <a:p>
            <a:pPr lvl="4"/>
            <a:r>
              <a:rPr lang="cs-CZ" noProof="0" dirty="0" smtClean="0"/>
              <a:t>Pátá úroveň</a:t>
            </a:r>
            <a:endParaRPr lang="cs-CZ" noProof="0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9A95F99-0E29-4A80-91CF-9B48A0DAFCF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3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433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BC91ED3-1E98-4883-A1A1-9108C8F368F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4"/>
          <p:cNvGrpSpPr>
            <a:grpSpLocks/>
          </p:cNvGrpSpPr>
          <p:nvPr/>
        </p:nvGrpSpPr>
        <p:grpSpPr bwMode="auto">
          <a:xfrm>
            <a:off x="0" y="0"/>
            <a:ext cx="12188825" cy="712788"/>
            <a:chOff x="0" y="0"/>
            <a:chExt cx="12188825" cy="713232"/>
          </a:xfrm>
        </p:grpSpPr>
        <p:sp>
          <p:nvSpPr>
            <p:cNvPr id="5" name="Obdélník 6"/>
            <p:cNvSpPr/>
            <p:nvPr/>
          </p:nvSpPr>
          <p:spPr>
            <a:xfrm flipV="1">
              <a:off x="0" y="73070"/>
              <a:ext cx="12188825" cy="64016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6" name="Obdélník 9"/>
            <p:cNvSpPr/>
            <p:nvPr/>
          </p:nvSpPr>
          <p:spPr>
            <a:xfrm flipV="1">
              <a:off x="0" y="0"/>
              <a:ext cx="12188825" cy="201739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7" name="Skupina 10"/>
          <p:cNvGrpSpPr>
            <a:grpSpLocks/>
          </p:cNvGrpSpPr>
          <p:nvPr/>
        </p:nvGrpSpPr>
        <p:grpSpPr bwMode="auto">
          <a:xfrm>
            <a:off x="0" y="0"/>
            <a:ext cx="712788" cy="6858000"/>
            <a:chOff x="0" y="0"/>
            <a:chExt cx="713232" cy="6858000"/>
          </a:xfrm>
        </p:grpSpPr>
        <p:sp>
          <p:nvSpPr>
            <p:cNvPr id="8" name="Obdélník 11"/>
            <p:cNvSpPr/>
            <p:nvPr/>
          </p:nvSpPr>
          <p:spPr>
            <a:xfrm flipH="1">
              <a:off x="73070" y="0"/>
              <a:ext cx="640162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9" name="Obdélník 12"/>
            <p:cNvSpPr/>
            <p:nvPr/>
          </p:nvSpPr>
          <p:spPr>
            <a:xfrm flipH="1">
              <a:off x="0" y="0"/>
              <a:ext cx="203327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0" name="Skupina 13"/>
          <p:cNvGrpSpPr>
            <a:grpSpLocks/>
          </p:cNvGrpSpPr>
          <p:nvPr/>
        </p:nvGrpSpPr>
        <p:grpSpPr bwMode="auto">
          <a:xfrm>
            <a:off x="11476038" y="0"/>
            <a:ext cx="747712" cy="6858000"/>
            <a:chOff x="11476762" y="0"/>
            <a:chExt cx="746886" cy="6858000"/>
          </a:xfrm>
        </p:grpSpPr>
        <p:sp>
          <p:nvSpPr>
            <p:cNvPr id="11" name="Obdélník 14"/>
            <p:cNvSpPr/>
            <p:nvPr/>
          </p:nvSpPr>
          <p:spPr>
            <a:xfrm flipH="1">
              <a:off x="11476762" y="0"/>
              <a:ext cx="640641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2" name="Obdélník 15"/>
            <p:cNvSpPr/>
            <p:nvPr/>
          </p:nvSpPr>
          <p:spPr>
            <a:xfrm flipH="1">
              <a:off x="12020672" y="0"/>
              <a:ext cx="202976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3" name="Skupina 16"/>
          <p:cNvGrpSpPr>
            <a:grpSpLocks/>
          </p:cNvGrpSpPr>
          <p:nvPr/>
        </p:nvGrpSpPr>
        <p:grpSpPr bwMode="auto">
          <a:xfrm flipV="1">
            <a:off x="0" y="6145213"/>
            <a:ext cx="12188825" cy="712787"/>
            <a:chOff x="0" y="0"/>
            <a:chExt cx="12188825" cy="713232"/>
          </a:xfrm>
        </p:grpSpPr>
        <p:sp>
          <p:nvSpPr>
            <p:cNvPr id="14" name="Obdélník 17"/>
            <p:cNvSpPr/>
            <p:nvPr/>
          </p:nvSpPr>
          <p:spPr>
            <a:xfrm flipV="1">
              <a:off x="0" y="73071"/>
              <a:ext cx="12188825" cy="640161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5" name="Obdélník 18"/>
            <p:cNvSpPr/>
            <p:nvPr/>
          </p:nvSpPr>
          <p:spPr>
            <a:xfrm flipV="1">
              <a:off x="0" y="0"/>
              <a:ext cx="12188825" cy="20173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6" name="Obrázek 7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20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4779963" y="3633788"/>
            <a:ext cx="26289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0"/>
          </p:nvPr>
        </p:nvSpPr>
        <p:spPr>
          <a:xfrm>
            <a:off x="2803525" y="6291263"/>
            <a:ext cx="7159625" cy="238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872E4F-4755-4FB1-B970-E7ED9D24DF0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6"/>
          <p:cNvGrpSpPr>
            <a:grpSpLocks/>
          </p:cNvGrpSpPr>
          <p:nvPr/>
        </p:nvGrpSpPr>
        <p:grpSpPr bwMode="auto">
          <a:xfrm flipV="1">
            <a:off x="0" y="6308725"/>
            <a:ext cx="12188825" cy="549275"/>
            <a:chOff x="0" y="0"/>
            <a:chExt cx="12188825" cy="713232"/>
          </a:xfrm>
        </p:grpSpPr>
        <p:sp>
          <p:nvSpPr>
            <p:cNvPr id="5" name="Obdélník 8"/>
            <p:cNvSpPr/>
            <p:nvPr/>
          </p:nvSpPr>
          <p:spPr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6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7" name="Skupina 10"/>
          <p:cNvGrpSpPr>
            <a:grpSpLocks/>
          </p:cNvGrpSpPr>
          <p:nvPr/>
        </p:nvGrpSpPr>
        <p:grpSpPr bwMode="auto">
          <a:xfrm>
            <a:off x="17463" y="0"/>
            <a:ext cx="12188825" cy="549275"/>
            <a:chOff x="0" y="0"/>
            <a:chExt cx="12188825" cy="713232"/>
          </a:xfrm>
        </p:grpSpPr>
        <p:sp>
          <p:nvSpPr>
            <p:cNvPr id="8" name="Obdélník 11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9" name="Obdélník 12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0" name="Obrázek 13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4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4797425" y="3587750"/>
            <a:ext cx="2627313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4662C8-A5D9-4BF2-BFAF-D09C5E47214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1BAF3D-CB2C-4A47-A73F-B53788F5E0D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E5A562-7060-4757-ABB2-A3D2C9A7F4B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6FB58E-CC8A-409D-8DC2-E92C0CE5E75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5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C6A11C-80C3-4C9B-8794-E75B22C8DAF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6"/>
          <p:cNvGrpSpPr>
            <a:grpSpLocks/>
          </p:cNvGrpSpPr>
          <p:nvPr/>
        </p:nvGrpSpPr>
        <p:grpSpPr bwMode="auto">
          <a:xfrm>
            <a:off x="0" y="0"/>
            <a:ext cx="12188825" cy="549275"/>
            <a:chOff x="0" y="0"/>
            <a:chExt cx="12188825" cy="713232"/>
          </a:xfrm>
        </p:grpSpPr>
        <p:sp>
          <p:nvSpPr>
            <p:cNvPr id="6" name="Obdélník 8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7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5B6DB8-5194-4AB7-B92D-D0F62DF7CF9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6"/>
          <p:cNvGrpSpPr>
            <a:grpSpLocks/>
          </p:cNvGrpSpPr>
          <p:nvPr/>
        </p:nvGrpSpPr>
        <p:grpSpPr bwMode="auto">
          <a:xfrm>
            <a:off x="0" y="0"/>
            <a:ext cx="7772400" cy="549275"/>
            <a:chOff x="0" y="0"/>
            <a:chExt cx="12188825" cy="713232"/>
          </a:xfrm>
        </p:grpSpPr>
        <p:sp>
          <p:nvSpPr>
            <p:cNvPr id="6" name="Obdélník 8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7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8" name="Skupina 10"/>
          <p:cNvGrpSpPr>
            <a:grpSpLocks/>
          </p:cNvGrpSpPr>
          <p:nvPr/>
        </p:nvGrpSpPr>
        <p:grpSpPr bwMode="auto">
          <a:xfrm flipV="1">
            <a:off x="0" y="6308725"/>
            <a:ext cx="7772400" cy="549275"/>
            <a:chOff x="0" y="0"/>
            <a:chExt cx="12188825" cy="713232"/>
          </a:xfrm>
        </p:grpSpPr>
        <p:sp>
          <p:nvSpPr>
            <p:cNvPr id="9" name="Obdélník 11"/>
            <p:cNvSpPr/>
            <p:nvPr/>
          </p:nvSpPr>
          <p:spPr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0" name="Obdélník 12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1" name="Skupina 13"/>
          <p:cNvGrpSpPr>
            <a:grpSpLocks/>
          </p:cNvGrpSpPr>
          <p:nvPr/>
        </p:nvGrpSpPr>
        <p:grpSpPr bwMode="auto">
          <a:xfrm rot="5400000" flipV="1">
            <a:off x="-3154362" y="3154362"/>
            <a:ext cx="6858000" cy="549275"/>
            <a:chOff x="0" y="0"/>
            <a:chExt cx="12188825" cy="713232"/>
          </a:xfrm>
        </p:grpSpPr>
        <p:sp>
          <p:nvSpPr>
            <p:cNvPr id="12" name="Obdélník 14"/>
            <p:cNvSpPr/>
            <p:nvPr/>
          </p:nvSpPr>
          <p:spPr>
            <a:xfrm flipV="1">
              <a:off x="1" y="57718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3" name="Obdélník 15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4" name="Skupina 16"/>
          <p:cNvGrpSpPr>
            <a:grpSpLocks/>
          </p:cNvGrpSpPr>
          <p:nvPr/>
        </p:nvGrpSpPr>
        <p:grpSpPr bwMode="auto">
          <a:xfrm rot="-5400000" flipH="1" flipV="1">
            <a:off x="4068763" y="3154362"/>
            <a:ext cx="6858000" cy="549275"/>
            <a:chOff x="0" y="0"/>
            <a:chExt cx="12188825" cy="713232"/>
          </a:xfrm>
        </p:grpSpPr>
        <p:sp>
          <p:nvSpPr>
            <p:cNvPr id="15" name="Obdélník 17"/>
            <p:cNvSpPr/>
            <p:nvPr/>
          </p:nvSpPr>
          <p:spPr>
            <a:xfrm flipV="1">
              <a:off x="1" y="59780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6" name="Obdélník 18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7" name="Obrázek 19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1366838" y="5207000"/>
            <a:ext cx="5038725" cy="1101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20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613" y="6388100"/>
            <a:ext cx="7159625" cy="2365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1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F7236F-F6A6-47FD-87BC-6ED6C1B07DA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Skupina 6"/>
          <p:cNvGrpSpPr>
            <a:grpSpLocks/>
          </p:cNvGrpSpPr>
          <p:nvPr/>
        </p:nvGrpSpPr>
        <p:grpSpPr bwMode="auto">
          <a:xfrm flipV="1">
            <a:off x="0" y="6308725"/>
            <a:ext cx="12188825" cy="549275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1027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1341438" y="438150"/>
            <a:ext cx="9509125" cy="1089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8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1341438" y="1673225"/>
            <a:ext cx="9509125" cy="434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13" y="6391275"/>
            <a:ext cx="960437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800" dirty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438" y="6391275"/>
            <a:ext cx="7159625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800" cap="all" baseline="0" smtClean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275"/>
            <a:ext cx="639763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800" smtClean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86240D8-563A-479F-8176-12EE219C989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pic>
        <p:nvPicPr>
          <p:cNvPr id="1032" name="Obrázek 6"/>
          <p:cNvPicPr>
            <a:picLocks noChangeAspect="1"/>
          </p:cNvPicPr>
          <p:nvPr userDrawn="1"/>
        </p:nvPicPr>
        <p:blipFill>
          <a:blip r:embed="rId11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Obrázek 10"/>
          <p:cNvPicPr>
            <a:picLocks noChangeAspect="1"/>
          </p:cNvPicPr>
          <p:nvPr userDrawn="1"/>
        </p:nvPicPr>
        <p:blipFill>
          <a:blip r:embed="rId12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58" r:id="rId1"/>
    <p:sldLayoutId id="2147483657" r:id="rId2"/>
    <p:sldLayoutId id="2147483659" r:id="rId3"/>
    <p:sldLayoutId id="2147483656" r:id="rId4"/>
    <p:sldLayoutId id="2147483655" r:id="rId5"/>
    <p:sldLayoutId id="2147483654" r:id="rId6"/>
    <p:sldLayoutId id="2147483660" r:id="rId7"/>
    <p:sldLayoutId id="2147483661" r:id="rId8"/>
    <p:sldLayoutId id="2147483662" r:id="rId9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 kern="1200">
          <a:solidFill>
            <a:srgbClr val="000000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9pPr>
    </p:titleStyle>
    <p:bodyStyle>
      <a:lvl1pPr marL="273050" indent="-228600" algn="l" rtl="0" fontAlgn="base">
        <a:lnSpc>
          <a:spcPct val="90000"/>
        </a:lnSpc>
        <a:spcBef>
          <a:spcPts val="1800"/>
        </a:spcBef>
        <a:spcAft>
          <a:spcPct val="0"/>
        </a:spcAft>
        <a:buSzPct val="80000"/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3725" indent="-228600" algn="l" rtl="0" fontAlgn="base">
        <a:lnSpc>
          <a:spcPct val="90000"/>
        </a:lnSpc>
        <a:spcBef>
          <a:spcPts val="1000"/>
        </a:spcBef>
        <a:spcAft>
          <a:spcPct val="0"/>
        </a:spcAft>
        <a:buSzPct val="80000"/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fontAlgn="base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3488" indent="-228600" algn="l" rtl="0" fontAlgn="base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fontAlgn="base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ctrTitle"/>
          </p:nvPr>
        </p:nvSpPr>
        <p:spPr>
          <a:xfrm>
            <a:off x="1295400" y="804863"/>
            <a:ext cx="9601200" cy="1905000"/>
          </a:xfrm>
        </p:spPr>
        <p:txBody>
          <a:bodyPr/>
          <a:lstStyle/>
          <a:p>
            <a:r>
              <a:rPr lang="cs-CZ" smtClean="0">
                <a:solidFill>
                  <a:srgbClr val="4A3A2A"/>
                </a:solidFill>
              </a:rPr>
              <a:t>GEOMETRICKÉ TVARY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900"/>
            <a:ext cx="9601200" cy="914400"/>
          </a:xfrm>
        </p:spPr>
        <p:txBody>
          <a:bodyPr rtlCol="0"/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err="1" smtClean="0"/>
              <a:t>PoZNÁVEJ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A744A5B-2DF3-4076-99AE-B3815CF662D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  <p:pic>
        <p:nvPicPr>
          <p:cNvPr id="15362" name="Obrázek 5" descr="Výřez obrazovky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35275" y="-261938"/>
            <a:ext cx="7129463" cy="7164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xfrm>
            <a:off x="549275" y="11113"/>
            <a:ext cx="10972800" cy="1143000"/>
          </a:xfrm>
        </p:spPr>
        <p:txBody>
          <a:bodyPr/>
          <a:lstStyle/>
          <a:p>
            <a:r>
              <a:rPr lang="cs-CZ" smtClean="0"/>
              <a:t>Jaké tvary vidíš na obrázku ?</a:t>
            </a:r>
          </a:p>
        </p:txBody>
      </p:sp>
      <p:pic>
        <p:nvPicPr>
          <p:cNvPr id="16386" name="Picture 2" descr="C:\Users\boxed\AppData\Local\Microsoft\Windows\Temporary Internet Files\Content.IE5\UI7Q6JP7\MC900441751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08363" y="2205038"/>
            <a:ext cx="4991100" cy="3744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5519738" y="2924175"/>
            <a:ext cx="1439862" cy="252095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028" name="Picture 4" descr="C:\Users\boxed\AppData\Local\Microsoft\Windows\Temporary Internet Files\Content.IE5\1HFPSZUB\MM900395708[1]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096625" y="6092825"/>
            <a:ext cx="85090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549275" y="11113"/>
            <a:ext cx="10972800" cy="1143000"/>
          </a:xfrm>
        </p:spPr>
        <p:txBody>
          <a:bodyPr/>
          <a:lstStyle/>
          <a:p>
            <a:r>
              <a:rPr lang="cs-CZ" smtClean="0"/>
              <a:t>Jaké tvary vidíš na obrázku ?</a:t>
            </a:r>
          </a:p>
        </p:txBody>
      </p:sp>
      <p:pic>
        <p:nvPicPr>
          <p:cNvPr id="1028" name="Picture 4" descr="C:\Users\boxed\AppData\Local\Microsoft\Windows\Temporary Internet Files\Content.IE5\1HFPSZUB\MM900395708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096625" y="6092825"/>
            <a:ext cx="85090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1" name="Picture 2" descr="C:\Users\boxed\AppData\Local\Microsoft\Windows\Temporary Internet Files\Content.IE5\UI7Q6JP7\MC90022258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59000" y="1844675"/>
            <a:ext cx="7554913" cy="357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vál 2"/>
          <p:cNvSpPr/>
          <p:nvPr/>
        </p:nvSpPr>
        <p:spPr>
          <a:xfrm>
            <a:off x="2481263" y="3068638"/>
            <a:ext cx="2400300" cy="1800225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6864350" y="3144838"/>
            <a:ext cx="2400300" cy="1800225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 rot="2979465">
            <a:off x="6006307" y="2023269"/>
            <a:ext cx="528637" cy="2092325"/>
          </a:xfrm>
          <a:prstGeom prst="triangle">
            <a:avLst>
              <a:gd name="adj" fmla="val 41164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</p:childTnLst>
        </p:cTn>
      </p:par>
    </p:tnLst>
    <p:bldLst>
      <p:bldP spid="3" grpId="0" animBg="1"/>
      <p:bldP spid="8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549275" y="11113"/>
            <a:ext cx="10972800" cy="1143000"/>
          </a:xfrm>
        </p:spPr>
        <p:txBody>
          <a:bodyPr/>
          <a:lstStyle/>
          <a:p>
            <a:r>
              <a:rPr lang="cs-CZ" smtClean="0"/>
              <a:t>Jaké tvary vidíš na obrázku ?</a:t>
            </a:r>
          </a:p>
        </p:txBody>
      </p:sp>
      <p:pic>
        <p:nvPicPr>
          <p:cNvPr id="1028" name="Picture 4" descr="C:\Users\boxed\AppData\Local\Microsoft\Windows\Temporary Internet Files\Content.IE5\1HFPSZUB\MM900395708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096625" y="6092825"/>
            <a:ext cx="85090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5" name="Picture 2" descr="C:\Users\boxed\AppData\Local\Microsoft\Windows\Temporary Internet Files\Content.IE5\1HFPSZUB\MC90002286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24188" y="1628775"/>
            <a:ext cx="5472112" cy="4575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vál 2"/>
          <p:cNvSpPr/>
          <p:nvPr/>
        </p:nvSpPr>
        <p:spPr>
          <a:xfrm rot="21315947">
            <a:off x="4210050" y="4162425"/>
            <a:ext cx="3071813" cy="2146300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 rot="20950122">
            <a:off x="4921250" y="1822450"/>
            <a:ext cx="1441450" cy="57467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549275" y="11113"/>
            <a:ext cx="10972800" cy="1143000"/>
          </a:xfrm>
        </p:spPr>
        <p:txBody>
          <a:bodyPr/>
          <a:lstStyle/>
          <a:p>
            <a:r>
              <a:rPr lang="cs-CZ" smtClean="0"/>
              <a:t>Jaké tvary vidíš na obrázku ?</a:t>
            </a:r>
          </a:p>
        </p:txBody>
      </p:sp>
      <p:pic>
        <p:nvPicPr>
          <p:cNvPr id="1028" name="Picture 4" descr="C:\Users\boxed\AppData\Local\Microsoft\Windows\Temporary Internet Files\Content.IE5\1HFPSZUB\MM900395708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096625" y="6092825"/>
            <a:ext cx="85090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Picture 2" descr="C:\Users\boxed\AppData\Local\Microsoft\Windows\Temporary Internet Files\Content.IE5\1HFPSZUB\MP900440290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87788" y="1525588"/>
            <a:ext cx="4416425" cy="487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vál 2"/>
          <p:cNvSpPr/>
          <p:nvPr/>
        </p:nvSpPr>
        <p:spPr>
          <a:xfrm>
            <a:off x="4991100" y="1628775"/>
            <a:ext cx="2209800" cy="1728788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549275" y="11113"/>
            <a:ext cx="10972800" cy="1143000"/>
          </a:xfrm>
        </p:spPr>
        <p:txBody>
          <a:bodyPr/>
          <a:lstStyle/>
          <a:p>
            <a:r>
              <a:rPr lang="cs-CZ" smtClean="0"/>
              <a:t>Jaké tvary vidíš na obrázku ?</a:t>
            </a:r>
          </a:p>
        </p:txBody>
      </p:sp>
      <p:pic>
        <p:nvPicPr>
          <p:cNvPr id="1028" name="Picture 4" descr="C:\Users\boxed\AppData\Local\Microsoft\Windows\Temporary Internet Files\Content.IE5\1HFPSZUB\MM900395708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096625" y="6092825"/>
            <a:ext cx="85090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3" name="Picture 3" descr="C:\Users\boxed\AppData\Local\Microsoft\Windows\Temporary Internet Files\Content.IE5\B26IRLVZ\MC900387177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47925" y="1320800"/>
            <a:ext cx="6364288" cy="477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vál 2"/>
          <p:cNvSpPr/>
          <p:nvPr/>
        </p:nvSpPr>
        <p:spPr>
          <a:xfrm rot="19904888">
            <a:off x="4017963" y="4365625"/>
            <a:ext cx="1317625" cy="1438275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vál 8"/>
          <p:cNvSpPr/>
          <p:nvPr/>
        </p:nvSpPr>
        <p:spPr>
          <a:xfrm rot="1171174">
            <a:off x="5492750" y="4362450"/>
            <a:ext cx="1317625" cy="1438275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 rot="8823547">
            <a:off x="3987800" y="2306638"/>
            <a:ext cx="2068513" cy="1295400"/>
          </a:xfrm>
          <a:prstGeom prst="triangl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</p:childTnLst>
        </p:cTn>
      </p:par>
    </p:tnLst>
    <p:bldLst>
      <p:bldP spid="3" grpId="0" animBg="1"/>
      <p:bldP spid="9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>
          <a:xfrm>
            <a:off x="549275" y="11113"/>
            <a:ext cx="10972800" cy="1143000"/>
          </a:xfrm>
        </p:spPr>
        <p:txBody>
          <a:bodyPr/>
          <a:lstStyle/>
          <a:p>
            <a:r>
              <a:rPr lang="cs-CZ" smtClean="0"/>
              <a:t>Jaké tvary vidíš na obrázku ?</a:t>
            </a:r>
          </a:p>
        </p:txBody>
      </p:sp>
      <p:pic>
        <p:nvPicPr>
          <p:cNvPr id="1028" name="Picture 4" descr="C:\Users\boxed\AppData\Local\Microsoft\Windows\Temporary Internet Files\Content.IE5\1HFPSZUB\MM900395708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096625" y="6092825"/>
            <a:ext cx="85090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7" name="Picture 3" descr="C:\Users\boxed\AppData\Local\Microsoft\Windows\Temporary Internet Files\Content.IE5\J6MY7PE4\MP900405436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28800" y="1143000"/>
            <a:ext cx="8534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Rovnoramenný trojúhelník 2"/>
          <p:cNvSpPr/>
          <p:nvPr/>
        </p:nvSpPr>
        <p:spPr>
          <a:xfrm rot="238706">
            <a:off x="5872163" y="1895475"/>
            <a:ext cx="2266950" cy="1944688"/>
          </a:xfrm>
          <a:prstGeom prst="triangl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Pravoúhlý trojúhelník 5"/>
          <p:cNvSpPr/>
          <p:nvPr/>
        </p:nvSpPr>
        <p:spPr>
          <a:xfrm rot="11801606">
            <a:off x="1878013" y="3459163"/>
            <a:ext cx="3903662" cy="1430337"/>
          </a:xfrm>
          <a:prstGeom prst="rtTriangl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Pravoúhlý trojúhelník 6"/>
          <p:cNvSpPr/>
          <p:nvPr/>
        </p:nvSpPr>
        <p:spPr>
          <a:xfrm rot="17823128">
            <a:off x="8193882" y="2747169"/>
            <a:ext cx="1636712" cy="1041400"/>
          </a:xfrm>
          <a:prstGeom prst="rtTriangl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>
          <a:xfrm>
            <a:off x="549275" y="11113"/>
            <a:ext cx="10972800" cy="1143000"/>
          </a:xfrm>
        </p:spPr>
        <p:txBody>
          <a:bodyPr/>
          <a:lstStyle/>
          <a:p>
            <a:r>
              <a:rPr lang="cs-CZ" smtClean="0"/>
              <a:t>Jaké tvary vidíš na obrázku ?</a:t>
            </a:r>
          </a:p>
        </p:txBody>
      </p:sp>
      <p:pic>
        <p:nvPicPr>
          <p:cNvPr id="1028" name="Picture 4" descr="C:\Users\boxed\AppData\Local\Microsoft\Windows\Temporary Internet Files\Content.IE5\1HFPSZUB\MM900395708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096625" y="6092825"/>
            <a:ext cx="85090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1" name="Picture 2" descr="C:\Users\boxed\AppData\Local\Microsoft\Windows\Temporary Internet Files\Content.IE5\HHPP84O8\MP900422831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11525" y="1597025"/>
            <a:ext cx="5521325" cy="512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5510213" y="3068638"/>
            <a:ext cx="2400300" cy="273685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233863" y="2933700"/>
            <a:ext cx="1239837" cy="244792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>
          <a:xfrm>
            <a:off x="549275" y="11113"/>
            <a:ext cx="10972800" cy="1143000"/>
          </a:xfrm>
        </p:spPr>
        <p:txBody>
          <a:bodyPr/>
          <a:lstStyle/>
          <a:p>
            <a:r>
              <a:rPr lang="cs-CZ" smtClean="0"/>
              <a:t>Jaké tvary vidíš na obrázku ?</a:t>
            </a:r>
          </a:p>
        </p:txBody>
      </p:sp>
      <p:pic>
        <p:nvPicPr>
          <p:cNvPr id="1028" name="Picture 4" descr="C:\Users\boxed\AppData\Local\Microsoft\Windows\Temporary Internet Files\Content.IE5\1HFPSZUB\MM900395708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096625" y="6092825"/>
            <a:ext cx="85090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5" name="Picture 2" descr="C:\Users\boxed\AppData\Local\Microsoft\Windows\Temporary Internet Files\Content.IE5\HHPP84O8\MC9004125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08363" y="1271588"/>
            <a:ext cx="2965450" cy="4835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vál 2"/>
          <p:cNvSpPr/>
          <p:nvPr/>
        </p:nvSpPr>
        <p:spPr>
          <a:xfrm>
            <a:off x="3792538" y="1341438"/>
            <a:ext cx="2303462" cy="1727200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 rot="10314293">
            <a:off x="4638675" y="3051175"/>
            <a:ext cx="1631950" cy="2970213"/>
          </a:xfrm>
          <a:prstGeom prst="triangl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>
          <a:xfrm>
            <a:off x="549275" y="11113"/>
            <a:ext cx="10972800" cy="1143000"/>
          </a:xfrm>
        </p:spPr>
        <p:txBody>
          <a:bodyPr/>
          <a:lstStyle/>
          <a:p>
            <a:r>
              <a:rPr lang="cs-CZ" smtClean="0"/>
              <a:t>Jaké tvary vidíš na obrázku ?</a:t>
            </a:r>
          </a:p>
        </p:txBody>
      </p:sp>
      <p:pic>
        <p:nvPicPr>
          <p:cNvPr id="1028" name="Picture 4" descr="C:\Users\boxed\AppData\Local\Microsoft\Windows\Temporary Internet Files\Content.IE5\1HFPSZUB\MM900395708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096625" y="6092825"/>
            <a:ext cx="85090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79" name="Picture 2" descr="C:\Users\boxed\AppData\Local\Microsoft\Windows\Temporary Internet Files\Content.IE5\UI7Q6JP7\MC90031196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63750" y="1844675"/>
            <a:ext cx="7680325" cy="385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3502025" y="3122613"/>
            <a:ext cx="2784475" cy="129540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7440613" y="2276475"/>
            <a:ext cx="1055687" cy="84613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959600" y="3429000"/>
            <a:ext cx="2784475" cy="2087563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216275" y="4473575"/>
            <a:ext cx="1677988" cy="1222375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>
          <a:xfrm>
            <a:off x="549275" y="11113"/>
            <a:ext cx="10972800" cy="1143000"/>
          </a:xfrm>
        </p:spPr>
        <p:txBody>
          <a:bodyPr/>
          <a:lstStyle/>
          <a:p>
            <a:r>
              <a:rPr lang="cs-CZ" smtClean="0"/>
              <a:t>Jaké tvary vidíš na obrázku ?</a:t>
            </a:r>
          </a:p>
        </p:txBody>
      </p:sp>
      <p:pic>
        <p:nvPicPr>
          <p:cNvPr id="1028" name="Picture 4" descr="C:\Users\boxed\AppData\Local\Microsoft\Windows\Temporary Internet Files\Content.IE5\1HFPSZUB\MM900395708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096625" y="6092825"/>
            <a:ext cx="85090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5603" name="Skupina 7"/>
          <p:cNvGrpSpPr>
            <a:grpSpLocks/>
          </p:cNvGrpSpPr>
          <p:nvPr/>
        </p:nvGrpSpPr>
        <p:grpSpPr bwMode="auto">
          <a:xfrm>
            <a:off x="2438400" y="1311275"/>
            <a:ext cx="7315200" cy="4235450"/>
            <a:chOff x="1828800" y="1310640"/>
            <a:chExt cx="5486400" cy="4236720"/>
          </a:xfrm>
        </p:grpSpPr>
        <p:pic>
          <p:nvPicPr>
            <p:cNvPr id="25606" name="Picture 2" descr="C:\Users\boxed\AppData\Local\Microsoft\Windows\Temporary Internet Files\Content.IE5\10W7FZBO\MP900444860[1].jpg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1828800" y="1310640"/>
              <a:ext cx="5486400" cy="42367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5" name="Přímá spojnice 4"/>
            <p:cNvCxnSpPr/>
            <p:nvPr/>
          </p:nvCxnSpPr>
          <p:spPr>
            <a:xfrm>
              <a:off x="4157663" y="1939479"/>
              <a:ext cx="179785" cy="647894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 flipH="1">
              <a:off x="4387454" y="2090337"/>
              <a:ext cx="369094" cy="649482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9" name="Pravoúhlý trojúhelník 8"/>
          <p:cNvSpPr/>
          <p:nvPr/>
        </p:nvSpPr>
        <p:spPr>
          <a:xfrm rot="20877188" flipV="1">
            <a:off x="6284913" y="2654300"/>
            <a:ext cx="2984500" cy="1589088"/>
          </a:xfrm>
          <a:prstGeom prst="rtTriangl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Pravoúhlý trojúhelník 13"/>
          <p:cNvSpPr/>
          <p:nvPr/>
        </p:nvSpPr>
        <p:spPr>
          <a:xfrm rot="6055402" flipV="1">
            <a:off x="2741613" y="2160588"/>
            <a:ext cx="2211387" cy="2332037"/>
          </a:xfrm>
          <a:prstGeom prst="rtTriangl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</p:childTnLst>
        </p:cTn>
      </p:par>
    </p:tnLst>
    <p:bldLst>
      <p:bldP spid="9" grpId="0" animBg="1"/>
      <p:bldP spid="1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odkazy</a:t>
            </a:r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/>
          <a:lstStyle/>
          <a:p>
            <a:r>
              <a:rPr lang="cs-CZ" smtClean="0"/>
              <a:t>Klipart z office.microsoft.com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Metodický pokyn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Integrovaný blok: JÁ,TY,MY - VNÍMÁNÍ</a:t>
            </a:r>
            <a:endParaRPr lang="cs-CZ" sz="270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 rtlCol="0">
            <a:normAutofit/>
          </a:bodyPr>
          <a:lstStyle/>
          <a:p>
            <a:pPr marL="4572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Popis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Na každém snímku se dětem objeví obrázek, děti mají za úkol rozpoznat geometrický tvar, který obrázek skrývá</a:t>
            </a:r>
            <a:endParaRPr lang="cs-CZ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Dítě rozvíjí znalost a rozpoznání geometrických tvarů u běžných předmětů </a:t>
            </a:r>
            <a:endParaRPr lang="cs-CZ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7652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6C73AD1-38D9-4EDF-B878-D119D359806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Studijní materiály</a:t>
            </a:r>
            <a:br>
              <a:rPr lang="cs-CZ" b="1" smtClean="0"/>
            </a:b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 rtlCol="0">
            <a:normAutofit/>
          </a:bodyPr>
          <a:lstStyle/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Dotyková obrazovka, připojená k PC</a:t>
            </a:r>
          </a:p>
          <a:p>
            <a:pPr marL="4572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/>
              <a:t>Nepovinné materiály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Didaktický kufřík - KUMUČ 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8676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6872661-F862-43FF-91D0-6E0BCDEE0EF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675" y="479425"/>
            <a:ext cx="9509125" cy="108902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</a:br>
            <a:r>
              <a:rPr lang="cs-CZ" b="1" dirty="0">
                <a:solidFill>
                  <a:schemeClr val="tx1">
                    <a:lumMod val="75000"/>
                  </a:schemeClr>
                </a:solidFill>
              </a:rPr>
              <a:t/>
            </a:r>
            <a:br>
              <a:rPr lang="cs-CZ" b="1" dirty="0">
                <a:solidFill>
                  <a:schemeClr val="tx1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>Práce </a:t>
            </a:r>
            <a:r>
              <a:rPr lang="cs-CZ" b="1" dirty="0">
                <a:solidFill>
                  <a:schemeClr val="tx1">
                    <a:lumMod val="75000"/>
                  </a:schemeClr>
                </a:solidFill>
              </a:rPr>
              <a:t>s interaktivním výukovým materiálem</a:t>
            </a:r>
            <a:br>
              <a:rPr lang="cs-CZ" b="1" dirty="0">
                <a:solidFill>
                  <a:schemeClr val="tx1">
                    <a:lumMod val="75000"/>
                  </a:schemeClr>
                </a:solidFill>
              </a:rPr>
            </a:br>
            <a:endParaRPr lang="cs-CZ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29698" name="Zástupný symbol pro obsah 2"/>
          <p:cNvSpPr>
            <a:spLocks noGrp="1"/>
          </p:cNvSpPr>
          <p:nvPr>
            <p:ph idx="1"/>
          </p:nvPr>
        </p:nvSpPr>
        <p:spPr>
          <a:xfrm>
            <a:off x="1341438" y="1182688"/>
            <a:ext cx="9509125" cy="3525837"/>
          </a:xfrm>
        </p:spPr>
        <p:txBody>
          <a:bodyPr/>
          <a:lstStyle/>
          <a:p>
            <a:r>
              <a:rPr lang="cs-CZ" smtClean="0"/>
              <a:t>Na každém snímku se žákům objeví předmět z běžného života, žáci se snaží najít skrytý geometrický tvar</a:t>
            </a:r>
          </a:p>
          <a:p>
            <a:r>
              <a:rPr lang="cs-CZ" smtClean="0"/>
              <a:t>Po rozpoznání máme možnost kontroly tím, že  stiskneme červené tlačítko v pravém dolním rohu</a:t>
            </a:r>
          </a:p>
          <a:p>
            <a:r>
              <a:rPr lang="cs-CZ" smtClean="0"/>
              <a:t>Poté přecházíme na další snímek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9700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2708E26-481C-4038-863C-6E1E75F950A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Práce s didaktickým kufříkem KUMUČ</a:t>
            </a: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30722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u="sng" smtClean="0"/>
              <a:t>Cílem práce je rozpoznání geometrických tvarů kolem nás</a:t>
            </a:r>
            <a:endParaRPr lang="cs-CZ" smtClean="0"/>
          </a:p>
          <a:p>
            <a:r>
              <a:rPr lang="cs-CZ" smtClean="0"/>
              <a:t>Při prezentaci žáci odhalují skryté geometrické tvary</a:t>
            </a:r>
          </a:p>
          <a:p>
            <a:r>
              <a:rPr lang="cs-CZ" smtClean="0"/>
              <a:t>Stejné tvary hledají i na svých kartičkách, které poté připevňují na magnetickou tabulku</a:t>
            </a:r>
          </a:p>
          <a:p>
            <a:r>
              <a:rPr lang="cs-CZ" smtClean="0"/>
              <a:t>Je možné tyto tvary také na tabulku malovat</a:t>
            </a:r>
          </a:p>
          <a:p>
            <a:r>
              <a:rPr lang="cs-CZ" smtClean="0"/>
              <a:t>Malovat tvar máme možnost i na dotykovém zařízení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0724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8EAA64B-C378-435A-96FA-3230117B344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17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1747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D2B4777-8A1F-4139-ADEF-0717472F286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18</a:t>
            </a:fld>
            <a:endParaRPr lang="cs-CZ">
              <a:cs typeface="Arial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211263" y="1957388"/>
            <a:ext cx="96393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VO – DÍTĚ A JEHO PSYCHIKA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211263" y="2968625"/>
            <a:ext cx="96393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POZNÁVACÍ SCHOPNOSTI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211263" y="4035425"/>
            <a:ext cx="96393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PODOBLAST – ROZLIŠOVÁNÍ OBRAZNÝCH ZNAKŮ A SYMBOLŮ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2771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4D4F2FE-1961-498C-AF4C-26415668020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19</a:t>
            </a:fld>
            <a:endParaRPr lang="cs-CZ">
              <a:cs typeface="Arial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211263" y="1957388"/>
            <a:ext cx="9639300" cy="30908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3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Rozpoznat geometrické tvary – čtverec, kruh, trojúhelník, obdélník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3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Rozumět a používat základní pojmy označující velikost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3794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FF5E44A-0F4C-4FB8-8187-CE09D8E87D35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20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  <p:grpSp>
        <p:nvGrpSpPr>
          <p:cNvPr id="33795" name="Skupina 4"/>
          <p:cNvGrpSpPr>
            <a:grpSpLocks/>
          </p:cNvGrpSpPr>
          <p:nvPr/>
        </p:nvGrpSpPr>
        <p:grpSpPr bwMode="auto">
          <a:xfrm>
            <a:off x="1920875" y="1119188"/>
            <a:ext cx="7513638" cy="4065587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370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6852" y="1476827"/>
              <a:ext cx="1532922" cy="1316413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181" y="753689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523" y="750955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523" y="2135717"/>
              <a:ext cx="1604637" cy="1440809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955" y="2935408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3796" name="TextovéPole 33"/>
          <p:cNvSpPr txBox="1">
            <a:spLocks noChangeArrowheads="1"/>
          </p:cNvSpPr>
          <p:nvPr/>
        </p:nvSpPr>
        <p:spPr bwMode="auto">
          <a:xfrm>
            <a:off x="2925763" y="160338"/>
            <a:ext cx="4564062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70C0"/>
                </a:solidFill>
                <a:latin typeface="Century Gothic" pitchFamily="34" charset="0"/>
              </a:rPr>
              <a:t>          Cíle polytechnické                                                                       </a:t>
            </a:r>
          </a:p>
          <a:p>
            <a:r>
              <a:rPr lang="cs-CZ" sz="2800" b="1">
                <a:solidFill>
                  <a:srgbClr val="0070C0"/>
                </a:solidFill>
                <a:latin typeface="Century Gothic" pitchFamily="34" charset="0"/>
              </a:rPr>
              <a:t>                  výchovy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2</TotalTime>
  <Words>379</Words>
  <Application>Microsoft Office PowerPoint</Application>
  <PresentationFormat>Custom</PresentationFormat>
  <Paragraphs>70</Paragraphs>
  <Slides>20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6</vt:i4>
      </vt:variant>
      <vt:variant>
        <vt:lpstr>Nadpisy snímků</vt:lpstr>
      </vt:variant>
      <vt:variant>
        <vt:i4>20</vt:i4>
      </vt:variant>
    </vt:vector>
  </HeadingPairs>
  <TitlesOfParts>
    <vt:vector size="29" baseType="lpstr">
      <vt:lpstr>Century Gothic</vt:lpstr>
      <vt:lpstr>Arial</vt:lpstr>
      <vt:lpstr>Wingdings</vt:lpstr>
      <vt:lpstr>Sheer Green 16x9</vt:lpstr>
      <vt:lpstr>Sheer Green 16x9</vt:lpstr>
      <vt:lpstr>Sheer Green 16x9</vt:lpstr>
      <vt:lpstr>Sheer Green 16x9</vt:lpstr>
      <vt:lpstr>Sheer Green 16x9</vt:lpstr>
      <vt:lpstr>Sheer Green 16x9</vt:lpstr>
      <vt:lpstr>GEOMETRICKÉ TVARY</vt:lpstr>
      <vt:lpstr>Snímek 2</vt:lpstr>
      <vt:lpstr>Jaké tvary vidíš na obrázku ?</vt:lpstr>
      <vt:lpstr>Jaké tvary vidíš na obrázku ?</vt:lpstr>
      <vt:lpstr>Jaké tvary vidíš na obrázku ?</vt:lpstr>
      <vt:lpstr>Jaké tvary vidíš na obrázku ?</vt:lpstr>
      <vt:lpstr>Jaké tvary vidíš na obrázku ?</vt:lpstr>
      <vt:lpstr>Jaké tvary vidíš na obrázku ?</vt:lpstr>
      <vt:lpstr>Jaké tvary vidíš na obrázku ?</vt:lpstr>
      <vt:lpstr>Jaké tvary vidíš na obrázku ?</vt:lpstr>
      <vt:lpstr>Jaké tvary vidíš na obrázku ?</vt:lpstr>
      <vt:lpstr>Jaké tvary vidíš na obrázku ?</vt:lpstr>
      <vt:lpstr>Použité odkazy</vt:lpstr>
      <vt:lpstr>Metodický pokyn Integrovaný blok: JÁ,TY,MY -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Prvky polytechnické výchovy</vt:lpstr>
      <vt:lpstr>Snímek 20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GEOMETRICKÉ TVARY</dc:title>
  <dc:creator/>
  <cp:lastModifiedBy/>
  <cp:revision>2</cp:revision>
  <dcterms:created xsi:type="dcterms:W3CDTF">2014-08-05T12:38:58Z</dcterms:created>
  <dcterms:modified xsi:type="dcterms:W3CDTF">2014-10-20T19:35:33Z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