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2" r:id="rId2"/>
    <p:sldId id="283" r:id="rId3"/>
    <p:sldId id="273" r:id="rId4"/>
    <p:sldId id="275" r:id="rId5"/>
    <p:sldId id="276" r:id="rId6"/>
    <p:sldId id="277" r:id="rId7"/>
    <p:sldId id="278" r:id="rId8"/>
    <p:sldId id="279" r:id="rId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-828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C53370D-2B89-441D-AFCE-42ACB5A7F4F9}" type="datetimeFigureOut">
              <a:rPr lang="cs-CZ"/>
              <a:pPr>
                <a:defRPr/>
              </a:pPr>
              <a:t>20.10.2014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F5EEA8-E00F-49AA-95BD-448DF3C49E3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358C3D9-6D85-4EEF-9A3F-BFEFC43435E1}" type="datetimeFigureOut">
              <a:rPr lang="cs-CZ"/>
              <a:pPr>
                <a:defRPr/>
              </a:pPr>
              <a:t>20.10.2014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2A34D8D-6D18-4CDE-9ACB-A2A25C6BF0B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43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E1709B-C255-4129-BD47-B7F40090FBA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6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11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4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5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7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8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82FF8-DE56-4A50-87AA-6ED8D4B0C2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11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81636-C5D3-48DB-9B40-6E0D63A6A1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EE42F-2C36-418E-9EC0-ABB809DDF27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34E39-8B0D-435A-BB0F-861564F937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CD56A-7EFA-409F-BB1F-860B427EDE4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5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ED4C2-8AF6-4612-A0C1-001A9E5055F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536C8-9AD6-4507-B245-C3C6554117E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0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11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3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4"/>
            <p:cNvSpPr/>
            <p:nvPr/>
          </p:nvSpPr>
          <p:spPr>
            <a:xfrm flipV="1">
              <a:off x="1" y="57718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16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7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1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4D00F-1863-45DD-9B85-C513A14369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1044DA-2F98-4600-A6C3-83795020E4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7" r:id="rId2"/>
    <p:sldLayoutId id="2147483659" r:id="rId3"/>
    <p:sldLayoutId id="2147483656" r:id="rId4"/>
    <p:sldLayoutId id="2147483655" r:id="rId5"/>
    <p:sldLayoutId id="2147483654" r:id="rId6"/>
    <p:sldLayoutId id="2147483660" r:id="rId7"/>
    <p:sldLayoutId id="2147483661" r:id="rId8"/>
    <p:sldLayoutId id="2147483662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9pPr>
    </p:titleStyle>
    <p:bodyStyle>
      <a:lvl1pPr marL="273050" indent="-228600" algn="l" rtl="0" fontAlgn="base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fontAlgn="base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1905000"/>
          </a:xfrm>
        </p:spPr>
        <p:txBody>
          <a:bodyPr/>
          <a:lstStyle/>
          <a:p>
            <a:r>
              <a:rPr lang="cs-CZ" smtClean="0">
                <a:solidFill>
                  <a:srgbClr val="4A3A2A"/>
                </a:solidFill>
              </a:rPr>
              <a:t>OSOBNÍ AUTOMOBILY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900"/>
            <a:ext cx="9601200" cy="9144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OCHRANNÉ PROSTŘEDKY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BEZPEČNOST V AUTĚ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9D81966-34A8-4533-AF05-34E861D47B8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pic>
        <p:nvPicPr>
          <p:cNvPr id="15364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2057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Obrázek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01063" y="1936750"/>
            <a:ext cx="1617662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2900" y="1990725"/>
            <a:ext cx="1830388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CO SEM NEPATŘÍ</a:t>
            </a:r>
            <a:endParaRPr lang="cs-CZ" sz="280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387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E6ADC2-6572-48E5-91CB-78B039BD880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4113" y="2462213"/>
            <a:ext cx="1820862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Obrázek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0663" y="2219325"/>
            <a:ext cx="178117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0200" y="2276475"/>
            <a:ext cx="1820863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 descr="http://www.e-safetyshop.eu/uploads/images_products_large/65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34475" y="1660525"/>
            <a:ext cx="2792413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odkazy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Klipart z www.office.microsoft.com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100" b="1" smtClean="0"/>
              <a:t>Metodický pokyn</a:t>
            </a:r>
            <a:r>
              <a:rPr lang="cs-CZ" sz="3100" smtClean="0"/>
              <a:t/>
            </a:r>
            <a:br>
              <a:rPr lang="cs-CZ" sz="3100" smtClean="0"/>
            </a:br>
            <a:r>
              <a:rPr lang="cs-CZ" sz="3100" smtClean="0"/>
              <a:t>integrovaný blok: já</a:t>
            </a:r>
            <a:r>
              <a:rPr lang="cs-CZ" sz="3100" smtClean="0">
                <a:latin typeface="Arial" charset="0"/>
              </a:rPr>
              <a:t>,</a:t>
            </a:r>
            <a:r>
              <a:rPr lang="cs-CZ" sz="3100" smtClean="0"/>
              <a:t> ty</a:t>
            </a:r>
            <a:r>
              <a:rPr lang="cs-CZ" sz="3100" smtClean="0">
                <a:latin typeface="Arial" charset="0"/>
              </a:rPr>
              <a:t>,</a:t>
            </a:r>
            <a:r>
              <a:rPr lang="cs-CZ" sz="3100" smtClean="0"/>
              <a:t> my a bezpečnost</a:t>
            </a:r>
            <a:br>
              <a:rPr lang="cs-CZ" sz="3100" smtClean="0"/>
            </a:br>
            <a:r>
              <a:rPr lang="cs-CZ" sz="2400" b="1" smtClean="0"/>
              <a:t/>
            </a:r>
            <a:br>
              <a:rPr lang="cs-CZ" sz="2400" b="1" smtClean="0"/>
            </a:br>
            <a:endParaRPr lang="cs-CZ" sz="24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Popis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Prezentace v PowerPointu, která </a:t>
            </a:r>
            <a:r>
              <a:rPr lang="cs-CZ" dirty="0" smtClean="0"/>
              <a:t>obsahuje dva </a:t>
            </a:r>
            <a:r>
              <a:rPr lang="cs-CZ" dirty="0"/>
              <a:t>pracovní </a:t>
            </a:r>
            <a:r>
              <a:rPr lang="cs-CZ" dirty="0" smtClean="0"/>
              <a:t>listy s</a:t>
            </a:r>
            <a:r>
              <a:rPr lang="cs-CZ" dirty="0"/>
              <a:t> jednoduchým interaktivním úkolem. </a:t>
            </a:r>
            <a:endParaRPr lang="cs-CZ" dirty="0" smtClean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Očekávání a cíle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Seznámit děti s tím, co patří mezi bezpečnostní prvky v autě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43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BAD5056-EB6C-4310-B247-74DF5FF47CA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Studijní materiály</a:t>
            </a:r>
            <a:br>
              <a:rPr lang="cs-CZ" b="1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Prezentace v PowerPointu s </a:t>
            </a:r>
            <a:r>
              <a:rPr lang="cs-CZ" dirty="0" smtClean="0"/>
              <a:t>názvem Osobní automobil: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Dotyková obrazovka, připojená k PC</a:t>
            </a:r>
          </a:p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Nepovinné materiály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Didaktický kufřík - KUMUČ </a:t>
            </a:r>
            <a:endParaRPr lang="cs-CZ" dirty="0" smtClean="0"/>
          </a:p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6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F33396-F944-43F3-95F5-58F2944B1E6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1341438" y="1182688"/>
            <a:ext cx="9509125" cy="3525837"/>
          </a:xfrm>
        </p:spPr>
        <p:txBody>
          <a:bodyPr/>
          <a:lstStyle/>
          <a:p>
            <a:r>
              <a:rPr lang="cs-CZ" b="1" smtClean="0"/>
              <a:t>Prezentace </a:t>
            </a:r>
          </a:p>
          <a:p>
            <a:r>
              <a:rPr lang="cs-CZ" smtClean="0"/>
              <a:t>Snímek číslo 3 je opatřen interaktivními prvky, dítě má za úkol odpovědět na dotaz a kliknout na příslušný obrázek</a:t>
            </a:r>
          </a:p>
          <a:p>
            <a:r>
              <a:rPr lang="cs-CZ" smtClean="0"/>
              <a:t>Prezentace je připravena pomocí animací a po kliknutí zmizí jeden z obrázků (přilba)</a:t>
            </a:r>
          </a:p>
          <a:p>
            <a:r>
              <a:rPr lang="cs-CZ" smtClean="0"/>
              <a:t>Pro práci se snímky lze využít nástrojové lišty daného snímku (vlevo dole), která nabízí možnost psaní viz obr. níže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2E55E1-52FD-4CAC-8F0D-14D32595390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pic>
        <p:nvPicPr>
          <p:cNvPr id="20485" name="Obrázek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6463" y="3949700"/>
            <a:ext cx="25241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Práce s didaktickým kufříkem KUMUČ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  <a:buFont typeface="Wingdings" pitchFamily="2" charset="2"/>
              <a:buChar char="Ø"/>
            </a:pPr>
            <a:r>
              <a:rPr lang="cs-CZ" sz="1900" b="1" u="sng" smtClean="0"/>
              <a:t>Cílem práce je: </a:t>
            </a:r>
            <a:r>
              <a:rPr lang="cs-CZ" sz="1900" b="1" smtClean="0"/>
              <a:t>znázornit proces vyjádřený na jednotlivých tabulkách. Děti mají za úkol seřadit tabulky ve správném pořadí.</a:t>
            </a:r>
            <a:endParaRPr lang="cs-CZ" sz="1900" smtClean="0"/>
          </a:p>
          <a:p>
            <a:pPr>
              <a:lnSpc>
                <a:spcPct val="70000"/>
              </a:lnSpc>
            </a:pPr>
            <a:r>
              <a:rPr lang="cs-CZ" sz="1900" smtClean="0"/>
              <a:t>Na magnetickou tabulku č.1 připevníme nebo namalujeme obrázek </a:t>
            </a:r>
            <a:r>
              <a:rPr lang="cs-CZ" sz="1900" b="1" smtClean="0"/>
              <a:t>auta</a:t>
            </a:r>
            <a:endParaRPr lang="cs-CZ" sz="1900" smtClean="0"/>
          </a:p>
          <a:p>
            <a:pPr>
              <a:lnSpc>
                <a:spcPct val="70000"/>
              </a:lnSpc>
            </a:pPr>
            <a:r>
              <a:rPr lang="cs-CZ" sz="1900" smtClean="0"/>
              <a:t>Na magnetickou tabulku č.</a:t>
            </a:r>
            <a:r>
              <a:rPr lang="cs-CZ" sz="1900" smtClean="0">
                <a:latin typeface="Arial" charset="0"/>
              </a:rPr>
              <a:t> </a:t>
            </a:r>
            <a:r>
              <a:rPr lang="cs-CZ" sz="1900" smtClean="0"/>
              <a:t>2 připevníme nebo namalujeme obrázek </a:t>
            </a:r>
            <a:r>
              <a:rPr lang="cs-CZ" sz="1900" b="1" smtClean="0"/>
              <a:t>dveří</a:t>
            </a:r>
            <a:endParaRPr lang="cs-CZ" sz="1900" smtClean="0"/>
          </a:p>
          <a:p>
            <a:pPr>
              <a:lnSpc>
                <a:spcPct val="70000"/>
              </a:lnSpc>
            </a:pPr>
            <a:r>
              <a:rPr lang="cs-CZ" sz="1900" smtClean="0"/>
              <a:t>Na magnetickou tabulku č.</a:t>
            </a:r>
            <a:r>
              <a:rPr lang="cs-CZ" sz="1900" smtClean="0">
                <a:latin typeface="Arial" charset="0"/>
              </a:rPr>
              <a:t> </a:t>
            </a:r>
            <a:r>
              <a:rPr lang="cs-CZ" sz="1900" smtClean="0"/>
              <a:t>3 připevníme nebo namalujeme obrázek </a:t>
            </a:r>
            <a:r>
              <a:rPr lang="cs-CZ" sz="1900" b="1" smtClean="0"/>
              <a:t>autosedačky</a:t>
            </a:r>
            <a:endParaRPr lang="cs-CZ" sz="1900" smtClean="0"/>
          </a:p>
          <a:p>
            <a:pPr>
              <a:lnSpc>
                <a:spcPct val="70000"/>
              </a:lnSpc>
            </a:pPr>
            <a:r>
              <a:rPr lang="cs-CZ" sz="1900" smtClean="0"/>
              <a:t>Na magnetickou tabulku č.</a:t>
            </a:r>
            <a:r>
              <a:rPr lang="cs-CZ" sz="1900" smtClean="0">
                <a:latin typeface="Arial" charset="0"/>
              </a:rPr>
              <a:t> </a:t>
            </a:r>
            <a:r>
              <a:rPr lang="cs-CZ" sz="1900" smtClean="0"/>
              <a:t>4 připevníme nebo namalujeme obrázek</a:t>
            </a:r>
            <a:r>
              <a:rPr lang="cs-CZ" sz="1900" b="1" smtClean="0"/>
              <a:t> bezpečnostního pásu</a:t>
            </a:r>
            <a:endParaRPr lang="cs-CZ" sz="1900" smtClean="0"/>
          </a:p>
          <a:p>
            <a:pPr>
              <a:lnSpc>
                <a:spcPct val="70000"/>
              </a:lnSpc>
            </a:pPr>
            <a:r>
              <a:rPr lang="cs-CZ" sz="1900" smtClean="0"/>
              <a:t>Na magnetickou tabulku č.</a:t>
            </a:r>
            <a:r>
              <a:rPr lang="cs-CZ" sz="1900" smtClean="0">
                <a:latin typeface="Arial" charset="0"/>
              </a:rPr>
              <a:t> </a:t>
            </a:r>
            <a:r>
              <a:rPr lang="cs-CZ" sz="1900" smtClean="0"/>
              <a:t>5 připevníme nebo namalujeme obrázek </a:t>
            </a:r>
            <a:r>
              <a:rPr lang="cs-CZ" sz="1900" b="1" smtClean="0"/>
              <a:t>rozsvíceného světla</a:t>
            </a:r>
            <a:endParaRPr lang="cs-CZ" sz="1900" smtClean="0"/>
          </a:p>
          <a:p>
            <a:pPr>
              <a:lnSpc>
                <a:spcPct val="70000"/>
              </a:lnSpc>
            </a:pPr>
            <a:endParaRPr lang="cs-CZ" sz="190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0F08A5C-CBC1-4FDC-8E38-AA45FB4F2BE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2</TotalTime>
  <Words>287</Words>
  <Application>Microsoft Office PowerPoint</Application>
  <PresentationFormat>Custom</PresentationFormat>
  <Paragraphs>44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8</vt:i4>
      </vt:variant>
    </vt:vector>
  </HeadingPairs>
  <TitlesOfParts>
    <vt:vector size="17" baseType="lpstr">
      <vt:lpstr>Century Gothic</vt:lpstr>
      <vt:lpstr>Arial</vt:lpstr>
      <vt:lpstr>Wingdings</vt:lpstr>
      <vt:lpstr>Sheer Green 16x9</vt:lpstr>
      <vt:lpstr>Sheer Green 16x9</vt:lpstr>
      <vt:lpstr>Sheer Green 16x9</vt:lpstr>
      <vt:lpstr>Sheer Green 16x9</vt:lpstr>
      <vt:lpstr>Sheer Green 16x9</vt:lpstr>
      <vt:lpstr>Sheer Green 16x9</vt:lpstr>
      <vt:lpstr>OSOBNÍ AUTOMOBILY</vt:lpstr>
      <vt:lpstr>BEZPEČNOST V AUTĚ</vt:lpstr>
      <vt:lpstr>CO SEM NEPATŘÍ</vt:lpstr>
      <vt:lpstr>Použité odkazy</vt:lpstr>
      <vt:lpstr>Metodický pokyn integrovaný blok: já, ty, my a bezpečnost  </vt:lpstr>
      <vt:lpstr>Studijní materiály </vt:lpstr>
      <vt:lpstr>   Práce s interaktivním výukovým materiálem </vt:lpstr>
      <vt:lpstr>Práce s didaktickým kufříkem KUMUČ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OSOBNÍ AUTOMOBILY</dc:title>
  <dc:creator/>
  <cp:keywords/>
  <cp:lastModifiedBy/>
  <cp:revision>2</cp:revision>
  <dcterms:created xsi:type="dcterms:W3CDTF">2014-08-05T12:38:58Z</dcterms:created>
  <dcterms:modified xsi:type="dcterms:W3CDTF">2014-10-20T19:32:35Z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