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272" r:id="rId2"/>
    <p:sldId id="282" r:id="rId3"/>
    <p:sldId id="283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75" r:id="rId12"/>
    <p:sldId id="276" r:id="rId13"/>
    <p:sldId id="277" r:id="rId14"/>
    <p:sldId id="278" r:id="rId15"/>
    <p:sldId id="291" r:id="rId16"/>
    <p:sldId id="292" r:id="rId17"/>
    <p:sldId id="293" r:id="rId18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45" d="100"/>
          <a:sy n="45" d="100"/>
        </p:scale>
        <p:origin x="-864" y="-10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52DEF86-9167-4467-8966-9298DEA45FDF}" type="datetimeFigureOut">
              <a:rPr lang="cs-CZ"/>
              <a:pPr>
                <a:defRPr/>
              </a:pPr>
              <a:t>20.10.2014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35C1569-E503-4DE3-86D2-850382856F6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B981504-1715-40D9-BD36-5213CCC79AA7}" type="datetimeFigureOut">
              <a:rPr lang="cs-CZ"/>
              <a:pPr>
                <a:defRPr/>
              </a:pPr>
              <a:t>20.10.2014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83D1951-48D9-4D5C-A9EB-12D792EC02D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43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E6F5F51-AABB-47DF-A6CC-3B832DC3E13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6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11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0" name="Skupina 13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4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2" name="Obdélník 15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3" name="Skupina 16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7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5" name="Obdélník 18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6" name="Obrázek 7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D34DD7-2EC1-4703-BF3B-22ADBD462C8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5" name="Obdélník 8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17463" y="0"/>
            <a:ext cx="12188825" cy="549275"/>
            <a:chOff x="0" y="0"/>
            <a:chExt cx="12188825" cy="713232"/>
          </a:xfrm>
        </p:grpSpPr>
        <p:sp>
          <p:nvSpPr>
            <p:cNvPr id="8" name="Obdélník 11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0" name="Obrázek 13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4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4B1E53-EF2B-4695-AFF2-0A510DA2837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E5B8B8-4064-4D30-80C8-16FC2D6BBBA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5DC26F-F928-4BA0-9254-D5081CF375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73F3CA-2DD2-4FB0-A60C-42AD184BD87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5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01F6B-7317-46E9-8329-ED0492CB7A1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12188825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EB5F7D-4E09-4B05-A6E1-DFB0A16946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7772400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8" name="Skupina 10"/>
          <p:cNvGrpSpPr>
            <a:grpSpLocks/>
          </p:cNvGrpSpPr>
          <p:nvPr/>
        </p:nvGrpSpPr>
        <p:grpSpPr bwMode="auto">
          <a:xfrm flipV="1">
            <a:off x="0" y="6308725"/>
            <a:ext cx="7772400" cy="549275"/>
            <a:chOff x="0" y="0"/>
            <a:chExt cx="12188825" cy="713232"/>
          </a:xfrm>
        </p:grpSpPr>
        <p:sp>
          <p:nvSpPr>
            <p:cNvPr id="9" name="Obdélník 11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1" name="Skupina 13"/>
          <p:cNvGrpSpPr>
            <a:grpSpLocks/>
          </p:cNvGrpSpPr>
          <p:nvPr/>
        </p:nvGrpSpPr>
        <p:grpSpPr bwMode="auto">
          <a:xfrm rot="5400000" flipV="1">
            <a:off x="-3154362" y="3154362"/>
            <a:ext cx="6858000" cy="549275"/>
            <a:chOff x="0" y="0"/>
            <a:chExt cx="12188825" cy="713232"/>
          </a:xfrm>
        </p:grpSpPr>
        <p:sp>
          <p:nvSpPr>
            <p:cNvPr id="12" name="Obdélník 14"/>
            <p:cNvSpPr/>
            <p:nvPr/>
          </p:nvSpPr>
          <p:spPr>
            <a:xfrm flipV="1">
              <a:off x="1" y="57718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3" name="Obdélník 15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4" name="Skupina 16"/>
          <p:cNvGrpSpPr>
            <a:grpSpLocks/>
          </p:cNvGrpSpPr>
          <p:nvPr/>
        </p:nvGrpSpPr>
        <p:grpSpPr bwMode="auto">
          <a:xfrm rot="-5400000" flipH="1" flipV="1">
            <a:off x="4068763" y="3154362"/>
            <a:ext cx="6858000" cy="549275"/>
            <a:chOff x="0" y="0"/>
            <a:chExt cx="12188825" cy="713232"/>
          </a:xfrm>
        </p:grpSpPr>
        <p:sp>
          <p:nvSpPr>
            <p:cNvPr id="15" name="Obdélník 17"/>
            <p:cNvSpPr/>
            <p:nvPr/>
          </p:nvSpPr>
          <p:spPr>
            <a:xfrm flipV="1">
              <a:off x="1" y="59780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6" name="Obdélník 18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7" name="Obrázek 19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613" y="6388100"/>
            <a:ext cx="7159625" cy="2365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36AB8E-6FFE-4ADE-BF10-C689BCCC85C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1027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1341438" y="438150"/>
            <a:ext cx="9509125" cy="108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8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1341438" y="1673225"/>
            <a:ext cx="9509125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13" y="6391275"/>
            <a:ext cx="960437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438" y="6391275"/>
            <a:ext cx="7159625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800" cap="all" baseline="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275"/>
            <a:ext cx="639763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FD0CFFE-DF2B-4C8A-8126-81484013EAD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1032" name="Obrázek 6"/>
          <p:cNvPicPr>
            <a:picLocks noChangeAspect="1"/>
          </p:cNvPicPr>
          <p:nvPr userDrawn="1"/>
        </p:nvPicPr>
        <p:blipFill>
          <a:blip r:embed="rId11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0"/>
          <p:cNvPicPr>
            <a:picLocks noChangeAspect="1"/>
          </p:cNvPicPr>
          <p:nvPr userDrawn="1"/>
        </p:nvPicPr>
        <p:blipFill>
          <a:blip r:embed="rId12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7" r:id="rId2"/>
    <p:sldLayoutId id="2147483659" r:id="rId3"/>
    <p:sldLayoutId id="2147483656" r:id="rId4"/>
    <p:sldLayoutId id="2147483655" r:id="rId5"/>
    <p:sldLayoutId id="2147483654" r:id="rId6"/>
    <p:sldLayoutId id="2147483660" r:id="rId7"/>
    <p:sldLayoutId id="2147483661" r:id="rId8"/>
    <p:sldLayoutId id="2147483662" r:id="rId9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 kern="1200">
          <a:solidFill>
            <a:srgbClr val="000000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9pPr>
    </p:titleStyle>
    <p:bodyStyle>
      <a:lvl1pPr marL="273050" indent="-228600" algn="l" rtl="0" fontAlgn="base">
        <a:lnSpc>
          <a:spcPct val="90000"/>
        </a:lnSpc>
        <a:spcBef>
          <a:spcPts val="1800"/>
        </a:spcBef>
        <a:spcAft>
          <a:spcPct val="0"/>
        </a:spcAft>
        <a:buSzPct val="80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3725" indent="-228600" algn="l" rtl="0" fontAlgn="base">
        <a:lnSpc>
          <a:spcPct val="90000"/>
        </a:lnSpc>
        <a:spcBef>
          <a:spcPts val="1000"/>
        </a:spcBef>
        <a:spcAft>
          <a:spcPct val="0"/>
        </a:spcAft>
        <a:buSzPct val="8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3488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Relationship Id="rId6" Type="http://schemas.openxmlformats.org/officeDocument/2006/relationships/slide" Target="slide7.xml"/><Relationship Id="rId5" Type="http://schemas.openxmlformats.org/officeDocument/2006/relationships/image" Target="../media/image5.jpeg"/><Relationship Id="rId4" Type="http://schemas.openxmlformats.org/officeDocument/2006/relationships/slide" Target="slide5.xml"/><Relationship Id="rId9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0.wmf"/><Relationship Id="rId7" Type="http://schemas.openxmlformats.org/officeDocument/2006/relationships/slide" Target="slide2.xml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Relationship Id="rId9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2.xml"/><Relationship Id="rId3" Type="http://schemas.openxmlformats.org/officeDocument/2006/relationships/image" Target="../media/image18.png"/><Relationship Id="rId7" Type="http://schemas.openxmlformats.org/officeDocument/2006/relationships/image" Target="../media/image22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Relationship Id="rId9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2.xml"/><Relationship Id="rId3" Type="http://schemas.openxmlformats.org/officeDocument/2006/relationships/image" Target="../media/image25.wmf"/><Relationship Id="rId7" Type="http://schemas.openxmlformats.org/officeDocument/2006/relationships/image" Target="../media/image29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4" Type="http://schemas.openxmlformats.org/officeDocument/2006/relationships/image" Target="../media/image26.wmf"/><Relationship Id="rId9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3" Type="http://schemas.openxmlformats.org/officeDocument/2006/relationships/image" Target="../media/image11.wmf"/><Relationship Id="rId7" Type="http://schemas.openxmlformats.org/officeDocument/2006/relationships/image" Target="../media/image29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slide" Target="slide2.xml"/><Relationship Id="rId4" Type="http://schemas.openxmlformats.org/officeDocument/2006/relationships/image" Target="../media/image13.wmf"/><Relationship Id="rId9" Type="http://schemas.openxmlformats.org/officeDocument/2006/relationships/image" Target="../media/image32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esmir.info/images/clanky2/sopka-01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1295400" y="804863"/>
            <a:ext cx="9601200" cy="1905000"/>
          </a:xfrm>
        </p:spPr>
        <p:txBody>
          <a:bodyPr/>
          <a:lstStyle/>
          <a:p>
            <a:r>
              <a:rPr lang="cs-CZ" smtClean="0">
                <a:solidFill>
                  <a:srgbClr val="4A3A2A"/>
                </a:solidFill>
              </a:rPr>
              <a:t>ŽIVLY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900"/>
            <a:ext cx="9601200" cy="914400"/>
          </a:xfrm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624D38">
                    <a:lumMod val="75000"/>
                  </a:srgbClr>
                </a:solidFill>
              </a:rPr>
              <a:t>VODA, OHEŇ, ZEMĚ, VZDUCH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3"/>
          <p:cNvSpPr>
            <a:spLocks noGrp="1"/>
          </p:cNvSpPr>
          <p:nvPr>
            <p:ph type="title"/>
          </p:nvPr>
        </p:nvSpPr>
        <p:spPr>
          <a:xfrm>
            <a:off x="623888" y="0"/>
            <a:ext cx="10972800" cy="1143000"/>
          </a:xfrm>
        </p:spPr>
        <p:txBody>
          <a:bodyPr/>
          <a:lstStyle/>
          <a:p>
            <a:r>
              <a:rPr lang="cs-CZ" smtClean="0"/>
              <a:t>Živly</a:t>
            </a:r>
          </a:p>
        </p:txBody>
      </p:sp>
      <p:pic>
        <p:nvPicPr>
          <p:cNvPr id="1026" name="Picture 2" descr="C:\Users\boxed\AppData\Local\Microsoft\Windows\Temporary Internet Files\Content.IE5\ETPKAYSW\MP900430853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428566" y="1947218"/>
            <a:ext cx="3609333" cy="1985838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/>
          </a:extLst>
        </p:spPr>
      </p:pic>
      <p:pic>
        <p:nvPicPr>
          <p:cNvPr id="1027" name="Picture 3" descr="C:\Users\boxed\AppData\Local\Microsoft\Windows\Temporary Internet Files\Content.IE5\6QTUPY0X\MP900448748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864085" y="1962886"/>
            <a:ext cx="3530379" cy="1985838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/>
          </a:extLst>
        </p:spPr>
      </p:pic>
      <p:pic>
        <p:nvPicPr>
          <p:cNvPr id="1028" name="Picture 4" descr="C:\Users\boxed\AppData\Local\Microsoft\Windows\Temporary Internet Files\Content.IE5\6QTUPY0X\MP900448380[1].jp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391478" y="4509120"/>
            <a:ext cx="3625964" cy="196449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/>
          </a:extLst>
        </p:spPr>
      </p:pic>
      <p:pic>
        <p:nvPicPr>
          <p:cNvPr id="1029" name="Picture 5" descr="C:\Users\boxed\AppData\Local\Microsoft\Windows\Temporary Internet Files\Content.IE5\10W7FZBO\MP900401198[1].jpg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864085" y="4509120"/>
            <a:ext cx="3530379" cy="197017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/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boxed\AppData\Local\Microsoft\Windows\Temporary Internet Files\Content.IE5\ETPKAYSW\MP9004308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835" y="-12011"/>
            <a:ext cx="3609333" cy="1985838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/>
          </a:extLst>
        </p:spPr>
      </p:pic>
      <p:sp>
        <p:nvSpPr>
          <p:cNvPr id="4" name="TextovéPole 3"/>
          <p:cNvSpPr txBox="1"/>
          <p:nvPr/>
        </p:nvSpPr>
        <p:spPr>
          <a:xfrm>
            <a:off x="3584575" y="196850"/>
            <a:ext cx="3946525" cy="15684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VODA</a:t>
            </a:r>
            <a:endParaRPr lang="cs-CZ" sz="9600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63" y="-12700"/>
            <a:ext cx="12187237" cy="687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695325" y="177800"/>
            <a:ext cx="9509125" cy="1087438"/>
          </a:xfrm>
        </p:spPr>
        <p:txBody>
          <a:bodyPr/>
          <a:lstStyle/>
          <a:p>
            <a:r>
              <a:rPr lang="cs-CZ" smtClean="0"/>
              <a:t>Kdo s vodou pracuje?</a:t>
            </a:r>
          </a:p>
        </p:txBody>
      </p:sp>
      <p:pic>
        <p:nvPicPr>
          <p:cNvPr id="2050" name="Picture 2" descr="C:\Users\boxed\AppData\Local\Microsoft\Windows\Temporary Internet Files\Content.IE5\6QTUPY0X\MC90021294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02138" y="1658938"/>
            <a:ext cx="2444750" cy="1671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boxed\AppData\Local\Microsoft\Windows\Temporary Internet Files\Content.IE5\ETPKAYSW\MC90021290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" y="4592638"/>
            <a:ext cx="2379662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Users\boxed\AppData\Local\Microsoft\Windows\Temporary Internet Files\Content.IE5\3HTG39Z9\MC90018617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693150" y="1658938"/>
            <a:ext cx="2241550" cy="1833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C:\Users\boxed\AppData\Local\Microsoft\Windows\Temporary Internet Files\Content.IE5\3HTG39Z9\MC900347485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95325" y="1944688"/>
            <a:ext cx="1776413" cy="1671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 descr="C:\Users\boxed\AppData\Local\Microsoft\Windows\Temporary Internet Files\Content.IE5\10W7FZBO\MC90033406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43450" y="4340225"/>
            <a:ext cx="2276475" cy="182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8" descr="C:\Users\boxed\AppData\Local\Microsoft\Windows\Temporary Internet Files\Content.IE5\6QTUPY0X\MC900442149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1074400" y="5981700"/>
            <a:ext cx="1116013" cy="87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2" descr="C:\Users\boxed\AppData\Local\Microsoft\Windows\Temporary Internet Files\Content.IE5\6QTUPY0X\MC900297471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8637588" y="4348163"/>
            <a:ext cx="1738312" cy="1839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20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2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249738" y="333375"/>
            <a:ext cx="5583237" cy="1143000"/>
          </a:xfrm>
        </p:spPr>
        <p:txBody>
          <a:bodyPr/>
          <a:lstStyle/>
          <a:p>
            <a:r>
              <a:rPr lang="cs-CZ" sz="9600" smtClean="0">
                <a:solidFill>
                  <a:srgbClr val="FF0000"/>
                </a:solidFill>
              </a:rPr>
              <a:t>OHEŇ</a:t>
            </a:r>
          </a:p>
        </p:txBody>
      </p:sp>
      <p:pic>
        <p:nvPicPr>
          <p:cNvPr id="3" name="Picture 3" descr="C:\Users\boxed\AppData\Local\Microsoft\Windows\Temporary Internet Files\Content.IE5\6QTUPY0X\MP9004487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19403" y="332656"/>
            <a:ext cx="3530379" cy="1985838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/>
          </a:extLst>
        </p:spPr>
      </p:pic>
      <p:pic>
        <p:nvPicPr>
          <p:cNvPr id="3074" name="Picture 2" descr="C:\Users\boxed\AppData\Local\Microsoft\Windows\Temporary Internet Files\Content.IE5\ETPKAYSW\MP900401918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758825" y="249238"/>
            <a:ext cx="9510713" cy="1087437"/>
          </a:xfrm>
        </p:spPr>
        <p:txBody>
          <a:bodyPr/>
          <a:lstStyle/>
          <a:p>
            <a:r>
              <a:rPr lang="cs-CZ" smtClean="0"/>
              <a:t>Kdo pracuje s ohněm?</a:t>
            </a:r>
          </a:p>
        </p:txBody>
      </p:sp>
      <p:pic>
        <p:nvPicPr>
          <p:cNvPr id="4098" name="Picture 2" descr="C:\Users\boxed\AppData\Local\Microsoft\Windows\Temporary Internet Files\Content.IE5\ETPKAYSW\MC90042415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11225" y="4343400"/>
            <a:ext cx="1150938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880475" y="4560888"/>
            <a:ext cx="2171700" cy="139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 descr="C:\Users\boxed\AppData\Local\Microsoft\Windows\Temporary Internet Files\Content.IE5\6QTUPY0X\MC90035907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56138" y="4441825"/>
            <a:ext cx="1908175" cy="148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 descr="C:\Users\boxed\AppData\Local\Microsoft\Windows\Temporary Internet Files\Content.IE5\ETPKAYSW\MC90021667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767763" y="2349500"/>
            <a:ext cx="17240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6" descr="C:\Users\boxed\AppData\Local\Microsoft\Windows\Temporary Internet Files\Content.IE5\3HTG39Z9\MC90025165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400550" y="2446338"/>
            <a:ext cx="2419350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7" descr="C:\Users\boxed\AppData\Local\Microsoft\Windows\Temporary Internet Files\Content.IE5\10W7FZBO\MC900240527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936625" y="2060575"/>
            <a:ext cx="1506538" cy="182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Picture 8" descr="C:\Users\boxed\AppData\Local\Microsoft\Windows\Temporary Internet Files\Content.IE5\6QTUPY0X\MC900442149[1].png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1074400" y="5981700"/>
            <a:ext cx="1116013" cy="87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409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1071F72-0D48-4295-B4FB-9E68BD0ADFC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  <p:pic>
        <p:nvPicPr>
          <p:cNvPr id="5" name="Picture 4" descr="C:\Users\boxed\AppData\Local\Microsoft\Windows\Temporary Internet Files\Content.IE5\6QTUPY0X\MP9004483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43333" y="1005900"/>
            <a:ext cx="3625964" cy="196449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/>
          </a:extLst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12453938" cy="712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4762500" y="1176338"/>
            <a:ext cx="5237163" cy="15684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ZEMĚ</a:t>
            </a:r>
            <a:endParaRPr lang="cs-CZ" sz="9600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Kdo pracuje s půdou (zemí)?</a:t>
            </a:r>
          </a:p>
        </p:txBody>
      </p:sp>
      <p:pic>
        <p:nvPicPr>
          <p:cNvPr id="2050" name="Picture 2" descr="C:\Users\boxed\AppData\Local\Microsoft\Windows\Temporary Internet Files\Content.IE5\6QTUPY0X\MC90039649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40675" y="2128838"/>
            <a:ext cx="1797050" cy="1668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boxed\AppData\Local\Microsoft\Windows\Temporary Internet Files\Content.IE5\10W7FZBO\MC90029569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3" y="4422775"/>
            <a:ext cx="2193925" cy="1741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Users\boxed\AppData\Local\Microsoft\Windows\Temporary Internet Files\Content.IE5\3HTG39Z9\MC90033419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06938" y="4483100"/>
            <a:ext cx="1538287" cy="1611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C:\Users\boxed\AppData\Local\Microsoft\Windows\Temporary Internet Files\Content.IE5\ETPKAYSW\MC90027926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201025" y="4275138"/>
            <a:ext cx="873125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 descr="C:\Users\boxed\AppData\Local\Microsoft\Windows\Temporary Internet Files\Content.IE5\ETPKAYSW\MC90021671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942975" y="2103438"/>
            <a:ext cx="1808163" cy="172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 descr="C:\Users\boxed\AppData\Local\Microsoft\Windows\Temporary Internet Files\Content.IE5\3HTG39Z9\MC90021667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619625" y="2103438"/>
            <a:ext cx="1625600" cy="18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2" name="Picture 8" descr="C:\Users\boxed\AppData\Local\Microsoft\Windows\Temporary Internet Files\Content.IE5\6QTUPY0X\MC900442149[1].png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1074400" y="5981700"/>
            <a:ext cx="1116013" cy="87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20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205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2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F0C3034-D4FE-4EA3-8751-22A55452B52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  <p:pic>
        <p:nvPicPr>
          <p:cNvPr id="5" name="Picture 5" descr="C:\Users\boxed\AppData\Local\Microsoft\Windows\Temporary Internet Files\Content.IE5\10W7FZBO\MP9004011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914547" y="1172153"/>
            <a:ext cx="3530379" cy="197017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/>
          </a:extLst>
        </p:spPr>
      </p:pic>
      <p:sp>
        <p:nvSpPr>
          <p:cNvPr id="22531" name="TextovéPole 5"/>
          <p:cNvSpPr txBox="1">
            <a:spLocks noChangeArrowheads="1"/>
          </p:cNvSpPr>
          <p:nvPr/>
        </p:nvSpPr>
        <p:spPr bwMode="auto">
          <a:xfrm>
            <a:off x="4786313" y="1171575"/>
            <a:ext cx="5224462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600">
                <a:solidFill>
                  <a:srgbClr val="0070C0"/>
                </a:solidFill>
                <a:latin typeface="Century Gothic" pitchFamily="34" charset="0"/>
              </a:rPr>
              <a:t>VÍTR </a:t>
            </a:r>
          </a:p>
        </p:txBody>
      </p:sp>
      <p:pic>
        <p:nvPicPr>
          <p:cNvPr id="4098" name="Picture 2" descr="C:\Users\boxed\AppData\Local\Microsoft\Windows\Temporary Internet Files\Content.IE5\3HTG39Z9\MP90040142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-23813"/>
            <a:ext cx="12192000" cy="6757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695325" y="177800"/>
            <a:ext cx="9509125" cy="1087438"/>
          </a:xfrm>
        </p:spPr>
        <p:txBody>
          <a:bodyPr/>
          <a:lstStyle/>
          <a:p>
            <a:r>
              <a:rPr lang="cs-CZ" smtClean="0"/>
              <a:t>Kdo pracuje se vzduchem (ve vzduchu)?</a:t>
            </a:r>
          </a:p>
        </p:txBody>
      </p:sp>
      <p:pic>
        <p:nvPicPr>
          <p:cNvPr id="2051" name="Picture 3" descr="C:\Users\boxed\AppData\Local\Microsoft\Windows\Temporary Internet Files\Content.IE5\ETPKAYSW\MC90021290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" y="4592638"/>
            <a:ext cx="2379662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Users\boxed\AppData\Local\Microsoft\Windows\Temporary Internet Files\Content.IE5\3HTG39Z9\MC90018617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693150" y="1658938"/>
            <a:ext cx="2241550" cy="1833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 descr="C:\Users\boxed\AppData\Local\Microsoft\Windows\Temporary Internet Files\Content.IE5\10W7FZBO\MC90033406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43450" y="4340225"/>
            <a:ext cx="2276475" cy="182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8" descr="C:\Users\boxed\AppData\Local\Microsoft\Windows\Temporary Internet Files\Content.IE5\6QTUPY0X\MC900442149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1074400" y="5981700"/>
            <a:ext cx="1116013" cy="87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" name="Picture 2" descr="C:\Users\boxed\AppData\Local\Microsoft\Windows\Temporary Internet Files\Content.IE5\10W7FZBO\MC90021667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8561388" y="4470400"/>
            <a:ext cx="1625600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 descr="C:\Users\boxed\AppData\Local\Microsoft\Windows\Temporary Internet Files\Content.IE5\6QTUPY0X\MC900240665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600575" y="1981200"/>
            <a:ext cx="1827213" cy="163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 descr="C:\Users\boxed\AppData\Local\Microsoft\Windows\Temporary Internet Files\Content.IE5\10W7FZBO\MC900251689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282700" y="1804988"/>
            <a:ext cx="1682750" cy="1811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51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" dur="2000" fill="hold"/>
                                        <p:tgtEl>
                                          <p:spTgt spid="51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8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4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odkazy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r>
              <a:rPr lang="cs-CZ" smtClean="0"/>
              <a:t>Klipart z office.microsoft.com</a:t>
            </a:r>
          </a:p>
          <a:p>
            <a:r>
              <a:rPr lang="pt-BR" smtClean="0"/>
              <a:t>AUTOR NEZNÁMÝ. </a:t>
            </a:r>
            <a:r>
              <a:rPr lang="pt-BR" i="1" smtClean="0"/>
              <a:t>http://www.vesmir.info</a:t>
            </a:r>
            <a:r>
              <a:rPr lang="pt-BR" smtClean="0"/>
              <a:t> [online]. [cit. 1.10.2014]. Dostupný na WWW: </a:t>
            </a:r>
            <a:r>
              <a:rPr lang="pt-BR" smtClean="0">
                <a:hlinkClick r:id="rId2"/>
              </a:rPr>
              <a:t>http://www.vesmir.info/images/clanky2/sopka-01.jpg</a:t>
            </a:r>
            <a:endParaRPr lang="cs-CZ" smtClean="0"/>
          </a:p>
          <a:p>
            <a:r>
              <a:rPr lang="cs-CZ" smtClean="0"/>
              <a:t>Vlastní zdroje</a:t>
            </a:r>
            <a:r>
              <a:rPr lang="pt-BR" smtClean="0"/>
              <a:t> </a:t>
            </a: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Metodický pokyn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Integrovaný blok: JÁ,TY,MY - PŘÍRODA</a:t>
            </a:r>
            <a:endParaRPr lang="cs-CZ" sz="27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Popis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Materiál představuje přírodu kolem nás, jak nás dokáže pozlobit a kdo je s přírodou spjat ve svém povolání</a:t>
            </a: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Rozpoznání profesí souvisejících s přírodními živly </a:t>
            </a: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5604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54D3B44-CF10-4408-8C8F-0F27DC4ACE1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Studijní materiály</a:t>
            </a:r>
            <a:br>
              <a:rPr lang="cs-CZ" b="1" smtClean="0"/>
            </a:b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Dotyková obrazovka, připojená k PC</a:t>
            </a:r>
          </a:p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Nepovinné materiály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Didaktický kufřík - KUMUČ 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6628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597653B-7448-4A55-B1AA-9800940F9DA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675" y="479425"/>
            <a:ext cx="9509125" cy="10890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Práce </a:t>
            </a: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>s interaktivním výukovým materiálem</a:t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endParaRPr lang="cs-CZ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>
          <a:xfrm>
            <a:off x="1341438" y="1182688"/>
            <a:ext cx="9509125" cy="3525837"/>
          </a:xfrm>
        </p:spPr>
        <p:txBody>
          <a:bodyPr/>
          <a:lstStyle/>
          <a:p>
            <a:r>
              <a:rPr lang="cs-CZ" smtClean="0"/>
              <a:t>První snímek prezentace nás seznamuje se čtyřmi přírodními živly</a:t>
            </a:r>
          </a:p>
          <a:p>
            <a:r>
              <a:rPr lang="cs-CZ" smtClean="0"/>
              <a:t>Kliknutím na obrázek se blíže seznámíme s jedním z nich a zároveň si povídáme o možných nebezpečích</a:t>
            </a:r>
          </a:p>
          <a:p>
            <a:r>
              <a:rPr lang="cs-CZ" smtClean="0"/>
              <a:t>Následný snímek provazuje tento živel s profesí, která se k němu vztahuje. Děti klikají na obrázky a získávají zpětnou vazbu zvýrazněním správného obrázku</a:t>
            </a:r>
          </a:p>
          <a:p>
            <a:r>
              <a:rPr lang="cs-CZ" smtClean="0"/>
              <a:t>Po splnění úkolu klikáme na modrého smajlíka v </a:t>
            </a:r>
            <a:r>
              <a:rPr lang="cs-CZ" smtClean="0">
                <a:latin typeface="Arial" charset="0"/>
              </a:rPr>
              <a:t>pravém</a:t>
            </a:r>
            <a:r>
              <a:rPr lang="cs-CZ" smtClean="0"/>
              <a:t> dolním rohu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7652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4BE5F3B-F404-48AA-8207-AEB621777A1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8675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85CF620-D983-425A-8574-64BED681E17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341438" y="1931988"/>
            <a:ext cx="9594850" cy="7334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VO – DÍTĚ A SVĚT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341438" y="2890838"/>
            <a:ext cx="9594850" cy="7334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POZNÁVACÍ SCHOPNOSTI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341438" y="3848100"/>
            <a:ext cx="9594850" cy="73501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PODOBLAST – VZTAH K ŽIVOTNÍMU PROSTŘEDÍ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699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563F6F6-FBB2-4782-B6C5-0AB67FB6005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cs-CZ">
              <a:cs typeface="Arial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341438" y="1931988"/>
            <a:ext cx="9594850" cy="30654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Uvědomovat si, co je nebezpečné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Odhalit podstatné a nepodstatné znaky, charakteristické znaky předmětů a osob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Uplatňovat rychlost a postřeh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Jednoduchý problém vyřešit samostatně i ve spolupráci </a:t>
            </a:r>
            <a:r>
              <a:rPr lang="cs-CZ" sz="2800">
                <a:solidFill>
                  <a:schemeClr val="tx1">
                    <a:lumMod val="95000"/>
                    <a:lumOff val="5000"/>
                  </a:schemeClr>
                </a:solidFill>
              </a:rPr>
              <a:t>s kamarády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072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4CA7FB3-F2EC-47FF-8C97-659409141604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  <p:grpSp>
        <p:nvGrpSpPr>
          <p:cNvPr id="30723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0724" name="TextovéPole 33"/>
          <p:cNvSpPr txBox="1">
            <a:spLocks noChangeArrowheads="1"/>
          </p:cNvSpPr>
          <p:nvPr/>
        </p:nvSpPr>
        <p:spPr bwMode="auto">
          <a:xfrm>
            <a:off x="2925763" y="160338"/>
            <a:ext cx="45640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Cíle polytechnické                                                                       </a:t>
            </a:r>
          </a:p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       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2</TotalTime>
  <Words>341</Words>
  <Application>Microsoft Office PowerPoint</Application>
  <PresentationFormat>Custom</PresentationFormat>
  <Paragraphs>67</Paragraphs>
  <Slides>17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17</vt:i4>
      </vt:variant>
    </vt:vector>
  </HeadingPairs>
  <TitlesOfParts>
    <vt:vector size="25" baseType="lpstr">
      <vt:lpstr>Century Gothic</vt:lpstr>
      <vt:lpstr>Arial</vt:lpstr>
      <vt:lpstr>Sheer Green 16x9</vt:lpstr>
      <vt:lpstr>Sheer Green 16x9</vt:lpstr>
      <vt:lpstr>Sheer Green 16x9</vt:lpstr>
      <vt:lpstr>Sheer Green 16x9</vt:lpstr>
      <vt:lpstr>Sheer Green 16x9</vt:lpstr>
      <vt:lpstr>Sheer Green 16x9</vt:lpstr>
      <vt:lpstr>ŽIVLY</vt:lpstr>
      <vt:lpstr>Živly</vt:lpstr>
      <vt:lpstr>Snímek 3</vt:lpstr>
      <vt:lpstr>Kdo s vodou pracuje?</vt:lpstr>
      <vt:lpstr>OHEŇ</vt:lpstr>
      <vt:lpstr>Kdo pracuje s ohněm?</vt:lpstr>
      <vt:lpstr>Snímek 7</vt:lpstr>
      <vt:lpstr>Kdo pracuje s půdou (zemí)?</vt:lpstr>
      <vt:lpstr>Snímek 9</vt:lpstr>
      <vt:lpstr>Kdo pracuje se vzduchem (ve vzduchu)?</vt:lpstr>
      <vt:lpstr>Použité odkazy</vt:lpstr>
      <vt:lpstr>Metodický pokyn Integrovaný blok: JÁ,TY,MY - PŘÍRODA</vt:lpstr>
      <vt:lpstr>Studijní materiály </vt:lpstr>
      <vt:lpstr>   Práce s interaktivním výukovým materiálem </vt:lpstr>
      <vt:lpstr>Prvky polytechnické výchovy</vt:lpstr>
      <vt:lpstr>Prvky polytechnické výchovy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ŽIVLY</dc:title>
  <dc:creator/>
  <cp:lastModifiedBy/>
  <cp:revision>2</cp:revision>
  <dcterms:created xsi:type="dcterms:W3CDTF">2014-08-05T12:38:58Z</dcterms:created>
  <dcterms:modified xsi:type="dcterms:W3CDTF">2014-10-20T19:28:15Z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