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272" r:id="rId2"/>
    <p:sldId id="273" r:id="rId3"/>
    <p:sldId id="282" r:id="rId4"/>
    <p:sldId id="283" r:id="rId5"/>
    <p:sldId id="275" r:id="rId6"/>
    <p:sldId id="276" r:id="rId7"/>
    <p:sldId id="277" r:id="rId8"/>
    <p:sldId id="278" r:id="rId9"/>
    <p:sldId id="279" r:id="rId10"/>
    <p:sldId id="284" r:id="rId11"/>
    <p:sldId id="285" r:id="rId12"/>
    <p:sldId id="286" r:id="rId13"/>
  </p:sldIdLst>
  <p:sldSz cx="12192000" cy="6858000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 varScale="1">
        <p:scale>
          <a:sx n="45" d="100"/>
          <a:sy n="45" d="100"/>
        </p:scale>
        <p:origin x="-864" y="-10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3787C06-5722-4D78-934E-D14D32A5D20F}" type="datetimeFigureOut">
              <a:rPr lang="cs-CZ"/>
              <a:pPr>
                <a:defRPr/>
              </a:pPr>
              <a:t>20.10.2014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F8A2DE4-4722-4E50-89F0-53EFADEC370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63864D7-D0E2-46E9-86A9-00C673C64F70}" type="datetimeFigureOut">
              <a:rPr lang="cs-CZ"/>
              <a:pPr>
                <a:defRPr/>
              </a:pPr>
              <a:t>20.10.2014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dirty="0" smtClean="0"/>
              <a:t>Kliknutím lze upravit styly předlohy textu.</a:t>
            </a:r>
          </a:p>
          <a:p>
            <a:pPr lvl="1"/>
            <a:r>
              <a:rPr lang="cs-CZ" noProof="0" dirty="0" smtClean="0"/>
              <a:t>Druhá úroveň</a:t>
            </a:r>
          </a:p>
          <a:p>
            <a:pPr lvl="2"/>
            <a:r>
              <a:rPr lang="cs-CZ" noProof="0" dirty="0" smtClean="0"/>
              <a:t>Třetí úroveň</a:t>
            </a:r>
          </a:p>
          <a:p>
            <a:pPr lvl="3"/>
            <a:r>
              <a:rPr lang="cs-CZ" noProof="0" dirty="0" smtClean="0"/>
              <a:t>Čtvrtá úroveň</a:t>
            </a:r>
          </a:p>
          <a:p>
            <a:pPr lvl="4"/>
            <a:r>
              <a:rPr lang="cs-CZ" noProof="0" dirty="0" smtClean="0"/>
              <a:t>Pátá úroveň</a:t>
            </a:r>
            <a:endParaRPr lang="cs-CZ" noProof="0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97400F5-CCE6-4E31-BEA2-06A2F0A8D96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433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3404B6D-89C3-4C81-9B22-8B3FB731EDE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4"/>
          <p:cNvGrpSpPr>
            <a:grpSpLocks/>
          </p:cNvGrpSpPr>
          <p:nvPr/>
        </p:nvGrpSpPr>
        <p:grpSpPr bwMode="auto">
          <a:xfrm>
            <a:off x="0" y="0"/>
            <a:ext cx="12188825" cy="712788"/>
            <a:chOff x="0" y="0"/>
            <a:chExt cx="12188825" cy="713232"/>
          </a:xfrm>
        </p:grpSpPr>
        <p:sp>
          <p:nvSpPr>
            <p:cNvPr id="5" name="Obdélník 6"/>
            <p:cNvSpPr/>
            <p:nvPr/>
          </p:nvSpPr>
          <p:spPr>
            <a:xfrm flipV="1">
              <a:off x="0" y="73070"/>
              <a:ext cx="12188825" cy="64016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6" name="Obdélník 9"/>
            <p:cNvSpPr/>
            <p:nvPr/>
          </p:nvSpPr>
          <p:spPr>
            <a:xfrm flipV="1">
              <a:off x="0" y="0"/>
              <a:ext cx="12188825" cy="201739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7" name="Skupina 10"/>
          <p:cNvGrpSpPr>
            <a:grpSpLocks/>
          </p:cNvGrpSpPr>
          <p:nvPr/>
        </p:nvGrpSpPr>
        <p:grpSpPr bwMode="auto">
          <a:xfrm>
            <a:off x="0" y="0"/>
            <a:ext cx="712788" cy="6858000"/>
            <a:chOff x="0" y="0"/>
            <a:chExt cx="713232" cy="6858000"/>
          </a:xfrm>
        </p:grpSpPr>
        <p:sp>
          <p:nvSpPr>
            <p:cNvPr id="8" name="Obdélník 11"/>
            <p:cNvSpPr/>
            <p:nvPr/>
          </p:nvSpPr>
          <p:spPr>
            <a:xfrm flipH="1">
              <a:off x="73070" y="0"/>
              <a:ext cx="640162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9" name="Obdélník 12"/>
            <p:cNvSpPr/>
            <p:nvPr/>
          </p:nvSpPr>
          <p:spPr>
            <a:xfrm flipH="1">
              <a:off x="0" y="0"/>
              <a:ext cx="203327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0" name="Skupina 13"/>
          <p:cNvGrpSpPr>
            <a:grpSpLocks/>
          </p:cNvGrpSpPr>
          <p:nvPr/>
        </p:nvGrpSpPr>
        <p:grpSpPr bwMode="auto">
          <a:xfrm>
            <a:off x="11476038" y="0"/>
            <a:ext cx="747712" cy="6858000"/>
            <a:chOff x="11476762" y="0"/>
            <a:chExt cx="746886" cy="6858000"/>
          </a:xfrm>
        </p:grpSpPr>
        <p:sp>
          <p:nvSpPr>
            <p:cNvPr id="11" name="Obdélník 14"/>
            <p:cNvSpPr/>
            <p:nvPr/>
          </p:nvSpPr>
          <p:spPr>
            <a:xfrm flipH="1">
              <a:off x="11476762" y="0"/>
              <a:ext cx="640641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2" name="Obdélník 15"/>
            <p:cNvSpPr/>
            <p:nvPr/>
          </p:nvSpPr>
          <p:spPr>
            <a:xfrm flipH="1">
              <a:off x="12020672" y="0"/>
              <a:ext cx="202976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3" name="Skupina 16"/>
          <p:cNvGrpSpPr>
            <a:grpSpLocks/>
          </p:cNvGrpSpPr>
          <p:nvPr/>
        </p:nvGrpSpPr>
        <p:grpSpPr bwMode="auto">
          <a:xfrm flipV="1">
            <a:off x="0" y="6145213"/>
            <a:ext cx="12188825" cy="712787"/>
            <a:chOff x="0" y="0"/>
            <a:chExt cx="12188825" cy="713232"/>
          </a:xfrm>
        </p:grpSpPr>
        <p:sp>
          <p:nvSpPr>
            <p:cNvPr id="14" name="Obdélník 17"/>
            <p:cNvSpPr/>
            <p:nvPr/>
          </p:nvSpPr>
          <p:spPr>
            <a:xfrm flipV="1">
              <a:off x="0" y="73071"/>
              <a:ext cx="12188825" cy="640161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5" name="Obdélník 18"/>
            <p:cNvSpPr/>
            <p:nvPr/>
          </p:nvSpPr>
          <p:spPr>
            <a:xfrm flipV="1">
              <a:off x="0" y="0"/>
              <a:ext cx="12188825" cy="20173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6" name="Obrázek 7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20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4779963" y="3633788"/>
            <a:ext cx="26289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0"/>
          </p:nvPr>
        </p:nvSpPr>
        <p:spPr>
          <a:xfrm>
            <a:off x="2803525" y="6291263"/>
            <a:ext cx="7159625" cy="238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B93BD-440A-4027-9D5C-BB9FE62776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6"/>
          <p:cNvGrpSpPr>
            <a:grpSpLocks/>
          </p:cNvGrpSpPr>
          <p:nvPr/>
        </p:nvGrpSpPr>
        <p:grpSpPr bwMode="auto">
          <a:xfrm flipV="1">
            <a:off x="0" y="6308725"/>
            <a:ext cx="12188825" cy="549275"/>
            <a:chOff x="0" y="0"/>
            <a:chExt cx="12188825" cy="713232"/>
          </a:xfrm>
        </p:grpSpPr>
        <p:sp>
          <p:nvSpPr>
            <p:cNvPr id="5" name="Obdélník 8"/>
            <p:cNvSpPr/>
            <p:nvPr/>
          </p:nvSpPr>
          <p:spPr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6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7" name="Skupina 10"/>
          <p:cNvGrpSpPr>
            <a:grpSpLocks/>
          </p:cNvGrpSpPr>
          <p:nvPr/>
        </p:nvGrpSpPr>
        <p:grpSpPr bwMode="auto">
          <a:xfrm>
            <a:off x="17463" y="0"/>
            <a:ext cx="12188825" cy="549275"/>
            <a:chOff x="0" y="0"/>
            <a:chExt cx="12188825" cy="713232"/>
          </a:xfrm>
        </p:grpSpPr>
        <p:sp>
          <p:nvSpPr>
            <p:cNvPr id="8" name="Obdélník 11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9" name="Obdélník 12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0" name="Obrázek 13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4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4797425" y="3587750"/>
            <a:ext cx="2627313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A86800-FADA-4C34-871E-2DF5D7CC8EC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CC1469-9B66-4FF9-AEE7-03089F708F8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07F0FF-5908-4151-A196-B9947802B8B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1E8D1C-1DFA-4F3C-A747-1D3DE5EADE9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5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72475A-EF27-4A27-B88E-BD137CBD386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6"/>
          <p:cNvGrpSpPr>
            <a:grpSpLocks/>
          </p:cNvGrpSpPr>
          <p:nvPr/>
        </p:nvGrpSpPr>
        <p:grpSpPr bwMode="auto">
          <a:xfrm>
            <a:off x="0" y="0"/>
            <a:ext cx="12188825" cy="549275"/>
            <a:chOff x="0" y="0"/>
            <a:chExt cx="12188825" cy="713232"/>
          </a:xfrm>
        </p:grpSpPr>
        <p:sp>
          <p:nvSpPr>
            <p:cNvPr id="6" name="Obdélník 8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7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1B51DE-6C1C-4E86-B063-C9440A8F3A9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6"/>
          <p:cNvGrpSpPr>
            <a:grpSpLocks/>
          </p:cNvGrpSpPr>
          <p:nvPr/>
        </p:nvGrpSpPr>
        <p:grpSpPr bwMode="auto">
          <a:xfrm>
            <a:off x="0" y="0"/>
            <a:ext cx="7772400" cy="549275"/>
            <a:chOff x="0" y="0"/>
            <a:chExt cx="12188825" cy="713232"/>
          </a:xfrm>
        </p:grpSpPr>
        <p:sp>
          <p:nvSpPr>
            <p:cNvPr id="6" name="Obdélník 8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7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8" name="Skupina 10"/>
          <p:cNvGrpSpPr>
            <a:grpSpLocks/>
          </p:cNvGrpSpPr>
          <p:nvPr/>
        </p:nvGrpSpPr>
        <p:grpSpPr bwMode="auto">
          <a:xfrm flipV="1">
            <a:off x="0" y="6308725"/>
            <a:ext cx="7772400" cy="549275"/>
            <a:chOff x="0" y="0"/>
            <a:chExt cx="12188825" cy="713232"/>
          </a:xfrm>
        </p:grpSpPr>
        <p:sp>
          <p:nvSpPr>
            <p:cNvPr id="9" name="Obdélník 11"/>
            <p:cNvSpPr/>
            <p:nvPr/>
          </p:nvSpPr>
          <p:spPr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0" name="Obdélník 12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1" name="Skupina 13"/>
          <p:cNvGrpSpPr>
            <a:grpSpLocks/>
          </p:cNvGrpSpPr>
          <p:nvPr/>
        </p:nvGrpSpPr>
        <p:grpSpPr bwMode="auto">
          <a:xfrm rot="5400000" flipV="1">
            <a:off x="-3154362" y="3154362"/>
            <a:ext cx="6858000" cy="549275"/>
            <a:chOff x="0" y="0"/>
            <a:chExt cx="12188825" cy="713232"/>
          </a:xfrm>
        </p:grpSpPr>
        <p:sp>
          <p:nvSpPr>
            <p:cNvPr id="12" name="Obdélník 14"/>
            <p:cNvSpPr/>
            <p:nvPr/>
          </p:nvSpPr>
          <p:spPr>
            <a:xfrm flipV="1">
              <a:off x="1" y="57718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3" name="Obdélník 15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4" name="Skupina 16"/>
          <p:cNvGrpSpPr>
            <a:grpSpLocks/>
          </p:cNvGrpSpPr>
          <p:nvPr/>
        </p:nvGrpSpPr>
        <p:grpSpPr bwMode="auto">
          <a:xfrm rot="-5400000" flipH="1" flipV="1">
            <a:off x="4068763" y="3154362"/>
            <a:ext cx="6858000" cy="549275"/>
            <a:chOff x="0" y="0"/>
            <a:chExt cx="12188825" cy="713232"/>
          </a:xfrm>
        </p:grpSpPr>
        <p:sp>
          <p:nvSpPr>
            <p:cNvPr id="15" name="Obdélník 17"/>
            <p:cNvSpPr/>
            <p:nvPr/>
          </p:nvSpPr>
          <p:spPr>
            <a:xfrm flipV="1">
              <a:off x="1" y="59780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6" name="Obdélník 18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7" name="Obrázek 19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1366838" y="5207000"/>
            <a:ext cx="5038725" cy="1101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20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613" y="6388100"/>
            <a:ext cx="7159625" cy="2365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1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AE325B-46EF-4AD9-A8DD-FC68E5BCCA4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Skupina 6"/>
          <p:cNvGrpSpPr>
            <a:grpSpLocks/>
          </p:cNvGrpSpPr>
          <p:nvPr/>
        </p:nvGrpSpPr>
        <p:grpSpPr bwMode="auto">
          <a:xfrm flipV="1">
            <a:off x="0" y="6308725"/>
            <a:ext cx="12188825" cy="549275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1027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1341438" y="438150"/>
            <a:ext cx="9509125" cy="1089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8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1341438" y="1673225"/>
            <a:ext cx="9509125" cy="434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13" y="6391275"/>
            <a:ext cx="960437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800" dirty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438" y="6391275"/>
            <a:ext cx="7159625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800" cap="all" baseline="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275"/>
            <a:ext cx="639763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80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3396173-0158-4E84-8858-3548C67E141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pic>
        <p:nvPicPr>
          <p:cNvPr id="1032" name="Obrázek 6"/>
          <p:cNvPicPr>
            <a:picLocks noChangeAspect="1"/>
          </p:cNvPicPr>
          <p:nvPr userDrawn="1"/>
        </p:nvPicPr>
        <p:blipFill>
          <a:blip r:embed="rId11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Obrázek 10"/>
          <p:cNvPicPr>
            <a:picLocks noChangeAspect="1"/>
          </p:cNvPicPr>
          <p:nvPr userDrawn="1"/>
        </p:nvPicPr>
        <p:blipFill>
          <a:blip r:embed="rId12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8" r:id="rId1"/>
    <p:sldLayoutId id="2147483657" r:id="rId2"/>
    <p:sldLayoutId id="2147483659" r:id="rId3"/>
    <p:sldLayoutId id="2147483656" r:id="rId4"/>
    <p:sldLayoutId id="2147483655" r:id="rId5"/>
    <p:sldLayoutId id="2147483654" r:id="rId6"/>
    <p:sldLayoutId id="2147483660" r:id="rId7"/>
    <p:sldLayoutId id="2147483661" r:id="rId8"/>
    <p:sldLayoutId id="2147483662" r:id="rId9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 kern="1200">
          <a:solidFill>
            <a:srgbClr val="000000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9pPr>
    </p:titleStyle>
    <p:bodyStyle>
      <a:lvl1pPr marL="273050" indent="-228600" algn="l" rtl="0" fontAlgn="base">
        <a:lnSpc>
          <a:spcPct val="90000"/>
        </a:lnSpc>
        <a:spcBef>
          <a:spcPts val="1800"/>
        </a:spcBef>
        <a:spcAft>
          <a:spcPct val="0"/>
        </a:spcAft>
        <a:buSzPct val="80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3725" indent="-228600" algn="l" rtl="0" fontAlgn="base">
        <a:lnSpc>
          <a:spcPct val="90000"/>
        </a:lnSpc>
        <a:spcBef>
          <a:spcPts val="1000"/>
        </a:spcBef>
        <a:spcAft>
          <a:spcPct val="0"/>
        </a:spcAft>
        <a:buSzPct val="8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fontAlgn="base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3488" indent="-228600" algn="l" rtl="0" fontAlgn="base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fontAlgn="base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w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ctrTitle"/>
          </p:nvPr>
        </p:nvSpPr>
        <p:spPr>
          <a:xfrm>
            <a:off x="1295400" y="804863"/>
            <a:ext cx="9601200" cy="1905000"/>
          </a:xfrm>
        </p:spPr>
        <p:txBody>
          <a:bodyPr/>
          <a:lstStyle/>
          <a:p>
            <a:r>
              <a:rPr lang="cs-CZ" smtClean="0">
                <a:solidFill>
                  <a:srgbClr val="4A3A2A"/>
                </a:solidFill>
              </a:rPr>
              <a:t>NAŠE DOVEDNOSTI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900"/>
            <a:ext cx="9601200" cy="914400"/>
          </a:xfrm>
        </p:spPr>
        <p:txBody>
          <a:bodyPr rtlCol="0"/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CO UŽ UMÍM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5362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67BADEF-C777-452F-97BF-B756A1BF352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  <p:pic>
        <p:nvPicPr>
          <p:cNvPr id="15363" name="Picture 3" descr="C:\Users\boxed\AppData\Local\Microsoft\Windows\Temporary Internet Files\Content.IE5\6QTUPY0X\MP90044222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2763" y="0"/>
            <a:ext cx="8785225" cy="685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lačítko akce: Vlastní 14">
            <a:hlinkClick r:id="" action="ppaction://noaction" highlightClick="1"/>
          </p:cNvPr>
          <p:cNvSpPr/>
          <p:nvPr/>
        </p:nvSpPr>
        <p:spPr>
          <a:xfrm>
            <a:off x="0" y="0"/>
            <a:ext cx="12192000" cy="45085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0" y="4508500"/>
            <a:ext cx="12192000" cy="23495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387" name="Nadpis 3"/>
          <p:cNvSpPr>
            <a:spLocks noGrp="1"/>
          </p:cNvSpPr>
          <p:nvPr>
            <p:ph type="title"/>
          </p:nvPr>
        </p:nvSpPr>
        <p:spPr>
          <a:xfrm>
            <a:off x="223838" y="0"/>
            <a:ext cx="10972800" cy="1143000"/>
          </a:xfrm>
        </p:spPr>
        <p:txBody>
          <a:bodyPr/>
          <a:lstStyle/>
          <a:p>
            <a:pPr algn="ctr"/>
            <a:r>
              <a:rPr lang="cs-CZ" smtClean="0"/>
              <a:t>Umím si udělat šťávu </a:t>
            </a:r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512425" y="2125663"/>
            <a:ext cx="1135063" cy="1217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2" name="Skupina 11"/>
          <p:cNvGrpSpPr>
            <a:grpSpLocks/>
          </p:cNvGrpSpPr>
          <p:nvPr/>
        </p:nvGrpSpPr>
        <p:grpSpPr bwMode="auto">
          <a:xfrm>
            <a:off x="9167813" y="136525"/>
            <a:ext cx="1177925" cy="2211388"/>
            <a:chOff x="6876256" y="136025"/>
            <a:chExt cx="883427" cy="2212101"/>
          </a:xfrm>
        </p:grpSpPr>
        <p:pic>
          <p:nvPicPr>
            <p:cNvPr id="16394" name="Obrázek 5" descr="Výřez obrazovky"/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6876256" y="136025"/>
              <a:ext cx="883427" cy="221210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7" name="Zaoblený obdélník 6"/>
            <p:cNvSpPr/>
            <p:nvPr/>
          </p:nvSpPr>
          <p:spPr>
            <a:xfrm>
              <a:off x="7101945" y="656068"/>
              <a:ext cx="432048" cy="225179"/>
            </a:xfrm>
            <a:prstGeom prst="roundRect">
              <a:avLst/>
            </a:prstGeom>
            <a:solidFill>
              <a:srgbClr val="5541E9"/>
            </a:solidFill>
            <a:ln>
              <a:solidFill>
                <a:schemeClr val="accent1">
                  <a:lumMod val="20000"/>
                  <a:lumOff val="80000"/>
                </a:schemeClr>
              </a:solidFill>
            </a:ln>
            <a:effectLst>
              <a:softEdge rad="3175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pic>
        <p:nvPicPr>
          <p:cNvPr id="9" name="Obrázek 8" descr="Výřez obrazovky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19738" y="1449388"/>
            <a:ext cx="1897062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C:\Users\boxed\AppData\Local\Microsoft\Windows\Temporary Internet Files\Content.IE5\3HTG39Z9\MP90040755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159563" y="2793399"/>
            <a:ext cx="2674740" cy="1336848"/>
          </a:xfrm>
          <a:prstGeom prst="ellipse">
            <a:avLst/>
          </a:prstGeom>
          <a:noFill/>
          <a:extLst>
            <a:ext uri="{909E8E84-426E-40DD-AFC4-6F175D3DCCD1}"/>
          </a:extLst>
        </p:spPr>
      </p:pic>
      <p:pic>
        <p:nvPicPr>
          <p:cNvPr id="10" name="Obrázek 9" descr="Výřez obrazovky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20713" y="136525"/>
            <a:ext cx="1538287" cy="2355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-44450" y="2492375"/>
            <a:ext cx="1474788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1.48148E-6 C -0.00729 0.02778 -0.02204 0.04167 -0.04166 0.0544 C -0.0467 0.06134 -0.05277 0.06643 -0.05764 0.07361 C -0.06788 0.08819 -0.07829 0.11667 -0.09375 0.12384 C -0.10642 0.14051 -0.09236 0.12384 -0.10451 0.1331 C -0.11979 0.14421 -0.12899 0.1537 -0.14427 0.1618 C -0.15086 0.1743 -0.15816 0.1831 -0.16406 0.19745 C -0.17083 0.21389 -0.17552 0.23796 -0.1875 0.25 C -0.2 0.2625 -0.22204 0.27014 -0.23246 0.28819 C -0.25781 0.33125 -0.26579 0.38565 -0.2901 0.42893 C -0.29461 0.44653 -0.29218 0.43866 -0.29739 0.45278 C -0.30017 0.48241 -0.29791 0.51134 -0.29392 0.54074 C -0.29548 0.57963 -0.29548 0.56643 -0.29548 0.58148 " pathEditMode="relative" rAng="0" ptsTypes="ffffffffffff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017" y="290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788 0.1456 C 0.08108 0.15115 0.06719 0.1456 0.09774 0.14953 C 0.12135 0.15231 0.14722 0.15902 0.16996 0.16643 C 0.20017 0.17639 0.2125 0.18171 0.23906 0.19722 C 0.25069 0.20393 0.26007 0.21574 0.27205 0.22222 C 0.2783 0.22569 0.28559 0.22523 0.29236 0.22777 C 0.34062 0.24652 0.33819 0.24652 0.37726 0.26782 C 0.39878 0.27963 0.42309 0.28426 0.44149 0.30416 C 0.46198 0.32639 0.46684 0.35995 0.48385 0.38449 C 0.49427 0.39953 0.50677 0.40416 0.5184 0.41689 C 0.52743 0.42708 0.52969 0.4412 0.53264 0.45509 C 0.53455 0.48564 0.53576 0.48796 0.53108 0.52592 C 0.52917 0.54027 0.5217 0.55555 0.5184 0.5699 C 0.51719 0.58865 0.51493 0.60463 0.51684 0.62338 C 0.51892 0.62199 0.52118 0.62083 0.52309 0.61944 C 0.52917 0.61527 0.52934 0.61551 0.52639 0.61551 " pathEditMode="relative" rAng="0" ptsTypes="fffffffffffffffA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351" y="238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2.59259E-6 C 0.02934 0.01852 0.0401 0.06412 0.05885 0.09861 C 0.07482 0.12801 0.09444 0.15324 0.10885 0.18449 C 0.13333 0.2382 0.1585 0.29167 0.17847 0.34908 C 0.18194 0.37292 0.18715 0.39398 0.1927 0.41713 C 0.19635 0.43264 0.19878 0.45347 0.2052 0.46783 C 0.20763 0.47315 0.21909 0.48797 0.22135 0.49028 C 0.22482 0.49375 0.23194 0.50047 0.23194 0.5007 C 0.23628 0.50972 0.23871 0.5169 0.24635 0.52084 C 0.25121 0.52824 0.24791 0.52477 0.25538 0.52824 C 0.25711 0.52917 0.26076 0.53079 0.26076 0.53125 " pathEditMode="relative" rAng="0" ptsTypes="ffffffffff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038" y="265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167 0.07107 C 0.06493 0.08125 0.05174 0.07292 0.07813 0.10324 L 0.07813 0.10348 C 0.0783 0.10324 0.16076 0.15047 0.18264 0.15787 C 0.25017 0.18079 0.31945 0.18797 0.38872 0.19213 C 0.45486 0.19074 0.52101 0.19098 0.58698 0.1882 C 0.64063 0.18588 0.69427 0.16667 0.74774 0.15996 C 0.79306 0.16111 0.8158 0.16065 0.85382 0.16991 C 0.85781 0.17199 0.86215 0.17315 0.86597 0.17593 C 0.87882 0.18565 0.86632 0.17986 0.87656 0.18403 C 0.88542 0.19329 0.89271 0.20162 0.89618 0.21644 C 0.89462 0.2669 0.89983 0.24769 0.88872 0.27709 C 0.88785 0.27917 0.88646 0.28102 0.88559 0.28311 C 0.88438 0.28635 0.88386 0.29005 0.88264 0.29329 C 0.88073 0.29861 0.87656 0.30926 0.87656 0.30949 C 0.87465 0.32408 0.86962 0.33588 0.86597 0.34977 C 0.86024 0.3426 0.86285 0.34769 0.86285 0.33148 " pathEditMode="relative" rAng="0" ptsTypes="fFffffffffffffffA">
                                      <p:cBhvr>
                                        <p:cTn id="2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2899" y="139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1.11111E-6 C 0.00156 0.01435 0.0026 0.02824 0.00399 0.04329 C 0.00312 0.08195 0.00538 0.09213 -0.00313 0.11597 C -0.00712 0.14329 -0.01181 0.14607 -0.02171 0.1625 C -0.02796 0.17222 -0.03559 0.17199 -0.04236 0.17662 C -0.054 0.18449 -0.06441 0.19398 -0.07639 0.19676 C -0.08334 0.20023 -0.08993 0.20602 -0.09688 0.20833 C -0.10417 0.22245 -0.11546 0.22778 -0.12361 0.23472 C -0.12535 0.23611 -0.12726 0.23634 -0.12882 0.23773 C -0.13004 0.23843 -0.13091 0.23958 -0.13195 0.24051 C -0.13403 0.24236 -0.13802 0.24653 -0.13802 0.24699 C -0.1415 0.25533 -0.1448 0.26806 -0.14861 0.27523 C -0.15139 0.28033 -0.15539 0.28796 -0.15886 0.29005 C -0.1625 0.29236 -0.1665 0.29213 -0.17014 0.2956 C -0.17396 0.29954 -0.17223 0.29884 -0.17518 0.29884 " pathEditMode="relative" rAng="0" ptsTypes="ffffffffffffffA">
                                      <p:cBhvr>
                                        <p:cTn id="26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490" y="149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826 0.06597 C -0.1309 0.09838 -0.22222 0.08565 -0.30729 0.0963 C -0.31597 0.09908 -0.32482 0.1007 -0.33316 0.1044 C -0.34427 0.10926 -0.35503 0.1213 -0.36493 0.1287 C -0.37986 0.13982 -0.39427 0.15139 -0.40885 0.16296 C -0.42413 0.175 -0.44184 0.18148 -0.45729 0.19329 C -0.46788 0.20139 -0.47743 0.21111 -0.48767 0.21968 C -0.4993 0.2294 -0.50538 0.22662 -0.51493 0.24375 C -0.52152 0.25556 -0.52882 0.26551 -0.53454 0.27824 C -0.53958 0.28935 -0.54253 0.30162 -0.54826 0.3125 C -0.55052 0.33866 -0.55104 0.37523 -0.56336 0.39745 C -0.56388 0.4 -0.56406 0.40301 -0.56493 0.40533 C -0.56822 0.41412 -0.56788 0.40602 -0.56788 0.41158 " pathEditMode="relative" ptsTypes="ffffffffffffA">
                                      <p:cBhvr>
                                        <p:cTn id="3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12192000" cy="45085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0" y="4508500"/>
            <a:ext cx="12192000" cy="23495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411" name="Nadpis 3"/>
          <p:cNvSpPr>
            <a:spLocks noGrp="1"/>
          </p:cNvSpPr>
          <p:nvPr>
            <p:ph type="title"/>
          </p:nvPr>
        </p:nvSpPr>
        <p:spPr>
          <a:xfrm>
            <a:off x="609600" y="-30163"/>
            <a:ext cx="10972800" cy="1143001"/>
          </a:xfrm>
        </p:spPr>
        <p:txBody>
          <a:bodyPr/>
          <a:lstStyle/>
          <a:p>
            <a:r>
              <a:rPr lang="cs-CZ" smtClean="0"/>
              <a:t>Kde se šťáva bere ?</a:t>
            </a:r>
          </a:p>
        </p:txBody>
      </p:sp>
      <p:pic>
        <p:nvPicPr>
          <p:cNvPr id="2050" name="Picture 2" descr="C:\Users\boxed\AppData\Local\Microsoft\Windows\Temporary Internet Files\Content.IE5\ETPKAYSW\MP900430479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11225" y="1412875"/>
            <a:ext cx="1920875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572625" y="2867025"/>
            <a:ext cx="1600200" cy="173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 descr="C:\Users\boxed\AppData\Local\Microsoft\Windows\Temporary Internet Files\Content.IE5\3HTG39Z9\MP900448504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524000" y="3357563"/>
            <a:ext cx="184785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9967913" y="904875"/>
            <a:ext cx="1963737" cy="158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8" name="Skupina 7"/>
          <p:cNvGrpSpPr>
            <a:grpSpLocks/>
          </p:cNvGrpSpPr>
          <p:nvPr/>
        </p:nvGrpSpPr>
        <p:grpSpPr bwMode="auto">
          <a:xfrm>
            <a:off x="4356100" y="1325563"/>
            <a:ext cx="2219325" cy="2335212"/>
            <a:chOff x="3924381" y="2008878"/>
            <a:chExt cx="1664114" cy="2334408"/>
          </a:xfrm>
        </p:grpSpPr>
        <p:pic>
          <p:nvPicPr>
            <p:cNvPr id="17418" name="Picture 3" descr="C:\Users\boxed\AppData\Local\Microsoft\Windows\Temporary Internet Files\Content.IE5\ETPKAYSW\MC900436258[1].png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3924381" y="2514714"/>
              <a:ext cx="1295238" cy="18285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7" name="Mrak 6"/>
            <p:cNvSpPr/>
            <p:nvPr/>
          </p:nvSpPr>
          <p:spPr>
            <a:xfrm>
              <a:off x="4283868" y="2708724"/>
              <a:ext cx="576131" cy="288826"/>
            </a:xfrm>
            <a:prstGeom prst="cloud">
              <a:avLst/>
            </a:prstGeom>
            <a:solidFill>
              <a:srgbClr val="E9F2F3"/>
            </a:solidFill>
            <a:ln w="3175">
              <a:solidFill>
                <a:srgbClr val="B7D3D7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" name="Mrak 11"/>
            <p:cNvSpPr/>
            <p:nvPr/>
          </p:nvSpPr>
          <p:spPr>
            <a:xfrm>
              <a:off x="4715966" y="2359594"/>
              <a:ext cx="432098" cy="287239"/>
            </a:xfrm>
            <a:prstGeom prst="cloud">
              <a:avLst/>
            </a:prstGeom>
            <a:solidFill>
              <a:srgbClr val="E9F2F3"/>
            </a:solidFill>
            <a:ln w="3175">
              <a:solidFill>
                <a:srgbClr val="B7D3D7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" name="Mrak 12"/>
            <p:cNvSpPr/>
            <p:nvPr/>
          </p:nvSpPr>
          <p:spPr>
            <a:xfrm>
              <a:off x="5219485" y="2008878"/>
              <a:ext cx="369010" cy="288826"/>
            </a:xfrm>
            <a:prstGeom prst="cloud">
              <a:avLst/>
            </a:prstGeom>
            <a:solidFill>
              <a:srgbClr val="E9F2F3"/>
            </a:solidFill>
            <a:ln w="3175">
              <a:solidFill>
                <a:srgbClr val="B7D3D7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pic>
        <p:nvPicPr>
          <p:cNvPr id="2054" name="Picture 6" descr="C:\Users\boxed\AppData\Local\Microsoft\Windows\Temporary Internet Files\Content.IE5\ETPKAYSW\MC900038628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8099425" y="1282700"/>
            <a:ext cx="1473200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983 3.7037E-7 C 0.05764 0.01343 0.06493 0.02824 0.07222 0.04444 C 0.07604 0.05324 0.08073 0.05972 0.08386 0.07222 C 0.09011 0.09884 0.09323 0.13449 0.09549 0.16574 C 0.09288 0.22338 0.08125 0.25741 0.07084 0.30185 C 0.06476 0.32708 0.06528 0.36227 0.05851 0.38681 C 0.05347 0.40532 0.04566 0.41319 0.03906 0.42523 C 0.03195 0.43819 0.02466 0.45625 0.0165 0.46343 C 0.00955 0.47593 0.00313 0.48356 -0.00434 0.49352 C -0.00816 0.49259 -0.0158 0.4912 -0.0158 0.49143 " pathEditMode="relative" rAng="0" ptsTypes="fffffffffA">
                                      <p:cBhvr>
                                        <p:cTn id="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7" y="246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031 0.06991 C -0.08993 0.06343 -0.10816 0.05047 -0.12795 0.0456 C -0.15781 0.0382 -0.18854 0.0338 -0.21892 0.03148 C -0.26232 0.03287 -0.30329 0.03704 -0.34618 0.03959 C -0.36093 0.04653 -0.36215 0.04769 -0.38107 0.04977 C -0.39513 0.0551 -0.40277 0.06065 -0.41284 0.07408 C -0.41441 0.07616 -0.41909 0.08496 -0.42031 0.0882 C -0.421 0.09005 -0.42083 0.0926 -0.42187 0.09422 C -0.4276 0.10301 -0.43836 0.10926 -0.44618 0.11435 C -0.44861 0.11783 -0.45104 0.12107 -0.45364 0.12454 C -0.45468 0.12593 -0.45677 0.12848 -0.45677 0.12848 C -0.4585 0.13334 -0.46128 0.13773 -0.46284 0.1426 C -0.46822 0.1588 -0.46944 0.17292 -0.48402 0.17894 C -0.48506 0.17986 -0.49079 0.18473 -0.49166 0.18704 C -0.49513 0.19607 -0.49531 0.20857 -0.49913 0.21736 C -0.50052 0.22037 -0.50729 0.22639 -0.50833 0.22755 C -0.51145 0.23403 -0.51545 0.23588 -0.51892 0.24167 C -0.52343 0.24908 -0.52395 0.25973 -0.53246 0.25973 " pathEditMode="relative" ptsTypes="fffffffffffffffff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52 0.17847 C 0.00799 0.19143 0.01632 0.19351 0.02414 0.20069 C 0.02952 0.20555 0.03941 0.21666 0.03941 0.21689 C 0.05747 0.25949 0.03455 0.20208 0.04844 0.24699 C 0.05018 0.25254 0.06198 0.27592 0.06355 0.27939 C 0.06684 0.2868 0.06754 0.29583 0.06962 0.3037 C 0.06858 0.34074 0.07605 0.35694 0.05608 0.3743 C 0.05226 0.38912 0.05105 0.40324 0.04237 0.41481 C 0.04341 0.4206 0.04688 0.43611 0.04688 0.44305 C 0.04688 0.44513 0.04549 0.44907 0.04549 0.4493 " pathEditMode="relative" rAng="0" ptsTypes="fffffffffA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76" y="135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1.11111E-6 C 0.00851 -0.00671 0.01771 -0.01088 0.02796 -0.01389 C 0.0349 -0.01597 0.04896 -0.01875 0.04896 -0.01852 C 0.10348 -0.0169 0.17778 -0.03194 0.23264 0.00486 C 0.24428 0.02616 0.23195 0.00625 0.26216 0.03287 C 0.27969 0.04838 0.29844 0.05741 0.3165 0.0706 C 0.34063 0.0882 0.34879 0.11158 0.36737 0.13634 C 0.37205 0.15208 0.38004 0.16158 0.39011 0.17153 C 0.39792 0.1875 0.39393 0.18148 0.4007 0.19028 C 0.40313 0.20046 0.40313 0.21088 0.40573 0.22083 C 0.4073 0.2331 0.40955 0.24144 0.40955 0.25394 " pathEditMode="relative" rAng="0" ptsTypes="ffffffffffA">
                                      <p:cBhvr>
                                        <p:cTn id="21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469" y="110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4.81481E-6 C -0.03351 0.02407 -0.07621 0.02962 -0.10625 0.05972 C -0.13125 0.08495 -0.14253 0.11875 -0.16319 0.14675 C -0.18559 0.17685 -0.17205 0.16064 -0.20521 0.19398 C -0.20851 0.19745 -0.21319 0.19976 -0.2151 0.20393 C -0.22396 0.22129 -0.21927 0.21435 -0.2276 0.22615 C -0.23316 0.24421 -0.23524 0.2625 -0.2401 0.28101 C -0.24392 0.32569 -0.24844 0.38865 -0.2224 0.43032 C -0.21562 0.44097 -0.2026 0.44699 -0.19531 0.45787 C -0.19444 0.46111 -0.1941 0.46458 -0.19306 0.46782 C -0.19167 0.47106 -0.18871 0.47407 -0.18785 0.47777 C -0.18455 0.4905 -0.18559 0.50416 -0.18316 0.51736 C -0.17431 0.56041 -0.17795 0.49027 -0.17795 0.56736 " pathEditMode="relative" rAng="0" ptsTypes="ffffffffffffA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431" y="283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458 0.02986 C 0.08073 0.03403 0.09791 0.04005 0.11007 0.05625 C 0.13003 0.08287 0.13975 0.11944 0.1585 0.14699 C 0.16545 0.15717 0.17014 0.16875 0.17361 0.18148 C 0.17639 0.19143 0.18125 0.2118 0.18125 0.2118 C 0.18368 0.2456 0.18854 0.27893 0.19184 0.31273 C 0.19166 0.32245 0.20156 0.42315 0.18576 0.46435 C 0.1842 0.47824 0.18437 0.48032 0.18125 0.49467 C 0.18038 0.49884 0.17899 0.50255 0.17812 0.50671 C 0.17656 0.51342 0.17673 0.51805 0.17673 0.51273 " pathEditMode="relative" ptsTypes="fffffffffA">
                                      <p:cBhvr>
                                        <p:cTn id="31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odkazy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/>
          <a:lstStyle/>
          <a:p>
            <a:r>
              <a:rPr lang="cs-CZ" smtClean="0"/>
              <a:t>Klipart z office.microsoft.com</a:t>
            </a:r>
          </a:p>
          <a:p>
            <a:r>
              <a:rPr lang="cs-CZ" smtClean="0"/>
              <a:t>Vlastní zdroje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Metodický pokyn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Integrovaný blok: </a:t>
            </a:r>
            <a:r>
              <a:rPr lang="cs-CZ" sz="2800" smtClean="0"/>
              <a:t>JÁ, TY, MY – NAŠE DOVEDNOSTI</a:t>
            </a:r>
            <a:endParaRPr lang="cs-CZ" sz="270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 rtlCol="0">
            <a:normAutofit/>
          </a:bodyPr>
          <a:lstStyle/>
          <a:p>
            <a:pPr marL="4572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/>
              <a:t>Popis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Calibri" panose="020F0502020204030204" pitchFamily="34" charset="0"/>
              </a:rPr>
              <a:t>Prezentace v PowerPointu, která obsahuje tři pracovní listy s jednoduchým interaktivním </a:t>
            </a:r>
            <a:r>
              <a:rPr lang="cs-CZ" dirty="0" smtClean="0">
                <a:latin typeface="Calibri" panose="020F0502020204030204" pitchFamily="34" charset="0"/>
              </a:rPr>
              <a:t>úkolem.</a:t>
            </a:r>
            <a:endParaRPr lang="cs-CZ" dirty="0" smtClean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/>
              <a:t>Očekávání a cíle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Dítě si spojí vlastní dovednosti s informacemi o výrobě ovocné šťávy </a:t>
            </a: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9460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0634005-C611-440F-A915-1EF33D772FA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Studijní materiály</a:t>
            </a:r>
            <a:br>
              <a:rPr lang="cs-CZ" b="1" smtClean="0"/>
            </a:b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 rtlCol="0">
            <a:normAutofit/>
          </a:bodyPr>
          <a:lstStyle/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Dotyková obrazovka, připojená k PC</a:t>
            </a:r>
          </a:p>
          <a:p>
            <a:pPr marL="4572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/>
              <a:t>Nepovinné materiály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Didaktický kufřík - KUMUČ 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0484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E95009C-927F-4B0A-B001-68819F36F5F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675" y="479425"/>
            <a:ext cx="9509125" cy="108902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>Práce </a:t>
            </a:r>
            <a:r>
              <a:rPr lang="cs-CZ" b="1" dirty="0">
                <a:solidFill>
                  <a:schemeClr val="tx1">
                    <a:lumMod val="75000"/>
                  </a:schemeClr>
                </a:solidFill>
              </a:rPr>
              <a:t>s interaktivním výukovým materiálem</a:t>
            </a:r>
            <a:br>
              <a:rPr lang="cs-CZ" b="1" dirty="0">
                <a:solidFill>
                  <a:schemeClr val="tx1">
                    <a:lumMod val="75000"/>
                  </a:schemeClr>
                </a:solidFill>
              </a:rPr>
            </a:br>
            <a:endParaRPr lang="cs-CZ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438" y="1182688"/>
            <a:ext cx="9509125" cy="3525837"/>
          </a:xfrm>
        </p:spPr>
        <p:txBody>
          <a:bodyPr rtlCol="0">
            <a:normAutofit/>
          </a:bodyPr>
          <a:lstStyle/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Na prvním snímku děti ve správném pořadí dokazují                                      (kliknutí na obrázek), že sami umí nachystat míchaný nápoj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Druhý snímek - stejným interaktivním způsobem postupují při výrobě ovocných šťáv</a:t>
            </a:r>
          </a:p>
          <a:p>
            <a:pPr marL="4572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marL="4572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1508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EB4A3D2-BBD6-4C7A-A588-7E31C29290A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Práce s didaktickým kufříkem KUMUČ</a:t>
            </a: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b="1" u="sng" smtClean="0"/>
              <a:t>Cílem práce je </a:t>
            </a:r>
            <a:r>
              <a:rPr lang="cs-CZ" b="1" smtClean="0"/>
              <a:t>znázornit proces výroby ovocných šťáv a propojení dovedností, které děti již umí</a:t>
            </a:r>
            <a:endParaRPr lang="cs-CZ" smtClean="0"/>
          </a:p>
          <a:p>
            <a:r>
              <a:rPr lang="cs-CZ" smtClean="0">
                <a:latin typeface="Arial" charset="0"/>
              </a:rPr>
              <a:t>Z</a:t>
            </a:r>
            <a:r>
              <a:rPr lang="cs-CZ" smtClean="0"/>
              <a:t> jakého ovoce se dá vyrábět šťáva? </a:t>
            </a:r>
          </a:p>
          <a:p>
            <a:r>
              <a:rPr lang="cs-CZ" smtClean="0"/>
              <a:t>Které obrázky představují ovoce?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endParaRPr lang="cs-CZ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2532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6470098-BB99-4EC4-A219-1ED6448B147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3555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7489A74-0298-44E4-9757-BC0C4185AFE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>
              <a:cs typeface="Arial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341438" y="1931988"/>
            <a:ext cx="9594850" cy="7334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VO – DÍTĚ A JEHO PSYCHIKA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341438" y="2890838"/>
            <a:ext cx="9594850" cy="7334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POZNÁVACÍ SCHOPNOSTI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341438" y="3848100"/>
            <a:ext cx="9594850" cy="73501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PODOBLAST – ŘEŠENÍ PROBLÉMŮ A UČENÍ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4579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6968EBD-3A62-40D2-9310-69092914F48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>
              <a:cs typeface="Arial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341438" y="1931988"/>
            <a:ext cx="9594850" cy="30654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Porovnat a uspořádat předměty dle stanoveného pravidla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Samostatně zvládat pravidelné běžné denní úkony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Vymyslet a zapamatovat </a:t>
            </a:r>
            <a:r>
              <a:rPr lang="cs-CZ" sz="2800">
                <a:solidFill>
                  <a:schemeClr val="tx1">
                    <a:lumMod val="95000"/>
                    <a:lumOff val="5000"/>
                  </a:schemeClr>
                </a:solidFill>
              </a:rPr>
              <a:t>postup řešení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5602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08B77A6-CE8A-4373-BD74-EA6B745DDD07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  <p:grpSp>
        <p:nvGrpSpPr>
          <p:cNvPr id="25603" name="Skupina 4"/>
          <p:cNvGrpSpPr>
            <a:grpSpLocks/>
          </p:cNvGrpSpPr>
          <p:nvPr/>
        </p:nvGrpSpPr>
        <p:grpSpPr bwMode="auto">
          <a:xfrm>
            <a:off x="1920875" y="1119188"/>
            <a:ext cx="7513638" cy="4065587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370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6852" y="1476827"/>
              <a:ext cx="1532922" cy="1316413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181" y="753689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523" y="750955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523" y="2135717"/>
              <a:ext cx="1604637" cy="1440809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955" y="2935408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25604" name="TextovéPole 33"/>
          <p:cNvSpPr txBox="1">
            <a:spLocks noChangeArrowheads="1"/>
          </p:cNvSpPr>
          <p:nvPr/>
        </p:nvSpPr>
        <p:spPr bwMode="auto">
          <a:xfrm>
            <a:off x="2925763" y="160338"/>
            <a:ext cx="4564062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70C0"/>
                </a:solidFill>
                <a:latin typeface="Century Gothic" pitchFamily="34" charset="0"/>
              </a:rPr>
              <a:t>          Cíle polytechnické                                                                       </a:t>
            </a:r>
          </a:p>
          <a:p>
            <a:r>
              <a:rPr lang="cs-CZ" sz="2800" b="1">
                <a:solidFill>
                  <a:srgbClr val="0070C0"/>
                </a:solidFill>
                <a:latin typeface="Century Gothic" pitchFamily="34" charset="0"/>
              </a:rPr>
              <a:t>                  výchovy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3</TotalTime>
  <Words>328</Words>
  <Application>Microsoft Office PowerPoint</Application>
  <PresentationFormat>Custom</PresentationFormat>
  <Paragraphs>63</Paragraphs>
  <Slides>12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6</vt:i4>
      </vt:variant>
      <vt:variant>
        <vt:lpstr>Nadpisy snímků</vt:lpstr>
      </vt:variant>
      <vt:variant>
        <vt:i4>12</vt:i4>
      </vt:variant>
    </vt:vector>
  </HeadingPairs>
  <TitlesOfParts>
    <vt:vector size="22" baseType="lpstr">
      <vt:lpstr>Century Gothic</vt:lpstr>
      <vt:lpstr>Arial</vt:lpstr>
      <vt:lpstr>Calibri</vt:lpstr>
      <vt:lpstr>Wingdings</vt:lpstr>
      <vt:lpstr>Sheer Green 16x9</vt:lpstr>
      <vt:lpstr>Sheer Green 16x9</vt:lpstr>
      <vt:lpstr>Sheer Green 16x9</vt:lpstr>
      <vt:lpstr>Sheer Green 16x9</vt:lpstr>
      <vt:lpstr>Sheer Green 16x9</vt:lpstr>
      <vt:lpstr>Sheer Green 16x9</vt:lpstr>
      <vt:lpstr>NAŠE DOVEDNOSTI</vt:lpstr>
      <vt:lpstr>Snímek 2</vt:lpstr>
      <vt:lpstr>Umím si udělat šťávu </vt:lpstr>
      <vt:lpstr>Kde se šťáva bere ?</vt:lpstr>
      <vt:lpstr>Použité odkazy</vt:lpstr>
      <vt:lpstr>Metodický pokyn Integrovaný blok: JÁ, TY, MY – NAŠE DOVEDNOSTI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NAŠE DOVEDNOSTI</dc:title>
  <dc:creator/>
  <cp:lastModifiedBy/>
  <cp:revision>2</cp:revision>
  <dcterms:created xsi:type="dcterms:W3CDTF">2014-08-05T12:38:58Z</dcterms:created>
  <dcterms:modified xsi:type="dcterms:W3CDTF">2014-10-20T19:23:55Z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