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4" r:id="rId3"/>
    <p:sldId id="265" r:id="rId4"/>
    <p:sldId id="260" r:id="rId5"/>
    <p:sldId id="261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-90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7882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7577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1440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083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0933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0742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4614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3564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8942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9992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785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090A4-C738-476A-AE5D-EF42F88B598A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FF5945-ED2E-4421-99F3-4B1D1275F6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4875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53775" y="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166297" y="1845709"/>
            <a:ext cx="6986821" cy="1359391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Číslo projektu školy 		CZ.1.07/1.5.00/34.0963  </a:t>
            </a:r>
          </a:p>
          <a:p>
            <a:pPr algn="l">
              <a:defRPr/>
            </a:pP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Číslo a název šablony </a:t>
            </a:r>
          </a:p>
          <a:p>
            <a:pPr algn="l">
              <a:defRPr/>
            </a:pP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Klíčové aktivity 		III/2 Inovace a zkvalitnění výuky prostřednictvím ICT</a:t>
            </a:r>
          </a:p>
          <a:p>
            <a:pPr algn="l"/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Číslo materiálu		VY_32_INOVACE_ICT_II</a:t>
            </a:r>
            <a:r>
              <a:rPr lang="cs-CZ" sz="1200" b="1">
                <a:latin typeface="Segoe UI Light" panose="020B0502040204020203" pitchFamily="34" charset="0"/>
                <a:cs typeface="Segoe UI Light" panose="020B0502040204020203" pitchFamily="34" charset="0"/>
              </a:rPr>
              <a:t>_ </a:t>
            </a:r>
            <a:r>
              <a:rPr lang="cs-CZ" sz="1200" b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S3_20</a:t>
            </a:r>
            <a:endParaRPr lang="cs-CZ" sz="12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algn="l">
              <a:lnSpc>
                <a:spcPct val="90000"/>
              </a:lnSpc>
            </a:pPr>
            <a:endParaRPr lang="cs-CZ" sz="1200" b="1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endParaRPr lang="cs-CZ" sz="1200" b="1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66297" y="3289321"/>
            <a:ext cx="777686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Popis výukového materiálu	</a:t>
            </a:r>
          </a:p>
          <a:p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Název:			Samostatná odborná práce – </a:t>
            </a:r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vyúčtování slavnostní hostiny</a:t>
            </a:r>
            <a:endParaRPr lang="cs-CZ" sz="1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Autor:			Ing. Nikolaj Nikolov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Datum:			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18. 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11. 2013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Obor:			</a:t>
            </a:r>
            <a:r>
              <a:rPr lang="cs-CZ" alt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65-51-H/01 Kuchař, číšník</a:t>
            </a:r>
            <a:endParaRPr lang="cs-CZ" sz="1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Ročník:			3. ročník 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Předmět:			ICT</a:t>
            </a:r>
            <a:endParaRPr lang="cs-CZ" sz="12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endParaRPr lang="cs-CZ" sz="12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endParaRPr lang="cs-CZ" sz="1200" b="1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Anotace </a:t>
            </a: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výukového </a:t>
            </a:r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materiálu</a:t>
            </a:r>
          </a:p>
          <a:p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1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Materiál je určen pro výuku předmětu IKT a je v souladu s ŠVP. </a:t>
            </a:r>
          </a:p>
          <a:p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2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Materiál je prezentován žákům prostřednictvím dataprojektoru na učebně IKT s výkladem včetně 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názorných 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ukázek</a:t>
            </a:r>
          </a:p>
          <a:p>
            <a:endParaRPr lang="cs-CZ" sz="1200" b="1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Cíl:	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Žák 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vytvoří pomocí Excelu vyúčtování pro SOP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2. Žák vytvoří dokument dle zadaných parametrů, vytvoří tabulku s pokročilým formátováním</a:t>
            </a:r>
            <a:endParaRPr lang="cs-CZ" sz="1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26644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69039" y="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5458" y="1750974"/>
            <a:ext cx="8279027" cy="402838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dirty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VZHLED STRÁNKY</a:t>
            </a:r>
          </a:p>
          <a:p>
            <a:r>
              <a:rPr lang="cs-CZ" sz="16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Okraje: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2,0 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cm (horní, spodní, pravý okraj)</a:t>
            </a:r>
          </a:p>
          <a:p>
            <a:pPr marL="0" indent="0">
              <a:buNone/>
            </a:pP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2,5 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cm (levý okraj, počítá se rezerva na vazbu)</a:t>
            </a:r>
          </a:p>
          <a:p>
            <a:pPr marL="0" indent="0" algn="ctr">
              <a:buNone/>
            </a:pPr>
            <a:endParaRPr lang="cs-CZ" sz="1800" b="1" dirty="0" smtClean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PÍSMO</a:t>
            </a:r>
            <a:endParaRPr lang="cs-CZ" b="1" dirty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Font: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	</a:t>
            </a:r>
            <a:r>
              <a:rPr lang="cs-CZ" sz="1600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Arial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, </a:t>
            </a:r>
            <a:r>
              <a:rPr lang="cs-CZ" sz="1600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Times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New Roman (pouze 1 zvolený v celém textu)</a:t>
            </a:r>
            <a:endParaRPr lang="cs-CZ" sz="16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Velikost textu: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nadpis 14b </a:t>
            </a:r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tučně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, vlastní text 12b</a:t>
            </a:r>
            <a:endParaRPr lang="cs-CZ" sz="16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Titulní list: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doporučeno psát „kapitálkami“ (</a:t>
            </a:r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všechna VELKÁ PÍSMENA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xmlns="" val="6314761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69039" y="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5458" y="1750974"/>
            <a:ext cx="8279027" cy="402838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VZHLED TABULKY</a:t>
            </a:r>
          </a:p>
          <a:p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3 sloupce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šířka a výška sloupců a řádek dle potřeby</a:t>
            </a:r>
          </a:p>
          <a:p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Nadpisy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stínování v odstínech šedé</a:t>
            </a:r>
          </a:p>
          <a:p>
            <a:r>
              <a:rPr lang="cs-CZ" sz="18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Ohraničení</a:t>
            </a:r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bez ohraničení</a:t>
            </a:r>
          </a:p>
          <a:p>
            <a:endParaRPr lang="cs-CZ" sz="1800" b="1" dirty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ctr">
              <a:buNone/>
            </a:pPr>
            <a:r>
              <a:rPr lang="cs-CZ" b="1" dirty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OBSAH </a:t>
            </a: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TABULKY</a:t>
            </a:r>
          </a:p>
          <a:p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1. sloupec</a:t>
            </a:r>
            <a:r>
              <a:rPr lang="cs-CZ" sz="18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položka vyúčtování</a:t>
            </a:r>
            <a:endParaRPr lang="cs-CZ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8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. </a:t>
            </a:r>
            <a:r>
              <a:rPr lang="cs-CZ" sz="18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sloupec 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cena za 1 osobu (formát měna)</a:t>
            </a:r>
            <a:endParaRPr lang="cs-CZ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3. </a:t>
            </a:r>
            <a:r>
              <a:rPr lang="cs-CZ" sz="18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sloupec 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cena za daný počet osob (formát měna)</a:t>
            </a:r>
            <a:endParaRPr lang="cs-CZ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73721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31620" y="1470025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latin typeface="Segoe UI Light" panose="020B0502040204020203" pitchFamily="34" charset="0"/>
              </a:rPr>
              <a:t>Zadání</a:t>
            </a:r>
            <a:r>
              <a:rPr lang="cs-CZ" b="1" dirty="0" smtClean="0">
                <a:latin typeface="Segoe UI Light" panose="020B0502040204020203" pitchFamily="34" charset="0"/>
              </a:rPr>
              <a:t> úkolů</a:t>
            </a:r>
            <a:endParaRPr lang="cs-CZ" b="1" dirty="0">
              <a:solidFill>
                <a:srgbClr val="FF0000"/>
              </a:solidFill>
              <a:latin typeface="Segoe UI Light" panose="020B0502040204020203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60059" y="2478385"/>
            <a:ext cx="72298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>
                <a:latin typeface="Segoe UI Light" panose="020B0502040204020203" pitchFamily="34" charset="0"/>
              </a:rPr>
              <a:t>Vypracujte Vyúčtování pro </a:t>
            </a:r>
            <a:r>
              <a:rPr lang="cs-CZ" sz="1600" dirty="0" smtClean="0">
                <a:latin typeface="Segoe UI Light" panose="020B0502040204020203" pitchFamily="34" charset="0"/>
              </a:rPr>
              <a:t>Vaši </a:t>
            </a:r>
            <a:r>
              <a:rPr lang="cs-CZ" sz="1600" dirty="0" smtClean="0">
                <a:latin typeface="Segoe UI Light" panose="020B0502040204020203" pitchFamily="34" charset="0"/>
              </a:rPr>
              <a:t>SOP dle výše uvedené specifikace pro 6 osob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>
                <a:latin typeface="Segoe UI Light" panose="020B0502040204020203" pitchFamily="34" charset="0"/>
              </a:rPr>
              <a:t>Práci uložte do souboru sop_vyuctovani.xlsx</a:t>
            </a: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69039" y="0"/>
            <a:ext cx="6011863" cy="147002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615824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2800" y="885826"/>
            <a:ext cx="8051800" cy="415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Segoe UI Light" panose="020B0502040204020203" pitchFamily="34" charset="0"/>
              </a:rPr>
              <a:t>1. Otevřete nový dokument ve Excelu a nastavte parametry dokumentu dle zadání</a:t>
            </a:r>
            <a:endParaRPr lang="cs-CZ" sz="1600" dirty="0">
              <a:solidFill>
                <a:schemeClr val="bg1">
                  <a:lumMod val="65000"/>
                </a:schemeClr>
              </a:solidFill>
              <a:latin typeface="Segoe UI Light" panose="020B0502040204020203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2800" y="1457326"/>
            <a:ext cx="524034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Otevřete Excel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Vyberte „Prázdný dokument“ v šablonách</a:t>
            </a:r>
          </a:p>
          <a:p>
            <a:pPr marL="342900" indent="-342900">
              <a:buFont typeface="+mj-lt"/>
              <a:buAutoNum type="arabicPeriod" startAt="3"/>
            </a:pPr>
            <a:r>
              <a:rPr lang="cs-CZ" dirty="0" smtClean="0">
                <a:solidFill>
                  <a:srgbClr val="00B0F0"/>
                </a:solidFill>
              </a:rPr>
              <a:t>Záložka Rozložení stránky &gt; Okraje &gt; Vlastní Okraje</a:t>
            </a:r>
          </a:p>
          <a:p>
            <a:pPr marL="342900" indent="-342900">
              <a:buFont typeface="+mj-lt"/>
              <a:buAutoNum type="arabicPeriod" startAt="3"/>
            </a:pPr>
            <a:r>
              <a:rPr lang="cs-CZ" dirty="0" smtClean="0">
                <a:solidFill>
                  <a:srgbClr val="00B0F0"/>
                </a:solidFill>
              </a:rPr>
              <a:t>Nastavte okraje dle následujícího obrázku:</a:t>
            </a:r>
          </a:p>
          <a:p>
            <a:pPr marL="342900" indent="-342900">
              <a:buFont typeface="+mj-lt"/>
              <a:buAutoNum type="arabicPeriod" startAt="3"/>
            </a:pP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55560" y="2718080"/>
            <a:ext cx="3977196" cy="3942984"/>
          </a:xfrm>
          <a:prstGeom prst="rect">
            <a:avLst/>
          </a:prstGeom>
        </p:spPr>
      </p:pic>
      <p:grpSp>
        <p:nvGrpSpPr>
          <p:cNvPr id="15" name="Skupina 14"/>
          <p:cNvGrpSpPr/>
          <p:nvPr/>
        </p:nvGrpSpPr>
        <p:grpSpPr>
          <a:xfrm>
            <a:off x="648366" y="2934654"/>
            <a:ext cx="4811400" cy="2400826"/>
            <a:chOff x="2683756" y="3826909"/>
            <a:chExt cx="4811400" cy="2400826"/>
          </a:xfrm>
        </p:grpSpPr>
        <p:sp>
          <p:nvSpPr>
            <p:cNvPr id="16" name="Zaoblený obdélník 15"/>
            <p:cNvSpPr/>
            <p:nvPr/>
          </p:nvSpPr>
          <p:spPr>
            <a:xfrm>
              <a:off x="3790949" y="3826909"/>
              <a:ext cx="3704207" cy="2400826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se šipkou 16"/>
            <p:cNvCxnSpPr>
              <a:endCxn id="16" idx="1"/>
            </p:cNvCxnSpPr>
            <p:nvPr/>
          </p:nvCxnSpPr>
          <p:spPr>
            <a:xfrm>
              <a:off x="3176588" y="4572000"/>
              <a:ext cx="614361" cy="45532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2683756" y="4429596"/>
              <a:ext cx="562975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>
                  <a:solidFill>
                    <a:srgbClr val="FF0000"/>
                  </a:solidFill>
                </a:rPr>
                <a:t>Okraje</a:t>
              </a:r>
              <a:endParaRPr lang="cs-CZ" sz="11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10298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9433" y="885826"/>
            <a:ext cx="707405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6"/>
            </a:pPr>
            <a:r>
              <a:rPr lang="cs-CZ" dirty="0" smtClean="0">
                <a:solidFill>
                  <a:srgbClr val="00B0F0"/>
                </a:solidFill>
              </a:rPr>
              <a:t>Vytvořte nadpis Vyúčtování slavnostní hostiny v první řádku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cs-CZ" dirty="0" smtClean="0">
                <a:solidFill>
                  <a:srgbClr val="00B0F0"/>
                </a:solidFill>
              </a:rPr>
              <a:t>Nadpis vystřeďte do 3 sloupců a podbarvěte ho šedou barvou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solidFill>
                  <a:srgbClr val="00B0F0"/>
                </a:solidFill>
              </a:rPr>
              <a:t>Do sloupce A od řádku 3 vypište všechny položky k vyúčtování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solidFill>
                  <a:srgbClr val="00B0F0"/>
                </a:solidFill>
              </a:rPr>
              <a:t>Do sloupce B napište cenu za 1 osobu a nastavte formát měna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solidFill>
                  <a:srgbClr val="00B0F0"/>
                </a:solidFill>
              </a:rPr>
              <a:t>Do sloupce C vynásobte 6 částku ze sloupce B a nastavte formát měna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solidFill>
                  <a:srgbClr val="00B0F0"/>
                </a:solidFill>
              </a:rPr>
              <a:t>Za posledním řádkem udělejte dvojitou čáru pomocí ohraničení</a:t>
            </a:r>
          </a:p>
          <a:p>
            <a:r>
              <a:rPr lang="cs-CZ" dirty="0">
                <a:solidFill>
                  <a:srgbClr val="00B0F0"/>
                </a:solidFill>
              </a:rPr>
              <a:t>	</a:t>
            </a:r>
            <a:r>
              <a:rPr lang="cs-CZ" dirty="0" smtClean="0">
                <a:solidFill>
                  <a:srgbClr val="00B0F0"/>
                </a:solidFill>
              </a:rPr>
              <a:t>a do buněk pod udělejte součty ve sloupcích B a 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39433" y="3053393"/>
            <a:ext cx="2879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B0F0"/>
                </a:solidFill>
              </a:rPr>
              <a:t>B</a:t>
            </a:r>
            <a:r>
              <a:rPr lang="cs-CZ" dirty="0" smtClean="0">
                <a:solidFill>
                  <a:srgbClr val="00B0F0"/>
                </a:solidFill>
              </a:rPr>
              <a:t>udete používat tyto funkce: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39433" y="3488651"/>
            <a:ext cx="2929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1. Sloučit a zarovnat na střed</a:t>
            </a:r>
            <a:endParaRPr lang="cs-CZ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19067" y="3409792"/>
            <a:ext cx="2038350" cy="5619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19067" y="4073970"/>
            <a:ext cx="552450" cy="409575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839433" y="4075612"/>
            <a:ext cx="1654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2. Barva výplně</a:t>
            </a:r>
            <a:endParaRPr lang="cs-CZ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28592" y="4618968"/>
            <a:ext cx="542925" cy="409575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863755" y="4639303"/>
            <a:ext cx="1708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3. Formát měna</a:t>
            </a:r>
            <a:endParaRPr lang="cs-CZ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19067" y="5163966"/>
            <a:ext cx="1590675" cy="371475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863755" y="5163966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4. Součet</a:t>
            </a:r>
            <a:endParaRPr lang="cs-CZ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51491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2800" y="677916"/>
            <a:ext cx="8051800" cy="415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Segoe UI Light" panose="020B0502040204020203" pitchFamily="34" charset="0"/>
              </a:rPr>
              <a:t>Dokument by mohl vypadat takto:</a:t>
            </a:r>
            <a:endParaRPr lang="cs-CZ" sz="1600" dirty="0">
              <a:solidFill>
                <a:schemeClr val="bg1">
                  <a:lumMod val="65000"/>
                </a:schemeClr>
              </a:solidFill>
              <a:latin typeface="Segoe UI Light" panose="020B0502040204020203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09203" y="1457325"/>
            <a:ext cx="5822087" cy="4415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611732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448</TotalTime>
  <Words>171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Pavel Lintemer</dc:creator>
  <cp:lastModifiedBy>Dum</cp:lastModifiedBy>
  <cp:revision>45</cp:revision>
  <dcterms:created xsi:type="dcterms:W3CDTF">2014-08-26T18:57:31Z</dcterms:created>
  <dcterms:modified xsi:type="dcterms:W3CDTF">2014-10-21T09:38:42Z</dcterms:modified>
</cp:coreProperties>
</file>