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915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216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29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71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72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67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18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889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3189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235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8A1C-CFCF-4F4E-91B8-9670BA083E73}" type="datetimeFigureOut">
              <a:rPr lang="cs-CZ" smtClean="0"/>
              <a:t>14.1.2014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715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Nebezpečí hor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Mgr. Luboš Veselý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1275131" y="6237312"/>
            <a:ext cx="644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Autorem fotografií, pokud není uvedeno jinak, je Mgr. Luboš Veselý.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874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zásady při bouřce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neutíkat </a:t>
            </a:r>
            <a:r>
              <a:rPr lang="cs-CZ" b="1" dirty="0" smtClean="0"/>
              <a:t>dlouhými kroky</a:t>
            </a:r>
            <a:r>
              <a:rPr lang="cs-CZ" dirty="0" smtClean="0"/>
              <a:t>, tím vzniká tzv. </a:t>
            </a:r>
            <a:r>
              <a:rPr lang="cs-CZ" b="1" dirty="0" smtClean="0"/>
              <a:t>"krokové napětí"</a:t>
            </a:r>
            <a:r>
              <a:rPr lang="cs-CZ" dirty="0" smtClean="0"/>
              <a:t>, které nás vystavuje nebezpečí elektrického šoku</a:t>
            </a:r>
          </a:p>
          <a:p>
            <a:r>
              <a:rPr lang="cs-CZ" dirty="0"/>
              <a:t>s</a:t>
            </a:r>
            <a:r>
              <a:rPr lang="cs-CZ" dirty="0" smtClean="0"/>
              <a:t>nažit se </a:t>
            </a:r>
            <a:r>
              <a:rPr lang="cs-CZ" b="1" dirty="0" smtClean="0"/>
              <a:t>izolovat</a:t>
            </a:r>
            <a:r>
              <a:rPr lang="cs-CZ" dirty="0" smtClean="0"/>
              <a:t> od velké, pevné skály, ta vede proud </a:t>
            </a:r>
          </a:p>
          <a:p>
            <a:r>
              <a:rPr lang="cs-CZ" dirty="0"/>
              <a:t>v</a:t>
            </a:r>
            <a:r>
              <a:rPr lang="cs-CZ" dirty="0" smtClean="0"/>
              <a:t>yvarovat se </a:t>
            </a:r>
            <a:r>
              <a:rPr lang="cs-CZ" b="1" dirty="0" smtClean="0"/>
              <a:t>vyvýšených míst</a:t>
            </a:r>
            <a:r>
              <a:rPr lang="cs-CZ" dirty="0" smtClean="0"/>
              <a:t>, ale i úpatí skalních stěn</a:t>
            </a:r>
          </a:p>
          <a:p>
            <a:r>
              <a:rPr lang="cs-CZ" b="1" dirty="0" smtClean="0"/>
              <a:t>kovové předměty</a:t>
            </a:r>
            <a:r>
              <a:rPr lang="cs-CZ" dirty="0" smtClean="0"/>
              <a:t> jako např. řetězy, kovové žebříky </a:t>
            </a:r>
            <a:r>
              <a:rPr lang="cs-CZ" b="1" dirty="0" smtClean="0"/>
              <a:t>působí jako bleskosvod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29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Omyly při pádu lavin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l</a:t>
            </a:r>
            <a:r>
              <a:rPr lang="cs-CZ" dirty="0" smtClean="0"/>
              <a:t>aviny se uvolňují spontánně</a:t>
            </a:r>
          </a:p>
          <a:p>
            <a:r>
              <a:rPr lang="cs-CZ" dirty="0"/>
              <a:t>z</a:t>
            </a:r>
            <a:r>
              <a:rPr lang="cs-CZ" dirty="0" smtClean="0"/>
              <a:t>a velkého mrazu laviny nepadají</a:t>
            </a:r>
          </a:p>
          <a:p>
            <a:r>
              <a:rPr lang="cs-CZ" dirty="0"/>
              <a:t>l</a:t>
            </a:r>
            <a:r>
              <a:rPr lang="cs-CZ" dirty="0" smtClean="0"/>
              <a:t>es chrání před lavinami</a:t>
            </a:r>
          </a:p>
          <a:p>
            <a:r>
              <a:rPr lang="cs-CZ" dirty="0"/>
              <a:t>s</a:t>
            </a:r>
            <a:r>
              <a:rPr lang="cs-CZ" dirty="0" smtClean="0"/>
              <a:t>topy po lyžařích a zvířatech jsou bezpečné</a:t>
            </a:r>
          </a:p>
          <a:p>
            <a:r>
              <a:rPr lang="cs-CZ" dirty="0"/>
              <a:t>z</a:t>
            </a:r>
            <a:r>
              <a:rPr lang="cs-CZ" dirty="0" smtClean="0"/>
              <a:t> tohoto svahu ještě nikdy žádná lavina nespadla</a:t>
            </a:r>
          </a:p>
          <a:p>
            <a:r>
              <a:rPr lang="cs-CZ" dirty="0" smtClean="0"/>
              <a:t>laviny padají jen za špatného počasí</a:t>
            </a:r>
          </a:p>
          <a:p>
            <a:r>
              <a:rPr lang="cs-CZ" dirty="0"/>
              <a:t>z</a:t>
            </a:r>
            <a:r>
              <a:rPr lang="cs-CZ" dirty="0" smtClean="0"/>
              <a:t>abodnutím lyžařské hole do sněhu se zjistí kvalita sněhu a stabilita svahu</a:t>
            </a:r>
          </a:p>
        </p:txBody>
      </p:sp>
    </p:spTree>
    <p:extLst>
      <p:ext uri="{BB962C8B-B14F-4D97-AF65-F5344CB8AC3E}">
        <p14:creationId xmlns:p14="http://schemas.microsoft.com/office/powerpoint/2010/main" val="31909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err="1" smtClean="0"/>
              <a:t>Simm</a:t>
            </a:r>
            <a:r>
              <a:rPr lang="cs-CZ" dirty="0" smtClean="0"/>
              <a:t>, Otokar. </a:t>
            </a:r>
            <a:r>
              <a:rPr lang="cs-CZ" i="1" dirty="0" smtClean="0"/>
              <a:t>Počasí v horá</a:t>
            </a:r>
            <a:r>
              <a:rPr lang="cs-CZ" dirty="0" smtClean="0"/>
              <a:t>ch. 1997. Alpy </a:t>
            </a:r>
            <a:r>
              <a:rPr lang="cs-CZ" dirty="0" smtClean="0"/>
              <a:t>Vydavatelství horské literatury Lysá nad Labem. </a:t>
            </a:r>
            <a:r>
              <a:rPr lang="cs-CZ" dirty="0" smtClean="0"/>
              <a:t>47 str.</a:t>
            </a:r>
          </a:p>
          <a:p>
            <a:r>
              <a:rPr lang="cs-CZ" dirty="0" smtClean="0"/>
              <a:t>Charvát, Jaromír; Bureš, Ladislav. </a:t>
            </a:r>
            <a:r>
              <a:rPr lang="cs-CZ" i="1" dirty="0" smtClean="0"/>
              <a:t>Laviny + Vysokohorské lyžování a skialpinismus</a:t>
            </a:r>
            <a:r>
              <a:rPr lang="cs-CZ" dirty="0" smtClean="0"/>
              <a:t>. 2000. </a:t>
            </a:r>
            <a:r>
              <a:rPr lang="cs-CZ" dirty="0" smtClean="0"/>
              <a:t>Alpy Vydavatelství horské literatury Lysá nad Labem. </a:t>
            </a:r>
            <a:r>
              <a:rPr lang="cs-CZ" dirty="0" smtClean="0"/>
              <a:t>70 str.</a:t>
            </a:r>
          </a:p>
          <a:p>
            <a:r>
              <a:rPr lang="cs-CZ" dirty="0" smtClean="0"/>
              <a:t>Hejl, Ivo. </a:t>
            </a:r>
            <a:r>
              <a:rPr lang="cs-CZ" i="1" dirty="0" smtClean="0"/>
              <a:t>Nebezpečí v horách</a:t>
            </a:r>
            <a:r>
              <a:rPr lang="cs-CZ" dirty="0" smtClean="0"/>
              <a:t>.</a:t>
            </a:r>
            <a:r>
              <a:rPr lang="cs-CZ" dirty="0" smtClean="0"/>
              <a:t> Alpy Vydavatelství horské literatury Lysá nad Labem.</a:t>
            </a:r>
            <a:r>
              <a:rPr lang="cs-CZ" dirty="0" smtClean="0"/>
              <a:t> 1995. 54 str.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32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	</a:t>
            </a:r>
            <a:r>
              <a:rPr lang="cs-CZ" sz="2800" b="1" dirty="0" smtClean="0"/>
              <a:t>Nebezpečí hor</a:t>
            </a:r>
            <a:endParaRPr lang="cs-CZ" sz="2800" dirty="0"/>
          </a:p>
          <a:p>
            <a:r>
              <a:rPr lang="cs-CZ" sz="2800" dirty="0"/>
              <a:t>Autor:	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	</a:t>
            </a:r>
            <a:r>
              <a:rPr lang="cs-CZ" sz="2800" dirty="0" smtClean="0"/>
              <a:t>14</a:t>
            </a:r>
            <a:r>
              <a:rPr lang="cs-CZ" sz="2800" dirty="0" smtClean="0"/>
              <a:t>.1.2014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	65-51-H/01 Číšník, servírka; </a:t>
            </a:r>
          </a:p>
          <a:p>
            <a:pPr marL="68580" indent="0">
              <a:buNone/>
            </a:pPr>
            <a:r>
              <a:rPr lang="cs-CZ" sz="2800" dirty="0"/>
              <a:t>			66-41-L/01 Obchodník; </a:t>
            </a:r>
          </a:p>
          <a:p>
            <a:pPr marL="68580" indent="0">
              <a:buNone/>
            </a:pPr>
            <a:r>
              <a:rPr lang="cs-CZ" sz="2800" dirty="0"/>
              <a:t>			65-41-L/01 Gastronomie; </a:t>
            </a:r>
          </a:p>
          <a:p>
            <a:pPr marL="68580" indent="0">
              <a:buNone/>
            </a:pPr>
            <a:r>
              <a:rPr lang="cs-CZ" sz="2800" dirty="0"/>
              <a:t>			65-41-L/504 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r>
              <a:rPr lang="cs-CZ" sz="2400" dirty="0"/>
              <a:t>Metodický materiál slouží k přednáškám na lyžařském a snowboardovém kurzu. </a:t>
            </a:r>
          </a:p>
          <a:p>
            <a:r>
              <a:rPr lang="cs-CZ" sz="2400" dirty="0"/>
              <a:t>Cílem je získat teoretické znalosti o pobytu na horách, které lze využít v běžném životě.</a:t>
            </a:r>
          </a:p>
          <a:p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5299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VY_32_INOVACE_TV_S3_01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3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na horách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</a:t>
            </a:r>
            <a:r>
              <a:rPr lang="cs-CZ" dirty="0" smtClean="0"/>
              <a:t>ory lákají svou krásou, ale často umějí být zrádné a neúprosné vůči těm, kteří nerespektují jejich zákony</a:t>
            </a:r>
          </a:p>
          <a:p>
            <a:r>
              <a:rPr lang="cs-CZ" dirty="0" smtClean="0"/>
              <a:t>často </a:t>
            </a:r>
            <a:r>
              <a:rPr lang="cs-CZ" b="1" dirty="0" smtClean="0"/>
              <a:t>podceňujeme nebezpečí</a:t>
            </a:r>
            <a:r>
              <a:rPr lang="cs-CZ" dirty="0" smtClean="0"/>
              <a:t> hor a přeceňujeme vlastní síly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526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Příčiny úrazů na horách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nebezpečí v horách:</a:t>
            </a:r>
          </a:p>
          <a:p>
            <a:pPr lvl="1"/>
            <a:r>
              <a:rPr lang="cs-CZ" b="1" dirty="0" smtClean="0"/>
              <a:t>subjektivní</a:t>
            </a:r>
            <a:r>
              <a:rPr lang="cs-CZ" dirty="0" smtClean="0"/>
              <a:t> (člověk si ho zaviní sám)</a:t>
            </a:r>
          </a:p>
          <a:p>
            <a:pPr lvl="1"/>
            <a:r>
              <a:rPr lang="cs-CZ" b="1" dirty="0" smtClean="0"/>
              <a:t>objektivní</a:t>
            </a:r>
            <a:r>
              <a:rPr lang="cs-CZ" dirty="0" smtClean="0"/>
              <a:t> (hrozí bez jeho přičinění)</a:t>
            </a:r>
            <a:endParaRPr lang="cs-CZ" dirty="0" smtClean="0"/>
          </a:p>
          <a:p>
            <a:r>
              <a:rPr lang="cs-CZ" dirty="0"/>
              <a:t>p</a:t>
            </a:r>
            <a:r>
              <a:rPr lang="cs-CZ" dirty="0" smtClean="0"/>
              <a:t>odle statistik dochází k většině nehod z příčin ovlivnitelných člověkem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ýjimkou jsou sněhové laviny a padání kamenů, které není možno předpokládat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7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Neznalost terénu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v</a:t>
            </a:r>
            <a:r>
              <a:rPr lang="cs-CZ" dirty="0" smtClean="0"/>
              <a:t>olba nepřiměřené túry</a:t>
            </a:r>
          </a:p>
          <a:p>
            <a:r>
              <a:rPr lang="cs-CZ" dirty="0" smtClean="0"/>
              <a:t>nevhodný počet a nerovnoměrná úroveň účastníků</a:t>
            </a:r>
            <a:endParaRPr lang="cs-CZ" dirty="0" smtClean="0"/>
          </a:p>
          <a:p>
            <a:r>
              <a:rPr lang="cs-CZ" dirty="0" smtClean="0"/>
              <a:t>neinformovanost o obtížnosti trasy</a:t>
            </a:r>
          </a:p>
          <a:p>
            <a:r>
              <a:rPr lang="cs-CZ" dirty="0" smtClean="0"/>
              <a:t>ztráta orientace na hřebenech a vrcholech</a:t>
            </a:r>
          </a:p>
          <a:p>
            <a:r>
              <a:rPr lang="cs-CZ" dirty="0" smtClean="0"/>
              <a:t>sestup neznámým směrem</a:t>
            </a:r>
          </a:p>
          <a:p>
            <a:r>
              <a:rPr lang="cs-CZ" dirty="0" smtClean="0"/>
              <a:t>postup bez časové a  technické rezervy, chybějící záznam o túře na chatě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01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Nedostatečná výstroj a výzbroj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nevhodná obuv bez </a:t>
            </a:r>
            <a:r>
              <a:rPr lang="cs-CZ" dirty="0" err="1" smtClean="0"/>
              <a:t>vibramu</a:t>
            </a:r>
            <a:r>
              <a:rPr lang="cs-CZ" dirty="0" smtClean="0"/>
              <a:t> a oblečení</a:t>
            </a:r>
          </a:p>
          <a:p>
            <a:r>
              <a:rPr lang="cs-CZ" dirty="0"/>
              <a:t>n</a:t>
            </a:r>
            <a:r>
              <a:rPr lang="cs-CZ" dirty="0" smtClean="0"/>
              <a:t>edostatečné množství tekutin</a:t>
            </a:r>
            <a:r>
              <a:rPr lang="cs-CZ" dirty="0"/>
              <a:t> </a:t>
            </a:r>
            <a:r>
              <a:rPr lang="cs-CZ" dirty="0" smtClean="0"/>
              <a:t>a potravin</a:t>
            </a:r>
          </a:p>
          <a:p>
            <a:r>
              <a:rPr lang="cs-CZ" dirty="0" smtClean="0"/>
              <a:t>chybějící lékárnička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359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Podcenění vývoje povětrnostních podmínek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n</a:t>
            </a:r>
            <a:r>
              <a:rPr lang="cs-CZ" dirty="0" smtClean="0"/>
              <a:t>áhlé ochlazení, mlha, déšť, déšť se sněhem nebo vánice, kroupy, náledí a námraza, letní bouřka, silný vítr a lavinové nebezpečí</a:t>
            </a:r>
          </a:p>
          <a:p>
            <a:r>
              <a:rPr lang="cs-CZ" dirty="0" smtClean="0"/>
              <a:t>je nutné sledovat vývoj oblačnosti a větru a v případě změny počasí se rozhodnout pro urychlené dokončení trasy nebo její přerušení a návrat </a:t>
            </a:r>
          </a:p>
          <a:p>
            <a:r>
              <a:rPr lang="cs-CZ" b="1" u="sng" dirty="0"/>
              <a:t>z</a:t>
            </a:r>
            <a:r>
              <a:rPr lang="cs-CZ" b="1" u="sng" dirty="0" smtClean="0"/>
              <a:t>horšení počasí ovlivňuje: </a:t>
            </a:r>
          </a:p>
          <a:p>
            <a:pPr>
              <a:buFontTx/>
              <a:buChar char="-"/>
            </a:pPr>
            <a:r>
              <a:rPr lang="cs-CZ" dirty="0" smtClean="0"/>
              <a:t>schůdnost terénu </a:t>
            </a:r>
          </a:p>
          <a:p>
            <a:pPr>
              <a:buFontTx/>
              <a:buChar char="-"/>
            </a:pPr>
            <a:r>
              <a:rPr lang="cs-CZ" dirty="0" smtClean="0"/>
              <a:t>ubírá síly</a:t>
            </a:r>
          </a:p>
          <a:p>
            <a:pPr>
              <a:buFontTx/>
              <a:buChar char="-"/>
            </a:pPr>
            <a:r>
              <a:rPr lang="cs-CZ" dirty="0" smtClean="0"/>
              <a:t>snižuje výkon, pozornost</a:t>
            </a:r>
          </a:p>
          <a:p>
            <a:pPr>
              <a:buFontTx/>
              <a:buChar char="-"/>
            </a:pPr>
            <a:r>
              <a:rPr lang="cs-CZ" dirty="0" smtClean="0"/>
              <a:t>zpomaluje rozhodování a může vyvolávat paniku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16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</a:t>
            </a:r>
            <a:r>
              <a:rPr lang="cs-CZ" dirty="0"/>
              <a:t>H</a:t>
            </a:r>
            <a:r>
              <a:rPr lang="cs-CZ" dirty="0" smtClean="0"/>
              <a:t>orské služby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vybírat túry úměrné vaší zdatnosti </a:t>
            </a:r>
          </a:p>
          <a:p>
            <a:r>
              <a:rPr lang="cs-CZ" dirty="0" smtClean="0"/>
              <a:t>cíl a předpokládaný návrat oznámit ubytovateli </a:t>
            </a:r>
          </a:p>
          <a:p>
            <a:r>
              <a:rPr lang="cs-CZ" dirty="0" smtClean="0"/>
              <a:t>na túru vyrážíme ráno a nikdy </a:t>
            </a:r>
            <a:r>
              <a:rPr lang="cs-CZ" u="sng" dirty="0" smtClean="0"/>
              <a:t>ne sami </a:t>
            </a:r>
            <a:r>
              <a:rPr lang="cs-CZ" dirty="0" smtClean="0"/>
              <a:t>!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195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očasí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Kdy čekat pěkné počasí?</a:t>
            </a:r>
          </a:p>
          <a:p>
            <a:r>
              <a:rPr lang="cs-CZ" dirty="0" smtClean="0"/>
              <a:t>roste atmosférický tlak, kouř stoupá kolmo vzhůru</a:t>
            </a:r>
          </a:p>
          <a:p>
            <a:r>
              <a:rPr lang="cs-CZ" dirty="0" smtClean="0"/>
              <a:t>pokud vane vítr, je spíš východních směrů</a:t>
            </a:r>
          </a:p>
          <a:p>
            <a:r>
              <a:rPr lang="cs-CZ" dirty="0" smtClean="0"/>
              <a:t>jasná (i když třeba chladná) noc, rosa, ranní mlha klesá a  rozpouští se při zemi</a:t>
            </a:r>
          </a:p>
          <a:p>
            <a:r>
              <a:rPr lang="cs-CZ" dirty="0" smtClean="0"/>
              <a:t>Slunce při východu a západu je zbarveno do žluta</a:t>
            </a:r>
          </a:p>
          <a:p>
            <a:r>
              <a:rPr lang="cs-CZ" dirty="0" smtClean="0"/>
              <a:t>viditelnost je dobrá, ale vzdálenější obzory jsou v oparu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…a kdy čekat počasí zhoršené?</a:t>
            </a:r>
          </a:p>
          <a:p>
            <a:r>
              <a:rPr lang="cs-CZ" dirty="0" smtClean="0"/>
              <a:t>tlak vzduchu klesá, kouř se různě kroutí, nebo jde vodorovnými směry</a:t>
            </a:r>
          </a:p>
          <a:p>
            <a:r>
              <a:rPr lang="cs-CZ" dirty="0" smtClean="0"/>
              <a:t>větry přicházejí ze západních směrů</a:t>
            </a:r>
          </a:p>
          <a:p>
            <a:r>
              <a:rPr lang="cs-CZ" dirty="0" smtClean="0"/>
              <a:t>oblačnost, tvořící se přes den, je nízká - věští déšť</a:t>
            </a:r>
          </a:p>
          <a:p>
            <a:r>
              <a:rPr lang="cs-CZ" dirty="0" smtClean="0"/>
              <a:t>ve dne je viditelnost do dálky nápadně dobrá, i vzdálené obzory jsou zcela jasné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108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331</Words>
  <Application>Microsoft Office PowerPoint</Application>
  <PresentationFormat>Předvádění na obrazovce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Nebezpečí hor</vt:lpstr>
      <vt:lpstr>Prezentace aplikace PowerPoint</vt:lpstr>
      <vt:lpstr>Nebezpečí na horách</vt:lpstr>
      <vt:lpstr>Příčiny úrazů na horách</vt:lpstr>
      <vt:lpstr>Neznalost terénu</vt:lpstr>
      <vt:lpstr>Nedostatečná výstroj a výzbroj</vt:lpstr>
      <vt:lpstr>Podcenění vývoje povětrnostních podmínek</vt:lpstr>
      <vt:lpstr>Pravidla Horské služby</vt:lpstr>
      <vt:lpstr>Počasí</vt:lpstr>
      <vt:lpstr>Hlavní zásady při bouřce</vt:lpstr>
      <vt:lpstr>Omyly při pádu lavin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Nebezpečí hor</dc:title>
  <dc:creator>Veronika Veselá</dc:creator>
  <cp:lastModifiedBy>Veronika Veselá</cp:lastModifiedBy>
  <cp:revision>9</cp:revision>
  <dcterms:created xsi:type="dcterms:W3CDTF">2014-01-14T17:14:17Z</dcterms:created>
  <dcterms:modified xsi:type="dcterms:W3CDTF">2014-01-14T19:43:00Z</dcterms:modified>
</cp:coreProperties>
</file>