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74" r:id="rId3"/>
    <p:sldId id="256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57" r:id="rId13"/>
    <p:sldId id="268" r:id="rId14"/>
    <p:sldId id="269" r:id="rId15"/>
    <p:sldId id="262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2" autoAdjust="0"/>
    <p:restoredTop sz="94718" autoAdjust="0"/>
  </p:normalViewPr>
  <p:slideViewPr>
    <p:cSldViewPr>
      <p:cViewPr>
        <p:scale>
          <a:sx n="66" d="100"/>
          <a:sy n="66" d="100"/>
        </p:scale>
        <p:origin x="-1230" y="-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3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467169-4AAC-4011-88DE-2563560E9184}" type="doc">
      <dgm:prSet loTypeId="urn:microsoft.com/office/officeart/2005/8/layout/hProcess7#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B32425D-F8FB-481A-86CE-6F366E1D1851}">
      <dgm:prSet phldrT="[Text]"/>
      <dgm:spPr/>
      <dgm:t>
        <a:bodyPr/>
        <a:lstStyle/>
        <a:p>
          <a:r>
            <a:rPr lang="cs-CZ" dirty="0" err="1" smtClean="0"/>
            <a:t>zoochorie</a:t>
          </a:r>
          <a:endParaRPr lang="cs-CZ" dirty="0"/>
        </a:p>
      </dgm:t>
    </dgm:pt>
    <dgm:pt modelId="{4C35AEF5-7583-4D54-A8B4-00C0DA7BB535}" type="parTrans" cxnId="{5F6D65C1-E952-4D1F-BF84-A1E41E398A97}">
      <dgm:prSet/>
      <dgm:spPr/>
      <dgm:t>
        <a:bodyPr/>
        <a:lstStyle/>
        <a:p>
          <a:endParaRPr lang="cs-CZ"/>
        </a:p>
      </dgm:t>
    </dgm:pt>
    <dgm:pt modelId="{CBA4FD87-FDE2-4A12-9B01-DBC37A7F95E1}" type="sibTrans" cxnId="{5F6D65C1-E952-4D1F-BF84-A1E41E398A97}">
      <dgm:prSet/>
      <dgm:spPr/>
      <dgm:t>
        <a:bodyPr/>
        <a:lstStyle/>
        <a:p>
          <a:endParaRPr lang="cs-CZ"/>
        </a:p>
      </dgm:t>
    </dgm:pt>
    <dgm:pt modelId="{E37F84DC-7C42-4A56-A899-28BAE56E2F26}">
      <dgm:prSet phldrT="[Text]"/>
      <dgm:spPr/>
      <dgm:t>
        <a:bodyPr/>
        <a:lstStyle/>
        <a:p>
          <a:r>
            <a:rPr lang="cs-CZ" dirty="0" err="1" smtClean="0"/>
            <a:t>antropochorie</a:t>
          </a:r>
          <a:endParaRPr lang="cs-CZ" dirty="0"/>
        </a:p>
      </dgm:t>
    </dgm:pt>
    <dgm:pt modelId="{931BE076-A6B9-48A6-B7BB-98CB29DEBEC1}" type="parTrans" cxnId="{6FFDBAD4-4BA3-4C42-BADD-A49798A48397}">
      <dgm:prSet/>
      <dgm:spPr/>
      <dgm:t>
        <a:bodyPr/>
        <a:lstStyle/>
        <a:p>
          <a:endParaRPr lang="cs-CZ"/>
        </a:p>
      </dgm:t>
    </dgm:pt>
    <dgm:pt modelId="{6E84A890-DB1F-4B73-B186-71F7BA68C3BA}" type="sibTrans" cxnId="{6FFDBAD4-4BA3-4C42-BADD-A49798A48397}">
      <dgm:prSet/>
      <dgm:spPr/>
      <dgm:t>
        <a:bodyPr/>
        <a:lstStyle/>
        <a:p>
          <a:endParaRPr lang="cs-CZ"/>
        </a:p>
      </dgm:t>
    </dgm:pt>
    <dgm:pt modelId="{2136BCF0-3043-4474-AF2B-05592B5F5036}">
      <dgm:prSet phldrT="[Text]"/>
      <dgm:spPr/>
      <dgm:t>
        <a:bodyPr/>
        <a:lstStyle/>
        <a:p>
          <a:r>
            <a:rPr lang="cs-CZ" dirty="0" err="1" smtClean="0"/>
            <a:t>epizoochorie</a:t>
          </a:r>
          <a:endParaRPr lang="cs-CZ" dirty="0"/>
        </a:p>
      </dgm:t>
    </dgm:pt>
    <dgm:pt modelId="{C987CC6F-CE78-4C2C-B559-D5782DFDD107}" type="parTrans" cxnId="{8FAC6A81-7DEF-44C3-8ABB-D726723FFF5D}">
      <dgm:prSet/>
      <dgm:spPr/>
      <dgm:t>
        <a:bodyPr/>
        <a:lstStyle/>
        <a:p>
          <a:endParaRPr lang="cs-CZ"/>
        </a:p>
      </dgm:t>
    </dgm:pt>
    <dgm:pt modelId="{174B125D-12DA-493A-9120-52FC1287E45F}" type="sibTrans" cxnId="{8FAC6A81-7DEF-44C3-8ABB-D726723FFF5D}">
      <dgm:prSet/>
      <dgm:spPr/>
      <dgm:t>
        <a:bodyPr/>
        <a:lstStyle/>
        <a:p>
          <a:endParaRPr lang="cs-CZ"/>
        </a:p>
      </dgm:t>
    </dgm:pt>
    <dgm:pt modelId="{2B8E6AA2-2BD9-4D0E-8069-2E87D0BEC6CA}">
      <dgm:prSet phldrT="[Text]"/>
      <dgm:spPr/>
      <dgm:t>
        <a:bodyPr/>
        <a:lstStyle/>
        <a:p>
          <a:r>
            <a:rPr lang="cs-CZ" dirty="0" err="1" smtClean="0"/>
            <a:t>myrmekochorie</a:t>
          </a:r>
          <a:endParaRPr lang="cs-CZ" dirty="0"/>
        </a:p>
      </dgm:t>
    </dgm:pt>
    <dgm:pt modelId="{0994DF29-CA08-4587-9FC6-3894218BC447}" type="parTrans" cxnId="{9105FF94-4FDE-45AD-AFFE-CFB98D311AEE}">
      <dgm:prSet/>
      <dgm:spPr/>
      <dgm:t>
        <a:bodyPr/>
        <a:lstStyle/>
        <a:p>
          <a:endParaRPr lang="cs-CZ"/>
        </a:p>
      </dgm:t>
    </dgm:pt>
    <dgm:pt modelId="{EF0A49A6-6B1A-4ABC-9684-C6D445E68999}" type="sibTrans" cxnId="{9105FF94-4FDE-45AD-AFFE-CFB98D311AEE}">
      <dgm:prSet/>
      <dgm:spPr/>
      <dgm:t>
        <a:bodyPr/>
        <a:lstStyle/>
        <a:p>
          <a:endParaRPr lang="cs-CZ"/>
        </a:p>
      </dgm:t>
    </dgm:pt>
    <dgm:pt modelId="{C0CDF262-49EB-4F50-9306-CB89EB065354}">
      <dgm:prSet phldrT="[Text]"/>
      <dgm:spPr/>
      <dgm:t>
        <a:bodyPr/>
        <a:lstStyle/>
        <a:p>
          <a:r>
            <a:rPr lang="cs-CZ" dirty="0" err="1" smtClean="0"/>
            <a:t>ornitochorie</a:t>
          </a:r>
          <a:endParaRPr lang="cs-CZ" dirty="0"/>
        </a:p>
      </dgm:t>
    </dgm:pt>
    <dgm:pt modelId="{DAC8C3E2-7373-46AF-A5AA-E6FFA5488DCD}" type="parTrans" cxnId="{1876A7B4-B5DE-4279-B2E1-D10913F5BB1E}">
      <dgm:prSet/>
      <dgm:spPr/>
      <dgm:t>
        <a:bodyPr/>
        <a:lstStyle/>
        <a:p>
          <a:endParaRPr lang="cs-CZ"/>
        </a:p>
      </dgm:t>
    </dgm:pt>
    <dgm:pt modelId="{5979FA96-1125-41C1-95BA-76C35834BF7E}" type="sibTrans" cxnId="{1876A7B4-B5DE-4279-B2E1-D10913F5BB1E}">
      <dgm:prSet/>
      <dgm:spPr/>
      <dgm:t>
        <a:bodyPr/>
        <a:lstStyle/>
        <a:p>
          <a:endParaRPr lang="cs-CZ"/>
        </a:p>
      </dgm:t>
    </dgm:pt>
    <dgm:pt modelId="{DD365407-B127-44BB-829B-829182CC3657}">
      <dgm:prSet phldrT="[Text]"/>
      <dgm:spPr/>
      <dgm:t>
        <a:bodyPr/>
        <a:lstStyle/>
        <a:p>
          <a:r>
            <a:rPr lang="cs-CZ" dirty="0" err="1" smtClean="0"/>
            <a:t>endozoochorie</a:t>
          </a:r>
          <a:endParaRPr lang="cs-CZ" dirty="0"/>
        </a:p>
      </dgm:t>
    </dgm:pt>
    <dgm:pt modelId="{EFCDFADC-CC6E-4FC5-A06B-F849B90EC0DA}" type="parTrans" cxnId="{0BF8F378-EDD7-4D07-A6D6-2BD3B8543E75}">
      <dgm:prSet/>
      <dgm:spPr/>
      <dgm:t>
        <a:bodyPr/>
        <a:lstStyle/>
        <a:p>
          <a:endParaRPr lang="cs-CZ"/>
        </a:p>
      </dgm:t>
    </dgm:pt>
    <dgm:pt modelId="{06C2087E-FA6E-4928-98F4-D02DDE134546}" type="sibTrans" cxnId="{0BF8F378-EDD7-4D07-A6D6-2BD3B8543E75}">
      <dgm:prSet/>
      <dgm:spPr/>
      <dgm:t>
        <a:bodyPr/>
        <a:lstStyle/>
        <a:p>
          <a:endParaRPr lang="cs-CZ"/>
        </a:p>
      </dgm:t>
    </dgm:pt>
    <dgm:pt modelId="{0311DCDE-B49C-4DFF-BEC0-3819B92FD102}" type="pres">
      <dgm:prSet presAssocID="{91467169-4AAC-4011-88DE-2563560E91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03E63A-504A-4E2E-B6D0-64BED030C1D7}" type="pres">
      <dgm:prSet presAssocID="{AB32425D-F8FB-481A-86CE-6F366E1D1851}" presName="compositeNode" presStyleCnt="0">
        <dgm:presLayoutVars>
          <dgm:bulletEnabled val="1"/>
        </dgm:presLayoutVars>
      </dgm:prSet>
      <dgm:spPr/>
    </dgm:pt>
    <dgm:pt modelId="{844C7BAB-6134-4E22-ACF8-76039DB8BE52}" type="pres">
      <dgm:prSet presAssocID="{AB32425D-F8FB-481A-86CE-6F366E1D1851}" presName="bgRect" presStyleLbl="node1" presStyleIdx="0" presStyleCnt="1"/>
      <dgm:spPr/>
      <dgm:t>
        <a:bodyPr/>
        <a:lstStyle/>
        <a:p>
          <a:endParaRPr lang="cs-CZ"/>
        </a:p>
      </dgm:t>
    </dgm:pt>
    <dgm:pt modelId="{4E4C54D3-9F54-47A3-BC3B-D013C629C1BD}" type="pres">
      <dgm:prSet presAssocID="{AB32425D-F8FB-481A-86CE-6F366E1D1851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FC199D-88B5-4F7A-B25F-ECC99A7EBE0D}" type="pres">
      <dgm:prSet presAssocID="{AB32425D-F8FB-481A-86CE-6F366E1D1851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D174AA-CCF8-41AC-96CC-215DD07F3734}" type="presOf" srcId="{DD365407-B127-44BB-829B-829182CC3657}" destId="{FBFC199D-88B5-4F7A-B25F-ECC99A7EBE0D}" srcOrd="0" destOrd="1" presId="urn:microsoft.com/office/officeart/2005/8/layout/hProcess7#1"/>
    <dgm:cxn modelId="{75C0E854-56CB-4619-A24E-0A250D21C5F9}" type="presOf" srcId="{C0CDF262-49EB-4F50-9306-CB89EB065354}" destId="{FBFC199D-88B5-4F7A-B25F-ECC99A7EBE0D}" srcOrd="0" destOrd="4" presId="urn:microsoft.com/office/officeart/2005/8/layout/hProcess7#1"/>
    <dgm:cxn modelId="{0D38DF1A-3136-4978-A786-F2ADE5577EFA}" type="presOf" srcId="{AB32425D-F8FB-481A-86CE-6F366E1D1851}" destId="{4E4C54D3-9F54-47A3-BC3B-D013C629C1BD}" srcOrd="1" destOrd="0" presId="urn:microsoft.com/office/officeart/2005/8/layout/hProcess7#1"/>
    <dgm:cxn modelId="{DECB6059-06A4-4D66-8EF6-42659CFB3DDA}" type="presOf" srcId="{AB32425D-F8FB-481A-86CE-6F366E1D1851}" destId="{844C7BAB-6134-4E22-ACF8-76039DB8BE52}" srcOrd="0" destOrd="0" presId="urn:microsoft.com/office/officeart/2005/8/layout/hProcess7#1"/>
    <dgm:cxn modelId="{81250754-10AE-40B4-97E0-E3C112AFE023}" type="presOf" srcId="{2136BCF0-3043-4474-AF2B-05592B5F5036}" destId="{FBFC199D-88B5-4F7A-B25F-ECC99A7EBE0D}" srcOrd="0" destOrd="2" presId="urn:microsoft.com/office/officeart/2005/8/layout/hProcess7#1"/>
    <dgm:cxn modelId="{2168427E-1F66-4D4D-B502-A01A6C9F2DBE}" type="presOf" srcId="{E37F84DC-7C42-4A56-A899-28BAE56E2F26}" destId="{FBFC199D-88B5-4F7A-B25F-ECC99A7EBE0D}" srcOrd="0" destOrd="0" presId="urn:microsoft.com/office/officeart/2005/8/layout/hProcess7#1"/>
    <dgm:cxn modelId="{8FAC6A81-7DEF-44C3-8ABB-D726723FFF5D}" srcId="{AB32425D-F8FB-481A-86CE-6F366E1D1851}" destId="{2136BCF0-3043-4474-AF2B-05592B5F5036}" srcOrd="2" destOrd="0" parTransId="{C987CC6F-CE78-4C2C-B559-D5782DFDD107}" sibTransId="{174B125D-12DA-493A-9120-52FC1287E45F}"/>
    <dgm:cxn modelId="{BE5FBAA6-400D-495F-A58F-BB0BF06BA73F}" type="presOf" srcId="{2B8E6AA2-2BD9-4D0E-8069-2E87D0BEC6CA}" destId="{FBFC199D-88B5-4F7A-B25F-ECC99A7EBE0D}" srcOrd="0" destOrd="3" presId="urn:microsoft.com/office/officeart/2005/8/layout/hProcess7#1"/>
    <dgm:cxn modelId="{3E93CCE2-446B-4BDB-9D20-932CFC5E6A49}" type="presOf" srcId="{91467169-4AAC-4011-88DE-2563560E9184}" destId="{0311DCDE-B49C-4DFF-BEC0-3819B92FD102}" srcOrd="0" destOrd="0" presId="urn:microsoft.com/office/officeart/2005/8/layout/hProcess7#1"/>
    <dgm:cxn modelId="{5F6D65C1-E952-4D1F-BF84-A1E41E398A97}" srcId="{91467169-4AAC-4011-88DE-2563560E9184}" destId="{AB32425D-F8FB-481A-86CE-6F366E1D1851}" srcOrd="0" destOrd="0" parTransId="{4C35AEF5-7583-4D54-A8B4-00C0DA7BB535}" sibTransId="{CBA4FD87-FDE2-4A12-9B01-DBC37A7F95E1}"/>
    <dgm:cxn modelId="{6FFDBAD4-4BA3-4C42-BADD-A49798A48397}" srcId="{AB32425D-F8FB-481A-86CE-6F366E1D1851}" destId="{E37F84DC-7C42-4A56-A899-28BAE56E2F26}" srcOrd="0" destOrd="0" parTransId="{931BE076-A6B9-48A6-B7BB-98CB29DEBEC1}" sibTransId="{6E84A890-DB1F-4B73-B186-71F7BA68C3BA}"/>
    <dgm:cxn modelId="{9105FF94-4FDE-45AD-AFFE-CFB98D311AEE}" srcId="{AB32425D-F8FB-481A-86CE-6F366E1D1851}" destId="{2B8E6AA2-2BD9-4D0E-8069-2E87D0BEC6CA}" srcOrd="3" destOrd="0" parTransId="{0994DF29-CA08-4587-9FC6-3894218BC447}" sibTransId="{EF0A49A6-6B1A-4ABC-9684-C6D445E68999}"/>
    <dgm:cxn modelId="{0BF8F378-EDD7-4D07-A6D6-2BD3B8543E75}" srcId="{AB32425D-F8FB-481A-86CE-6F366E1D1851}" destId="{DD365407-B127-44BB-829B-829182CC3657}" srcOrd="1" destOrd="0" parTransId="{EFCDFADC-CC6E-4FC5-A06B-F849B90EC0DA}" sibTransId="{06C2087E-FA6E-4928-98F4-D02DDE134546}"/>
    <dgm:cxn modelId="{1876A7B4-B5DE-4279-B2E1-D10913F5BB1E}" srcId="{AB32425D-F8FB-481A-86CE-6F366E1D1851}" destId="{C0CDF262-49EB-4F50-9306-CB89EB065354}" srcOrd="4" destOrd="0" parTransId="{DAC8C3E2-7373-46AF-A5AA-E6FFA5488DCD}" sibTransId="{5979FA96-1125-41C1-95BA-76C35834BF7E}"/>
    <dgm:cxn modelId="{D4BD7F16-4CA7-4BDF-961F-A04C4D39887C}" type="presParOf" srcId="{0311DCDE-B49C-4DFF-BEC0-3819B92FD102}" destId="{A203E63A-504A-4E2E-B6D0-64BED030C1D7}" srcOrd="0" destOrd="0" presId="urn:microsoft.com/office/officeart/2005/8/layout/hProcess7#1"/>
    <dgm:cxn modelId="{F4AA9FC8-0ED5-435C-8046-BCF9D9A3D08E}" type="presParOf" srcId="{A203E63A-504A-4E2E-B6D0-64BED030C1D7}" destId="{844C7BAB-6134-4E22-ACF8-76039DB8BE52}" srcOrd="0" destOrd="0" presId="urn:microsoft.com/office/officeart/2005/8/layout/hProcess7#1"/>
    <dgm:cxn modelId="{77C4E9E3-8FBE-4EB8-9325-0613B52BEF34}" type="presParOf" srcId="{A203E63A-504A-4E2E-B6D0-64BED030C1D7}" destId="{4E4C54D3-9F54-47A3-BC3B-D013C629C1BD}" srcOrd="1" destOrd="0" presId="urn:microsoft.com/office/officeart/2005/8/layout/hProcess7#1"/>
    <dgm:cxn modelId="{41C67E06-AA49-4DB5-BA52-5CBB87795B6D}" type="presParOf" srcId="{A203E63A-504A-4E2E-B6D0-64BED030C1D7}" destId="{FBFC199D-88B5-4F7A-B25F-ECC99A7EBE0D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4C7BAB-6134-4E22-ACF8-76039DB8BE52}">
      <dsp:nvSpPr>
        <dsp:cNvPr id="0" name=""/>
        <dsp:cNvSpPr/>
      </dsp:nvSpPr>
      <dsp:spPr>
        <a:xfrm>
          <a:off x="0" y="0"/>
          <a:ext cx="5556448" cy="3919984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198882" rIns="257810" bIns="0" numCol="1" spcCol="1270" anchor="t" anchorCtr="0">
          <a:noAutofit/>
        </a:bodyPr>
        <a:lstStyle/>
        <a:p>
          <a:pPr lvl="0" algn="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800" kern="1200" dirty="0" err="1" smtClean="0"/>
            <a:t>zoochorie</a:t>
          </a:r>
          <a:endParaRPr lang="cs-CZ" sz="5800" kern="1200" dirty="0"/>
        </a:p>
      </dsp:txBody>
      <dsp:txXfrm rot="16200000">
        <a:off x="-1051548" y="1051548"/>
        <a:ext cx="3214386" cy="1111289"/>
      </dsp:txXfrm>
    </dsp:sp>
    <dsp:sp modelId="{FBFC199D-88B5-4F7A-B25F-ECC99A7EBE0D}">
      <dsp:nvSpPr>
        <dsp:cNvPr id="0" name=""/>
        <dsp:cNvSpPr/>
      </dsp:nvSpPr>
      <dsp:spPr>
        <a:xfrm>
          <a:off x="1111289" y="0"/>
          <a:ext cx="4139553" cy="3919984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140589" rIns="0" bIns="0" numCol="1" spcCol="1270" anchor="t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antropochorie</a:t>
          </a:r>
          <a:endParaRPr lang="cs-CZ" sz="4100" kern="1200" dirty="0"/>
        </a:p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endozoochorie</a:t>
          </a:r>
          <a:endParaRPr lang="cs-CZ" sz="4100" kern="1200" dirty="0"/>
        </a:p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epizoochorie</a:t>
          </a:r>
          <a:endParaRPr lang="cs-CZ" sz="4100" kern="1200" dirty="0"/>
        </a:p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myrmekochorie</a:t>
          </a:r>
          <a:endParaRPr lang="cs-CZ" sz="4100" kern="1200" dirty="0"/>
        </a:p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err="1" smtClean="0"/>
            <a:t>ornitochorie</a:t>
          </a:r>
          <a:endParaRPr lang="cs-CZ" sz="4100" kern="1200" dirty="0"/>
        </a:p>
      </dsp:txBody>
      <dsp:txXfrm>
        <a:off x="1111289" y="0"/>
        <a:ext cx="4139553" cy="39199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918D238-8BF1-4A3B-AF0C-DCBAF2159F5B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9BBB2F-02EE-4191-BC63-C8253D213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E244B2-53A0-43E6-A094-33E9235DE99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30D94E2-F812-48C3-8B1C-4B5F8037CE9C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D56011-7B01-4C01-91A0-EEE91AE2D462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EA34804-64EA-435B-91AF-EF337FBD54C6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23F49E-2706-4A54-869C-7EB5ED2186B4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31DD827-D45B-4DDB-9335-A085D3659B36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E5175BE-9D0E-40FE-B34A-375C424757F1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DC1E11-1645-4285-8325-F97D9D304662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644C322-F016-40E9-886F-028E0B27CD58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89FA00-35A1-48ED-9839-56F80D218B2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488210-4300-43D8-A452-5D0DDF46831F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D833FF-0747-4AE3-B1EF-467C0F53DE1D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BD528C7-8CE1-4C5C-BEED-8AE674B12407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C8CE19-69C2-4561-90B4-FA6F82A2B2A1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4C40B-512C-46DE-96F5-B538B403FED3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70D4D-EE54-4A6F-BBA8-FAEDE87F34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2F61A-5393-4454-8071-BBA7E5963037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25FAF-C522-4C53-AC61-77CE7E46C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982B-394E-4721-88E8-DB22AE02999D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70148-4296-4325-9BD5-2530EC04EE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7EDC6-AF54-406D-BF07-4FC88591E50F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1BAE6-3A27-413E-83F5-56FE620A56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AA278-0665-42CF-902A-0858C5CEBEA3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7476C-6007-487A-BD45-2CCAF91F5C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2882-CA5B-479E-B13E-9BB95AFAAF5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E6EA8-BF04-4F04-9C06-6F0329FE52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1D306-B561-426A-A2F6-3D11968C2F20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64C70-40C3-4158-8DB4-A3853C64A9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D1CD9-B14C-4BDD-BC57-8C2E2CAE9107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C5E33-534E-4DBD-B45C-1364D2047C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E4AA6-37C3-4A07-B59D-B1E388A5AD2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CC76B-DD1D-411F-A05F-68C7C5BEB5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215C3-46E2-4ACE-BC94-1A4FC5744A0A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DDF4A-B372-4185-BB8E-00A903B2A8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350E9-444D-4D9C-A1CE-E0CFD59C9DA4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E5E12-184A-4DEA-A4A2-A6E5970015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33F86C-7ACA-42FE-9CA6-03DFC40BFD9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D41850-C686-4748-A1F2-A7109E84C1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b/Iris_sibirica_MHNT.BOT.2009.7.17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1/1a/Galium_aparine2_W.jpg?uselang=cs" TargetMode="External"/><Relationship Id="rId5" Type="http://schemas.openxmlformats.org/officeDocument/2006/relationships/hyperlink" Target="http://upload.wikimedia.org/wikipedia/commons/a/a1/Lithops-karasmontana-1.jpg?uselang=cs" TargetMode="External"/><Relationship Id="rId4" Type="http://schemas.openxmlformats.org/officeDocument/2006/relationships/hyperlink" Target="http://upload.wikimedia.org/wikipedia/commons/7/71/Carex.nigra.2.jpg?uselang=c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9/2-fleurs-lotus.jpg?uselang=c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19138" y="549275"/>
          <a:ext cx="7856537" cy="3816348"/>
        </p:xfrm>
        <a:graphic>
          <a:graphicData uri="http://schemas.openxmlformats.org/drawingml/2006/table">
            <a:tbl>
              <a:tblPr firstRow="1" bandRow="1"/>
              <a:tblGrid>
                <a:gridCol w="2268514"/>
                <a:gridCol w="5588023"/>
              </a:tblGrid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Gymnázium, Roudnice nad Labem, Havlíčkova 175, příspěvková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</a:rPr>
                        <a:t> organizace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Moderní škola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Registrační číslo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CZ.1.07/1.5.00/34.1034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Šablona: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III/2 Inovace a zkvalitnění výuky prostřednictvím ICT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VY_32_Inovace_GR06_Fia01_16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Vytvořeno: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Srpen 2013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Mgr. Lada Fialová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a příroda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Biologie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Sada: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Botanika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Název vzdělávacího materiálu: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Rozšiřování semen a plodů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1. ročník čtyřletého gymnázia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963" y="4581525"/>
            <a:ext cx="5271293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1188" y="836613"/>
          <a:ext cx="7777162" cy="914412"/>
        </p:xfrm>
        <a:graphic>
          <a:graphicData uri="http://schemas.openxmlformats.org/drawingml/2006/table">
            <a:tbl>
              <a:tblPr firstRow="1" bandRow="1"/>
              <a:tblGrid>
                <a:gridCol w="1584237"/>
                <a:gridCol w="6192925"/>
              </a:tblGrid>
              <a:tr h="4572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Anotace: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Výkladová prezentace na téma rozšiřování semen a plodů. Určená do hodin biologie nebo laboratorních cvičení z biologie. Prezentace je ukončena opakováním.</a:t>
                      </a: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457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Metodika: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Prezentaci ovládá učitel klikáním myši nebo šipkou vpravo (popř. vlevo). Při opakování žáci odpovídají ústně a po kliknutí myší se objevují správné odpovědi.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cap="all" dirty="0" smtClean="0"/>
              <a:t>Rozšiřování semen a plodů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b="1" smtClean="0"/>
              <a:t>Autochorie</a:t>
            </a:r>
            <a:endParaRPr lang="cs-CZ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250825" y="1052513"/>
            <a:ext cx="6121400" cy="4525962"/>
          </a:xfrm>
        </p:spPr>
        <p:txBody>
          <a:bodyPr/>
          <a:lstStyle/>
          <a:p>
            <a:pPr eaLnBrk="1" hangingPunct="1"/>
            <a:r>
              <a:rPr lang="cs-CZ" smtClean="0"/>
              <a:t>plod sám rozšiřuje semena do okolí (tykvice)</a:t>
            </a:r>
          </a:p>
          <a:p>
            <a:pPr eaLnBrk="1" hangingPunct="1"/>
            <a:r>
              <a:rPr lang="cs-CZ" b="1" smtClean="0"/>
              <a:t>netýkavka malokvětá </a:t>
            </a:r>
            <a:r>
              <a:rPr lang="cs-CZ" smtClean="0"/>
              <a:t>vystřeluje semen do svého okolí díky nestejnému napětí v oplodí, které v určitém okamžiku prudce pukne </a:t>
            </a:r>
          </a:p>
          <a:p>
            <a:pPr eaLnBrk="1" hangingPunct="1"/>
            <a:r>
              <a:rPr lang="cs-CZ" smtClean="0"/>
              <a:t>plody a semena padají pod mateřskou rostlinu (jírovec maďal)</a:t>
            </a:r>
            <a:br>
              <a:rPr lang="cs-CZ" smtClean="0"/>
            </a:br>
            <a:endParaRPr lang="cs-CZ" smtClean="0"/>
          </a:p>
        </p:txBody>
      </p:sp>
      <p:pic>
        <p:nvPicPr>
          <p:cNvPr id="5124" name="Obrázek 3" descr="P111077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7500" y="260350"/>
            <a:ext cx="2265363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Obrázek 4" descr="detail jírovce plod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3573463"/>
            <a:ext cx="2087562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b="1" smtClean="0"/>
              <a:t>Anemochorie</a:t>
            </a:r>
            <a:endParaRPr lang="cs-CZ" smtClean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250825" y="1063625"/>
            <a:ext cx="8642350" cy="5389563"/>
          </a:xfrm>
        </p:spPr>
        <p:txBody>
          <a:bodyPr/>
          <a:lstStyle/>
          <a:p>
            <a:pPr eaLnBrk="1" hangingPunct="1"/>
            <a:r>
              <a:rPr lang="cs-CZ" sz="2800" smtClean="0"/>
              <a:t>šíření semen a plodů větrem </a:t>
            </a:r>
          </a:p>
          <a:p>
            <a:pPr eaLnBrk="1" hangingPunct="1"/>
            <a:r>
              <a:rPr lang="cs-CZ" sz="2800" smtClean="0"/>
              <a:t>adaptace</a:t>
            </a:r>
          </a:p>
          <a:p>
            <a:pPr lvl="1" eaLnBrk="1" hangingPunct="1"/>
            <a:r>
              <a:rPr lang="cs-CZ" smtClean="0"/>
              <a:t>velmi lehká semena</a:t>
            </a:r>
          </a:p>
          <a:p>
            <a:pPr lvl="1" eaLnBrk="1" hangingPunct="1"/>
            <a:r>
              <a:rPr lang="cs-CZ" smtClean="0"/>
              <a:t>blanité výrůstky (javor, jasan, lípa)</a:t>
            </a:r>
          </a:p>
          <a:p>
            <a:pPr lvl="1" eaLnBrk="1" hangingPunct="1"/>
            <a:r>
              <a:rPr lang="cs-CZ" smtClean="0"/>
              <a:t>chmýr (pampeliška)</a:t>
            </a:r>
          </a:p>
          <a:p>
            <a:pPr lvl="1" eaLnBrk="1" hangingPunct="1"/>
            <a:r>
              <a:rPr lang="cs-CZ" smtClean="0"/>
              <a:t>chlupy (orobinec, plamének)</a:t>
            </a:r>
          </a:p>
        </p:txBody>
      </p:sp>
      <p:pic>
        <p:nvPicPr>
          <p:cNvPr id="6148" name="Obrázek 3" descr="javor klen dvounažk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2016125"/>
            <a:ext cx="140335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Obrázek 4" descr="P111070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02575" y="2636838"/>
            <a:ext cx="113347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Obrázek 5" descr="P112050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437063"/>
            <a:ext cx="1563687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Obrázek 6" descr="P112061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625" y="3284538"/>
            <a:ext cx="1919288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Obrázek 7" descr="P113007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5388" y="4365625"/>
            <a:ext cx="1490662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Obrázek 9" descr="detail plodu plaménku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73350" y="4581525"/>
            <a:ext cx="25463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b="1" smtClean="0"/>
              <a:t>Hydrochorie</a:t>
            </a:r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179388" y="981075"/>
            <a:ext cx="8713787" cy="4929188"/>
          </a:xfrm>
        </p:spPr>
        <p:txBody>
          <a:bodyPr/>
          <a:lstStyle/>
          <a:p>
            <a:pPr eaLnBrk="1" hangingPunct="1"/>
            <a:r>
              <a:rPr lang="cs-CZ" sz="2800" smtClean="0"/>
              <a:t>rozšiřování vodou (vodní a mokřadní rostliny)</a:t>
            </a:r>
          </a:p>
          <a:p>
            <a:pPr eaLnBrk="1" hangingPunct="1"/>
            <a:r>
              <a:rPr lang="cs-CZ" sz="2800" smtClean="0"/>
              <a:t>adaptace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- vzdušné vaky na semenech (leknín) </a:t>
            </a:r>
          </a:p>
          <a:p>
            <a:pPr eaLnBrk="1" hangingPunct="1">
              <a:buFont typeface="Arial" charset="0"/>
              <a:buNone/>
            </a:pPr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- speciální plovací pletiva (kokosovník, kosatec)</a:t>
            </a:r>
          </a:p>
          <a:p>
            <a:pPr eaLnBrk="1" hangingPunct="1">
              <a:buFont typeface="Arial" charset="0"/>
              <a:buNone/>
            </a:pPr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- mošničky (ostřice)</a:t>
            </a:r>
          </a:p>
          <a:p>
            <a:pPr eaLnBrk="1" hangingPunct="1">
              <a:buFont typeface="Arial" charset="0"/>
              <a:buNone/>
            </a:pPr>
            <a:endParaRPr lang="cs-CZ" sz="2800" smtClean="0"/>
          </a:p>
          <a:p>
            <a:pPr eaLnBrk="1" hangingPunct="1">
              <a:buFont typeface="Arial" charset="0"/>
              <a:buNone/>
            </a:pPr>
            <a:endParaRPr lang="cs-CZ" sz="14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- tobolky, které se otvírají za deště 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	(„ živé kameny“)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  <p:pic>
        <p:nvPicPr>
          <p:cNvPr id="7172" name="Obrázek 3" descr="štítovitý list lektnín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1628775"/>
            <a:ext cx="1763712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Obrázek 4" descr="P105046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2997200"/>
            <a:ext cx="169227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7" descr="File:Carex.nigra.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3644900"/>
            <a:ext cx="1081088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3851275" y="5013325"/>
            <a:ext cx="1081088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obr. 2</a:t>
            </a:r>
          </a:p>
        </p:txBody>
      </p:sp>
      <p:pic>
        <p:nvPicPr>
          <p:cNvPr id="7176" name="Picture 9" descr="http://upload.wikimedia.org/wikipedia/commons/9/9b/Iris_sibirica_MHNT.BOT.2009.7.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3644900"/>
            <a:ext cx="1514475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TextovéPole 8"/>
          <p:cNvSpPr txBox="1">
            <a:spLocks noChangeArrowheads="1"/>
          </p:cNvSpPr>
          <p:nvPr/>
        </p:nvSpPr>
        <p:spPr bwMode="auto">
          <a:xfrm>
            <a:off x="5580063" y="4932363"/>
            <a:ext cx="1079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obr. 1</a:t>
            </a:r>
          </a:p>
        </p:txBody>
      </p:sp>
      <p:pic>
        <p:nvPicPr>
          <p:cNvPr id="7178" name="Picture 11" descr="File:Lithops-karasmontana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5463" y="4797425"/>
            <a:ext cx="16573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TextovéPole 10"/>
          <p:cNvSpPr txBox="1">
            <a:spLocks noChangeArrowheads="1"/>
          </p:cNvSpPr>
          <p:nvPr/>
        </p:nvSpPr>
        <p:spPr bwMode="auto">
          <a:xfrm>
            <a:off x="6875463" y="6165850"/>
            <a:ext cx="1225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obr.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b="1" smtClean="0"/>
              <a:t>Zoochorie</a:t>
            </a:r>
            <a:endParaRPr 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323850" y="1125538"/>
            <a:ext cx="8424863" cy="4525962"/>
          </a:xfrm>
        </p:spPr>
        <p:txBody>
          <a:bodyPr/>
          <a:lstStyle/>
          <a:p>
            <a:pPr marL="514350" indent="-514350" eaLnBrk="1" hangingPunct="1"/>
            <a:r>
              <a:rPr lang="cs-CZ" smtClean="0"/>
              <a:t>šíření semen a plodů pomocí živočichů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typy: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	epizoochorie</a:t>
            </a:r>
            <a:endParaRPr lang="cs-CZ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	endozoochorie</a:t>
            </a:r>
            <a:endParaRPr lang="cs-CZ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	myrmekochorie</a:t>
            </a:r>
            <a:endParaRPr lang="cs-CZ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	ornitochorie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b="1" smtClean="0"/>
              <a:t>	antropochorie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b="1" smtClean="0"/>
              <a:t>Epizoochorie</a:t>
            </a:r>
            <a:endParaRPr lang="cs-CZ" smtClean="0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179388" y="981075"/>
            <a:ext cx="8229600" cy="5400675"/>
          </a:xfrm>
        </p:spPr>
        <p:txBody>
          <a:bodyPr/>
          <a:lstStyle/>
          <a:p>
            <a:r>
              <a:rPr lang="cs-CZ" smtClean="0"/>
              <a:t>šíření semen a plodů na srsti nebo peří</a:t>
            </a:r>
          </a:p>
          <a:p>
            <a:r>
              <a:rPr lang="cs-CZ" smtClean="0"/>
              <a:t>adaptace</a:t>
            </a:r>
          </a:p>
          <a:p>
            <a:pPr>
              <a:buFont typeface="Arial" charset="0"/>
              <a:buNone/>
            </a:pPr>
            <a:r>
              <a:rPr lang="cs-CZ" smtClean="0"/>
              <a:t>	- háčky (svízel přítula)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- zákrov s háčky (lopuch) 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- semena s háčky (kuklík)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- lepkavá semena (šalvěj) </a:t>
            </a:r>
          </a:p>
        </p:txBody>
      </p:sp>
      <p:pic>
        <p:nvPicPr>
          <p:cNvPr id="9220" name="Obrázek 4" descr="P112057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4413" y="2565400"/>
            <a:ext cx="2268537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Obrázek 5" descr="P1130251.JPG"/>
          <p:cNvPicPr>
            <a:picLocks noChangeAspect="1"/>
          </p:cNvPicPr>
          <p:nvPr/>
        </p:nvPicPr>
        <p:blipFill>
          <a:blip r:embed="rId4" cstate="print"/>
          <a:srcRect l="14301" t="24013" r="4851" b="30313"/>
          <a:stretch>
            <a:fillRect/>
          </a:stretch>
        </p:blipFill>
        <p:spPr bwMode="auto">
          <a:xfrm>
            <a:off x="6659563" y="3860800"/>
            <a:ext cx="2341562" cy="17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Obrázek 6" descr="šalvěj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9338" y="4437063"/>
            <a:ext cx="1584325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File:Galium aparine2 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5825" y="1095375"/>
            <a:ext cx="1800225" cy="25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7235825" y="3213100"/>
            <a:ext cx="10810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>
                <a:solidFill>
                  <a:schemeClr val="bg1">
                    <a:lumMod val="95000"/>
                  </a:schemeClr>
                </a:solidFill>
              </a:rPr>
              <a:t>obr.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b="1" smtClean="0"/>
              <a:t>Endozoochorie</a:t>
            </a:r>
            <a:endParaRPr lang="cs-CZ" smtClean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03213" y="1052513"/>
            <a:ext cx="6932612" cy="5400675"/>
          </a:xfrm>
        </p:spPr>
        <p:txBody>
          <a:bodyPr/>
          <a:lstStyle/>
          <a:p>
            <a:r>
              <a:rPr lang="cs-CZ" sz="2800" b="1" smtClean="0"/>
              <a:t>šíření semen a plodů </a:t>
            </a:r>
            <a:r>
              <a:rPr lang="cs-CZ" sz="2800" smtClean="0"/>
              <a:t>průchodem trávicí soustavy živočichů</a:t>
            </a:r>
          </a:p>
          <a:p>
            <a:r>
              <a:rPr lang="cs-CZ" sz="2800" smtClean="0"/>
              <a:t>narušování pevných obalů semen 				snadnější klíčení</a:t>
            </a:r>
          </a:p>
          <a:p>
            <a:r>
              <a:rPr lang="cs-CZ" sz="2800" smtClean="0"/>
              <a:t>adaptace</a:t>
            </a:r>
          </a:p>
          <a:p>
            <a:pPr lvl="1"/>
            <a:r>
              <a:rPr lang="cs-CZ" smtClean="0"/>
              <a:t>pro ptáky: malé bobule, pestře zbarvené a vytrvávající na rostlině (růže, tis, třešeň) </a:t>
            </a:r>
          </a:p>
          <a:p>
            <a:pPr lvl="1"/>
            <a:r>
              <a:rPr lang="cs-CZ" smtClean="0"/>
              <a:t>pro savce: nenápadně zbarvené, aromatické, větší a opadavé plody (palma vějířová – sloni; opice, kaloni, hlodavci)</a:t>
            </a: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971550" y="2708275"/>
            <a:ext cx="93662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Obrázek 5" descr="P112064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3141663"/>
            <a:ext cx="149225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Obrázek 6" descr="P113016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2266950"/>
            <a:ext cx="151130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Obrázek 7" descr="P113026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1268413"/>
            <a:ext cx="159702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Myrmekochorie</a:t>
            </a:r>
            <a:endParaRPr lang="cs-CZ" smtClean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525963"/>
          </a:xfrm>
        </p:spPr>
        <p:txBody>
          <a:bodyPr/>
          <a:lstStyle/>
          <a:p>
            <a:r>
              <a:rPr lang="cs-CZ" sz="2800" smtClean="0"/>
              <a:t>rozšiřování semen pomocí mravenců</a:t>
            </a:r>
          </a:p>
          <a:p>
            <a:r>
              <a:rPr lang="cs-CZ" sz="2800" smtClean="0"/>
              <a:t>adaptace</a:t>
            </a:r>
          </a:p>
          <a:p>
            <a:pPr>
              <a:buFont typeface="Arial" charset="0"/>
              <a:buNone/>
            </a:pPr>
            <a:r>
              <a:rPr lang="cs-CZ" sz="2800" smtClean="0"/>
              <a:t>	- rostliny vytváří na semenech </a:t>
            </a:r>
            <a:r>
              <a:rPr lang="cs-CZ" sz="2800" b="1" smtClean="0"/>
              <a:t>masíčko </a:t>
            </a:r>
            <a:r>
              <a:rPr lang="cs-CZ" sz="2800" smtClean="0"/>
              <a:t>nebo </a:t>
            </a:r>
            <a:r>
              <a:rPr lang="cs-CZ" sz="2800" b="1" smtClean="0"/>
              <a:t>hřebínek</a:t>
            </a:r>
            <a:r>
              <a:rPr lang="cs-CZ" sz="2800" smtClean="0"/>
              <a:t> (dužnaté přívěsky – vysoký obsah tuků nebo olejů</a:t>
            </a:r>
            <a:r>
              <a:rPr lang="cs-CZ" sz="2800" smtClean="0">
                <a:latin typeface="Tahoma" pitchFamily="34" charset="0"/>
              </a:rPr>
              <a:t>)</a:t>
            </a:r>
            <a:r>
              <a:rPr lang="cs-CZ" sz="2800" smtClean="0"/>
              <a:t> potrava pro mravence (vlaštovičník, violka)</a:t>
            </a:r>
          </a:p>
          <a:p>
            <a:endParaRPr lang="cs-CZ" smtClean="0"/>
          </a:p>
        </p:txBody>
      </p:sp>
      <p:pic>
        <p:nvPicPr>
          <p:cNvPr id="11268" name="Obrázek 3" descr="P11107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4508500"/>
            <a:ext cx="2808287" cy="210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Obrázek 4" descr="viloka rolní květy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4076700"/>
            <a:ext cx="1871662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ovací šipka 5"/>
          <p:cNvCxnSpPr/>
          <p:nvPr/>
        </p:nvCxnSpPr>
        <p:spPr>
          <a:xfrm>
            <a:off x="8027988" y="3284538"/>
            <a:ext cx="4318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Ornitochorie</a:t>
            </a:r>
            <a:endParaRPr lang="cs-CZ" smtClean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rozšiřování semen a plodů na nohách vodních a brodivých ptáků</a:t>
            </a:r>
          </a:p>
          <a:p>
            <a:r>
              <a:rPr lang="cs-CZ" smtClean="0"/>
              <a:t>leknín</a:t>
            </a:r>
          </a:p>
          <a:p>
            <a:endParaRPr lang="cs-CZ" smtClean="0"/>
          </a:p>
        </p:txBody>
      </p:sp>
      <p:pic>
        <p:nvPicPr>
          <p:cNvPr id="12292" name="Picture 5" descr="File:2-fleurs-lot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429000"/>
            <a:ext cx="37449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900113" y="5805488"/>
            <a:ext cx="10795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b="1" dirty="0">
                <a:solidFill>
                  <a:schemeClr val="bg1">
                    <a:lumMod val="95000"/>
                  </a:schemeClr>
                </a:solidFill>
              </a:rPr>
              <a:t>obr. 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Antropochorie</a:t>
            </a:r>
            <a:endParaRPr lang="cs-CZ" smtClean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rozšiřování semen a plodů člověkem</a:t>
            </a:r>
          </a:p>
          <a:p>
            <a:r>
              <a:rPr lang="cs-CZ" smtClean="0"/>
              <a:t>pěstování kulturních rostlin</a:t>
            </a:r>
          </a:p>
          <a:p>
            <a:r>
              <a:rPr lang="cs-CZ" smtClean="0"/>
              <a:t>roznos plevelů na oděvu</a:t>
            </a:r>
          </a:p>
          <a:p>
            <a:r>
              <a:rPr lang="cs-CZ" smtClean="0"/>
              <a:t>šíření rostlin napomáhá lodní, železniční, silniční i letecká doprava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441450"/>
          </a:xfrm>
        </p:spPr>
        <p:txBody>
          <a:bodyPr/>
          <a:lstStyle/>
          <a:p>
            <a:r>
              <a:rPr lang="cs-CZ" smtClean="0"/>
              <a:t>Opakování</a:t>
            </a:r>
            <a:br>
              <a:rPr lang="cs-CZ" smtClean="0"/>
            </a:br>
            <a:r>
              <a:rPr lang="cs-CZ" sz="2800" smtClean="0"/>
              <a:t>1) vyberte všechny možnosti, kdy se roznosu plodů a semen účastní živočichové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179388" y="1700213"/>
            <a:ext cx="8229600" cy="4525962"/>
          </a:xfrm>
        </p:spPr>
        <p:txBody>
          <a:bodyPr/>
          <a:lstStyle/>
          <a:p>
            <a:r>
              <a:rPr lang="cs-CZ" sz="2800" smtClean="0"/>
              <a:t>anemochorie</a:t>
            </a:r>
          </a:p>
          <a:p>
            <a:r>
              <a:rPr lang="cs-CZ" sz="2800" smtClean="0"/>
              <a:t>antropochorie</a:t>
            </a:r>
          </a:p>
          <a:p>
            <a:r>
              <a:rPr lang="cs-CZ" sz="2800" smtClean="0"/>
              <a:t>hydrochorie</a:t>
            </a:r>
          </a:p>
          <a:p>
            <a:r>
              <a:rPr lang="cs-CZ" sz="2800" smtClean="0"/>
              <a:t>endozoochorie</a:t>
            </a:r>
          </a:p>
          <a:p>
            <a:r>
              <a:rPr lang="cs-CZ" sz="2800" smtClean="0"/>
              <a:t>epizoochorie</a:t>
            </a:r>
          </a:p>
          <a:p>
            <a:r>
              <a:rPr lang="cs-CZ" sz="2800" smtClean="0"/>
              <a:t>myrmekochorie</a:t>
            </a:r>
          </a:p>
          <a:p>
            <a:r>
              <a:rPr lang="cs-CZ" sz="2800" smtClean="0"/>
              <a:t>ornitochorie</a:t>
            </a:r>
          </a:p>
          <a:p>
            <a:endParaRPr lang="cs-CZ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3275856" y="2564904"/>
          <a:ext cx="5556448" cy="3919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Obdélník 5"/>
          <p:cNvSpPr/>
          <p:nvPr/>
        </p:nvSpPr>
        <p:spPr>
          <a:xfrm>
            <a:off x="4355976" y="2780928"/>
            <a:ext cx="3456384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355976" y="5877272"/>
            <a:ext cx="3456384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355976" y="3573016"/>
            <a:ext cx="3456384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355976" y="4365104"/>
            <a:ext cx="3456384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355976" y="5157192"/>
            <a:ext cx="3456384" cy="50405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39750" y="2205038"/>
            <a:ext cx="2376488" cy="503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39750" y="3357563"/>
            <a:ext cx="2376488" cy="503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39750" y="3860800"/>
            <a:ext cx="2376488" cy="504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39750" y="4292600"/>
            <a:ext cx="2376488" cy="504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39750" y="4724400"/>
            <a:ext cx="2376488" cy="504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46088" y="-100013"/>
            <a:ext cx="8229600" cy="1143001"/>
          </a:xfrm>
        </p:spPr>
        <p:txBody>
          <a:bodyPr/>
          <a:lstStyle/>
          <a:p>
            <a:r>
              <a:rPr lang="cs-CZ" sz="4000" smtClean="0"/>
              <a:t>2) Správně poskládejte kostky domina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		</a:t>
            </a:r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5" name="Obdélník 4"/>
          <p:cNvSpPr/>
          <p:nvPr/>
        </p:nvSpPr>
        <p:spPr>
          <a:xfrm>
            <a:off x="2771800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anemo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23928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voda</a:t>
            </a:r>
          </a:p>
        </p:txBody>
      </p:sp>
      <p:sp>
        <p:nvSpPr>
          <p:cNvPr id="7" name="Obdélník 6"/>
          <p:cNvSpPr/>
          <p:nvPr/>
        </p:nvSpPr>
        <p:spPr>
          <a:xfrm>
            <a:off x="7812360" y="4437112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endozoo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812360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člověk</a:t>
            </a:r>
          </a:p>
        </p:txBody>
      </p:sp>
      <p:sp>
        <p:nvSpPr>
          <p:cNvPr id="9" name="Obdélník 8"/>
          <p:cNvSpPr/>
          <p:nvPr/>
        </p:nvSpPr>
        <p:spPr>
          <a:xfrm>
            <a:off x="5292080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hydro-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44208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srst</a:t>
            </a:r>
            <a:r>
              <a:rPr lang="cs-CZ" dirty="0">
                <a:solidFill>
                  <a:schemeClr val="tx1"/>
                </a:solidFill>
              </a:rPr>
              <a:t>, </a:t>
            </a:r>
            <a:r>
              <a:rPr lang="cs-CZ" b="1" dirty="0">
                <a:solidFill>
                  <a:schemeClr val="tx1"/>
                </a:solidFill>
              </a:rPr>
              <a:t>peří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292080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ornito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44208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TS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živočichů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51520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antropo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r>
              <a:rPr lang="cs-CZ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403648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vítr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2771800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auto-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923928" y="5517232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ptáci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2987824" y="980728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myrme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kochorie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403648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rostlina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sama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827584" y="980728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epizoo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907704" y="980728"/>
            <a:ext cx="1080120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mravenci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4067944" y="980728"/>
            <a:ext cx="1008112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rostlina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b="1" dirty="0">
                <a:solidFill>
                  <a:schemeClr val="bg1"/>
                </a:solidFill>
              </a:rPr>
              <a:t>sama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251520" y="4293096"/>
            <a:ext cx="1152128" cy="10801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myrmeko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076056" y="980728"/>
            <a:ext cx="1008112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auto-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084168" y="980728"/>
            <a:ext cx="1008112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ptáci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7092280" y="980728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ornito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092280" y="1988840"/>
            <a:ext cx="1080120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TS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b="1" dirty="0">
                <a:solidFill>
                  <a:schemeClr val="bg1"/>
                </a:solidFill>
              </a:rPr>
              <a:t>živočichů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7092280" y="2996952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endozoo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156176" y="2996952"/>
            <a:ext cx="936104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člověk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5076056" y="2996952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antropo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r>
              <a:rPr lang="cs-CZ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4067944" y="2996952"/>
            <a:ext cx="1008112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vítr</a:t>
            </a:r>
          </a:p>
        </p:txBody>
      </p:sp>
      <p:sp>
        <p:nvSpPr>
          <p:cNvPr id="35" name="Obdélník 34"/>
          <p:cNvSpPr/>
          <p:nvPr/>
        </p:nvSpPr>
        <p:spPr>
          <a:xfrm>
            <a:off x="2915816" y="2996952"/>
            <a:ext cx="1152128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 err="1">
                <a:solidFill>
                  <a:schemeClr val="tx1"/>
                </a:solidFill>
              </a:rPr>
              <a:t>anemo</a:t>
            </a:r>
            <a:r>
              <a:rPr lang="cs-CZ" b="1" dirty="0">
                <a:solidFill>
                  <a:schemeClr val="tx1"/>
                </a:solidFill>
              </a:rPr>
              <a:t>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1907704" y="2996952"/>
            <a:ext cx="1008112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voda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827584" y="2996952"/>
            <a:ext cx="1080120" cy="1008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tx1"/>
                </a:solidFill>
              </a:rPr>
              <a:t>hydro-</a:t>
            </a:r>
            <a:r>
              <a:rPr lang="cs-CZ" b="1" dirty="0" err="1">
                <a:solidFill>
                  <a:schemeClr val="tx1"/>
                </a:solidFill>
              </a:rPr>
              <a:t>chorie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827584" y="1988840"/>
            <a:ext cx="1080120" cy="100811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b="1" dirty="0">
                <a:solidFill>
                  <a:schemeClr val="bg1"/>
                </a:solidFill>
              </a:rPr>
              <a:t>srst, peří</a:t>
            </a:r>
          </a:p>
        </p:txBody>
      </p:sp>
      <p:sp>
        <p:nvSpPr>
          <p:cNvPr id="39" name="Obdélník 38"/>
          <p:cNvSpPr/>
          <p:nvPr/>
        </p:nvSpPr>
        <p:spPr>
          <a:xfrm>
            <a:off x="2987675" y="908050"/>
            <a:ext cx="2089150" cy="122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076825" y="908050"/>
            <a:ext cx="2159000" cy="122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6011863" y="2924175"/>
            <a:ext cx="2160587" cy="122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2" name="Obdélník 41"/>
          <p:cNvSpPr/>
          <p:nvPr/>
        </p:nvSpPr>
        <p:spPr>
          <a:xfrm rot="16200000">
            <a:off x="6551613" y="1376362"/>
            <a:ext cx="2160588" cy="12239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140200" y="2924175"/>
            <a:ext cx="2016125" cy="122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1908175" y="2924175"/>
            <a:ext cx="2232025" cy="1225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5" name="Obdélník 44"/>
          <p:cNvSpPr/>
          <p:nvPr/>
        </p:nvSpPr>
        <p:spPr>
          <a:xfrm rot="16200000">
            <a:off x="180181" y="2493170"/>
            <a:ext cx="2232025" cy="12239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smtClean="0"/>
              <a:t>Zdroje obrázků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179388" y="1052513"/>
            <a:ext cx="8713787" cy="5545137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1600" dirty="0" smtClean="0"/>
              <a:t>obr. 1 </a:t>
            </a:r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CULOS, Roger.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13.9.2013].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3"/>
              </a:rPr>
              <a:t>http://upload.wikimedia.org/wikipedia/commons/9/9b/Iris_sibirica_MHNT.BOT.2009.7.17.jpg</a:t>
            </a:r>
            <a:endParaRPr lang="cs-CZ" sz="1600" dirty="0" smtClean="0"/>
          </a:p>
          <a:p>
            <a:pPr marL="0" indent="0">
              <a:buFont typeface="Arial" charset="0"/>
              <a:buNone/>
              <a:defRPr/>
            </a:pPr>
            <a:endParaRPr lang="cs-CZ" sz="1600" dirty="0" smtClean="0"/>
          </a:p>
          <a:p>
            <a:pPr marL="0" indent="0">
              <a:buFont typeface="Arial" charset="0"/>
              <a:buNone/>
              <a:defRPr/>
            </a:pPr>
            <a:r>
              <a:rPr lang="cs-CZ" sz="1600" dirty="0" smtClean="0"/>
              <a:t>obr. 2 </a:t>
            </a:r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LINDSEY, James </a:t>
            </a:r>
            <a:r>
              <a:rPr lang="cs-CZ" sz="1600" dirty="0" err="1" smtClean="0"/>
              <a:t>Lindsey</a:t>
            </a:r>
            <a:r>
              <a:rPr lang="cs-CZ" sz="1600" dirty="0" smtClean="0"/>
              <a:t>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13.9.2013].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4"/>
              </a:rPr>
              <a:t>http://upload.wikimedia.org/wikipedia/commons/7/71/Carex.nigra.2.jpg?uselang=cs</a:t>
            </a:r>
            <a:endParaRPr lang="cs-CZ" sz="1600" dirty="0" smtClean="0"/>
          </a:p>
          <a:p>
            <a:pPr marL="0" indent="0">
              <a:buFont typeface="Arial" charset="0"/>
              <a:buNone/>
              <a:defRPr/>
            </a:pPr>
            <a:endParaRPr lang="cs-CZ" sz="1600" dirty="0"/>
          </a:p>
          <a:p>
            <a:pPr marL="0" indent="0">
              <a:buFont typeface="Arial" charset="0"/>
              <a:buNone/>
              <a:defRPr/>
            </a:pPr>
            <a:r>
              <a:rPr lang="cs-CZ" sz="1600" dirty="0" smtClean="0"/>
              <a:t>obr. 3</a:t>
            </a:r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GARCÍA, Luis </a:t>
            </a:r>
            <a:r>
              <a:rPr lang="cs-CZ" sz="1600" dirty="0" err="1" smtClean="0"/>
              <a:t>Fernández</a:t>
            </a:r>
            <a:r>
              <a:rPr lang="cs-CZ" sz="1600" dirty="0" smtClean="0"/>
              <a:t>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13.9.2013].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5"/>
              </a:rPr>
              <a:t>http://upload.wikimedia.org/wikipedia/commons/a/a1/Lithops-karasmontana-1.jpg?uselang=cs</a:t>
            </a:r>
            <a:endParaRPr lang="cs-CZ" sz="1600" dirty="0" smtClean="0"/>
          </a:p>
          <a:p>
            <a:pPr>
              <a:buFont typeface="Arial" charset="0"/>
              <a:buNone/>
              <a:defRPr/>
            </a:pPr>
            <a:endParaRPr lang="cs-CZ" sz="1600" dirty="0"/>
          </a:p>
          <a:p>
            <a:pPr marL="0" indent="0">
              <a:buFont typeface="Arial" charset="0"/>
              <a:buNone/>
              <a:defRPr/>
            </a:pPr>
            <a:r>
              <a:rPr lang="cs-CZ" sz="1600" dirty="0" smtClean="0"/>
              <a:t>obr. 4</a:t>
            </a:r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FORNAX.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14.9.2013].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6"/>
              </a:rPr>
              <a:t>http://upload.wikimedia.org/wikipedia/commons/1/1a/Galium_aparine2_W.jpg?uselang=cs</a:t>
            </a:r>
            <a:endParaRPr lang="cs-CZ" sz="1600" dirty="0" smtClean="0"/>
          </a:p>
          <a:p>
            <a:pPr marL="0" indent="0">
              <a:buFont typeface="Arial" charset="0"/>
              <a:buNone/>
              <a:defRPr/>
            </a:pPr>
            <a:endParaRPr lang="cs-CZ" sz="1600" dirty="0" smtClean="0"/>
          </a:p>
          <a:p>
            <a:pPr>
              <a:buFont typeface="Arial" charset="0"/>
              <a:buNone/>
              <a:defRPr/>
            </a:pPr>
            <a:r>
              <a:rPr lang="cs-CZ" sz="2400" dirty="0" smtClean="0"/>
              <a:t> </a:t>
            </a:r>
            <a:endParaRPr lang="cs-CZ" sz="1600" dirty="0" smtClean="0"/>
          </a:p>
          <a:p>
            <a:pPr>
              <a:buFont typeface="Arial" charset="0"/>
              <a:buNone/>
              <a:defRPr/>
            </a:pPr>
            <a:endParaRPr lang="cs-CZ" sz="1600" dirty="0" smtClean="0"/>
          </a:p>
          <a:p>
            <a:pPr>
              <a:buFont typeface="Arial" charset="0"/>
              <a:buNone/>
              <a:defRPr/>
            </a:pP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sz="1600" dirty="0" smtClean="0"/>
              <a:t>obr. 5</a:t>
            </a:r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NECOCRIEF.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14.9.2013].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3"/>
              </a:rPr>
              <a:t>http://upload.wikimedia.org/wikipedia/commons/8/89/2-fleurs-lotus.jpg?uselang=cs</a:t>
            </a:r>
            <a:endParaRPr lang="cs-CZ" sz="1600" dirty="0" smtClean="0"/>
          </a:p>
          <a:p>
            <a:pPr>
              <a:buFont typeface="Arial" charset="0"/>
              <a:buNone/>
              <a:defRPr/>
            </a:pPr>
            <a:endParaRPr lang="cs-CZ" sz="1600" dirty="0"/>
          </a:p>
          <a:p>
            <a:pPr>
              <a:buFont typeface="Arial" charset="0"/>
              <a:buNone/>
              <a:defRPr/>
            </a:pPr>
            <a:r>
              <a:rPr lang="cs-CZ" sz="1600" dirty="0" smtClean="0"/>
              <a:t>Ostatní fotografie jsou vlastním dílem autorky výukového materiálu</a:t>
            </a:r>
          </a:p>
          <a:p>
            <a:pPr>
              <a:defRPr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528</Words>
  <Application>Microsoft Office PowerPoint</Application>
  <PresentationFormat>Předvádění na obrazovce (4:3)</PresentationFormat>
  <Paragraphs>171</Paragraphs>
  <Slides>16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Calibri</vt:lpstr>
      <vt:lpstr>Tahoma</vt:lpstr>
      <vt:lpstr>Motiv sady Office</vt:lpstr>
      <vt:lpstr>Snímek 1</vt:lpstr>
      <vt:lpstr>Snímek 2</vt:lpstr>
      <vt:lpstr>Rozšiřování semen a plodů</vt:lpstr>
      <vt:lpstr>Autochorie</vt:lpstr>
      <vt:lpstr>Anemochorie</vt:lpstr>
      <vt:lpstr>Hydrochorie</vt:lpstr>
      <vt:lpstr>Zoochorie</vt:lpstr>
      <vt:lpstr>Epizoochorie</vt:lpstr>
      <vt:lpstr>Endozoochorie</vt:lpstr>
      <vt:lpstr>Myrmekochorie</vt:lpstr>
      <vt:lpstr>Ornitochorie</vt:lpstr>
      <vt:lpstr>Antropochorie</vt:lpstr>
      <vt:lpstr>Opakování 1) vyberte všechny možnosti, kdy se roznosu plodů a semen účastní živočichové</vt:lpstr>
      <vt:lpstr>2) Správně poskládejte kostky domina</vt:lpstr>
      <vt:lpstr>Zdroje obrázků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roznos semen</dc:title>
  <dc:creator>tomfi</dc:creator>
  <cp:lastModifiedBy>Dum</cp:lastModifiedBy>
  <cp:revision>71</cp:revision>
  <dcterms:created xsi:type="dcterms:W3CDTF">2013-09-08T21:23:03Z</dcterms:created>
  <dcterms:modified xsi:type="dcterms:W3CDTF">2014-10-23T09:52:57Z</dcterms:modified>
</cp:coreProperties>
</file>