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85" r:id="rId2"/>
    <p:sldId id="286" r:id="rId3"/>
    <p:sldId id="256" r:id="rId4"/>
    <p:sldId id="258" r:id="rId5"/>
    <p:sldId id="257" r:id="rId6"/>
    <p:sldId id="260" r:id="rId7"/>
    <p:sldId id="273" r:id="rId8"/>
    <p:sldId id="279" r:id="rId9"/>
    <p:sldId id="274" r:id="rId10"/>
    <p:sldId id="280" r:id="rId11"/>
    <p:sldId id="275" r:id="rId12"/>
    <p:sldId id="276" r:id="rId13"/>
    <p:sldId id="277" r:id="rId14"/>
    <p:sldId id="278" r:id="rId15"/>
    <p:sldId id="283" r:id="rId16"/>
    <p:sldId id="284" r:id="rId17"/>
    <p:sldId id="27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9" autoAdjust="0"/>
    <p:restoredTop sz="96831" autoAdjust="0"/>
  </p:normalViewPr>
  <p:slideViewPr>
    <p:cSldViewPr>
      <p:cViewPr>
        <p:scale>
          <a:sx n="70" d="100"/>
          <a:sy n="70" d="100"/>
        </p:scale>
        <p:origin x="-810" y="-7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89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1A1AF2F-FACA-4C52-A940-D329FB604E05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B16DCBF-EC07-499D-9C25-ECB82A91FE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262D92E-B715-415B-902C-D82B7F8F548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E878632-7DB7-4BF4-825A-B45A3A2D710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EFE08B4-9058-4DAB-87EA-EDCABE3022F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DE2E986-E924-4CF1-9B1B-A0740464ADC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86A36C4-5207-497A-B9FD-FB8BC12DC4E7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4302B92-682B-4EB7-9BAF-F7FAC6A6D8C0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00428E9-3FB8-4867-B08E-D4A61BC960AE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544DB88-5E54-4845-9627-6FB4B6A1B633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D48B19-DF09-4258-B780-E5D313E5F5FE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A59CD96-2C39-4B9F-B8E4-DC431446C3B5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A996331-24C5-49C4-866A-02C92F93AA02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58615A9-A05D-4EB7-9BF7-DDD785539441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4DB61B-23B0-464F-93E9-FE88EC6F8EE2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E0447BA-6E0F-4274-B030-05DB414CE58D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6DF8394-D8A3-477D-B32B-3AFF5A03CB3E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9520B-3DC8-4B5D-92FA-914E1604927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B4624-56AB-4E18-838C-7A7125758D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97A8C-E3CE-42D6-80B4-0C80AA77377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85939-895D-4450-9AD6-72314DDD3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1813D-354C-4251-87C7-4C4C9582C2F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F16C3F-7309-45AB-9BCD-A766A61E40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DA1D1-9A37-4620-831F-A5FF581CA2B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3CD97-4E87-44DD-922E-1C4B3DC80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9FF0D-4971-4E16-84DB-9BFCE17287D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DD15AD-F1C6-46DE-8651-30AE47326B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95B1C-AC7F-4399-A1DD-EEAB6CEBD4A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5FDB7-3EE0-4940-A1EE-07C3A41161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08148-4A3B-469D-98BE-1DA5DCD2214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C3621-D32F-41F0-98A2-441B6BC4A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E3776-784F-4494-91F4-659B4DD6698A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DCB04-E2EF-47F7-81C8-44404A7BE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8903A-1920-4B75-A529-EED42FC0360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38C4F-2A7C-421D-8C38-AFCAD5028F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7B7A5-E703-4914-BCE8-A09069E95EE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0A080-E7EC-4F20-AB6C-2099376FB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D3046-2521-4705-94CB-6DE8460E9CB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7214B-2AA5-4251-B150-A92DF33B62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7177BDA-D5C9-4515-B221-E6030E97F224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BD962EC-82FD-40A4-80B7-F61BA10BA3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f/Populus_seedhairs.jpg?uselang=c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VY_32_Inovace_GR06_Fia01_17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Semeno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055269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04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semeno. Určená do hodin biologie nebo laboratorních cvičení z biologie. Prezentace je ukončena opakováním.</a:t>
                      </a: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SEMENO (semen)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SEMENO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mnohobuněčná rozmnožovací část vyšších rostliny</a:t>
            </a:r>
          </a:p>
          <a:p>
            <a:pPr eaLnBrk="1" hangingPunct="1"/>
            <a:r>
              <a:rPr lang="cs-CZ" smtClean="0"/>
              <a:t>obsahuje zárodek a zásobní látky</a:t>
            </a:r>
          </a:p>
          <a:p>
            <a:pPr eaLnBrk="1" hangingPunct="1"/>
            <a:r>
              <a:rPr lang="cs-CZ" smtClean="0"/>
              <a:t>nízký obsah vody		dlouhá životnost; přečkání nepříznivých podmínek</a:t>
            </a: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779838" y="3573463"/>
            <a:ext cx="100806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VZNIK SEMENE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 předchozím oplození vajíčka uloženého na plodolistu (u nahosemenných) nebo uzavřeného v pestíku (u krytosemenných)</a:t>
            </a:r>
          </a:p>
          <a:p>
            <a:pPr eaLnBrk="1" hangingPunct="1"/>
            <a:r>
              <a:rPr lang="cs-CZ" smtClean="0"/>
              <a:t>části oplozeného vajíčka se mění v části semene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STAVBA SEMENE</a:t>
            </a:r>
          </a:p>
        </p:txBody>
      </p:sp>
      <p:sp>
        <p:nvSpPr>
          <p:cNvPr id="7171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osemení (testa)</a:t>
            </a:r>
          </a:p>
          <a:p>
            <a:r>
              <a:rPr lang="cs-CZ" smtClean="0"/>
              <a:t>zárodek (embryo)</a:t>
            </a:r>
          </a:p>
          <a:p>
            <a:r>
              <a:rPr lang="cs-CZ" smtClean="0"/>
              <a:t>živné pletivo (albumen)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r>
              <a:rPr lang="cs-CZ" smtClean="0"/>
              <a:t>OSEMENÍ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45259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*z obalů oplozeného vajíčka</a:t>
            </a:r>
          </a:p>
          <a:p>
            <a:r>
              <a:rPr lang="cs-CZ" smtClean="0"/>
              <a:t>pupek – jizva po poutku</a:t>
            </a:r>
          </a:p>
          <a:p>
            <a:r>
              <a:rPr lang="cs-CZ" smtClean="0"/>
              <a:t>typy:	blanité (ořešák královský)</a:t>
            </a:r>
          </a:p>
          <a:p>
            <a:pPr>
              <a:buFont typeface="Arial" charset="0"/>
              <a:buNone/>
            </a:pPr>
            <a:r>
              <a:rPr lang="cs-CZ" smtClean="0"/>
              <a:t>			hladké (fazol)</a:t>
            </a:r>
          </a:p>
          <a:p>
            <a:pPr>
              <a:buFont typeface="Arial" charset="0"/>
              <a:buNone/>
            </a:pPr>
            <a:r>
              <a:rPr lang="cs-CZ" smtClean="0"/>
              <a:t>			chlupaté (bavlník)</a:t>
            </a:r>
          </a:p>
          <a:p>
            <a:pPr>
              <a:buFont typeface="Arial" charset="0"/>
              <a:buNone/>
            </a:pPr>
            <a:r>
              <a:rPr lang="cs-CZ" smtClean="0"/>
              <a:t>			chmírnaté (topol)</a:t>
            </a:r>
          </a:p>
          <a:p>
            <a:pPr>
              <a:buFont typeface="Arial" charset="0"/>
              <a:buNone/>
            </a:pPr>
            <a:r>
              <a:rPr lang="cs-CZ" smtClean="0"/>
              <a:t>			kamenné (réva vinná)</a:t>
            </a:r>
          </a:p>
          <a:p>
            <a:pPr>
              <a:buFont typeface="Arial" charset="0"/>
              <a:buNone/>
            </a:pPr>
            <a:r>
              <a:rPr lang="cs-CZ" smtClean="0"/>
              <a:t>			kožovité (jírovec)</a:t>
            </a:r>
          </a:p>
          <a:p>
            <a:pPr>
              <a:buFont typeface="Arial" charset="0"/>
              <a:buNone/>
            </a:pPr>
            <a:r>
              <a:rPr lang="cs-CZ" smtClean="0"/>
              <a:t>			slizovité (len)</a:t>
            </a:r>
          </a:p>
          <a:p>
            <a:pPr>
              <a:buFont typeface="Arial" charset="0"/>
              <a:buNone/>
            </a:pPr>
            <a:r>
              <a:rPr lang="cs-CZ" smtClean="0"/>
              <a:t>			</a:t>
            </a:r>
          </a:p>
          <a:p>
            <a:pPr lvl="4">
              <a:buFont typeface="Arial" charset="0"/>
              <a:buNone/>
            </a:pPr>
            <a:endParaRPr lang="cs-CZ" smtClean="0"/>
          </a:p>
        </p:txBody>
      </p:sp>
      <p:pic>
        <p:nvPicPr>
          <p:cNvPr id="8196" name="Obrázek 3" descr="P1130115.JPG"/>
          <p:cNvPicPr>
            <a:picLocks noChangeAspect="1"/>
          </p:cNvPicPr>
          <p:nvPr/>
        </p:nvPicPr>
        <p:blipFill>
          <a:blip r:embed="rId3" cstate="print"/>
          <a:srcRect l="35699" t="43700" r="35951" b="44487"/>
          <a:stretch>
            <a:fillRect/>
          </a:stretch>
        </p:blipFill>
        <p:spPr bwMode="auto">
          <a:xfrm>
            <a:off x="6084888" y="4437063"/>
            <a:ext cx="1511300" cy="83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4" descr="P1130105.JPG"/>
          <p:cNvPicPr>
            <a:picLocks noChangeAspect="1"/>
          </p:cNvPicPr>
          <p:nvPr/>
        </p:nvPicPr>
        <p:blipFill>
          <a:blip r:embed="rId4" cstate="print"/>
          <a:srcRect l="33200" t="44749" r="50000" b="35300"/>
          <a:stretch>
            <a:fillRect/>
          </a:stretch>
        </p:blipFill>
        <p:spPr bwMode="auto">
          <a:xfrm>
            <a:off x="6875463" y="2349500"/>
            <a:ext cx="122555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Obrázek 5" descr="P1120808.JPG"/>
          <p:cNvPicPr>
            <a:picLocks noChangeAspect="1"/>
          </p:cNvPicPr>
          <p:nvPr/>
        </p:nvPicPr>
        <p:blipFill>
          <a:blip r:embed="rId5" cstate="print"/>
          <a:srcRect l="24013" t="36349" r="42912" b="34250"/>
          <a:stretch>
            <a:fillRect/>
          </a:stretch>
        </p:blipFill>
        <p:spPr bwMode="auto">
          <a:xfrm>
            <a:off x="684213" y="2852738"/>
            <a:ext cx="1511300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2" descr="File:Populus seedhairs.jpg"/>
          <p:cNvPicPr>
            <a:picLocks noChangeAspect="1" noChangeArrowheads="1"/>
          </p:cNvPicPr>
          <p:nvPr/>
        </p:nvPicPr>
        <p:blipFill>
          <a:blip r:embed="rId6" cstate="print"/>
          <a:srcRect t="38315" r="59366" b="23370"/>
          <a:stretch>
            <a:fillRect/>
          </a:stretch>
        </p:blipFill>
        <p:spPr bwMode="auto">
          <a:xfrm>
            <a:off x="684213" y="4005263"/>
            <a:ext cx="1536700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0" name="TextovéPole 7"/>
          <p:cNvSpPr txBox="1">
            <a:spLocks noChangeArrowheads="1"/>
          </p:cNvSpPr>
          <p:nvPr/>
        </p:nvSpPr>
        <p:spPr bwMode="auto">
          <a:xfrm>
            <a:off x="1476375" y="4652963"/>
            <a:ext cx="7191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chemeClr val="bg1"/>
                </a:solidFill>
              </a:rPr>
              <a:t>obr. 1</a:t>
            </a:r>
          </a:p>
        </p:txBody>
      </p:sp>
      <p:pic>
        <p:nvPicPr>
          <p:cNvPr id="8201" name="Obrázek 12" descr="P1130414.JPG"/>
          <p:cNvPicPr>
            <a:picLocks noChangeAspect="1"/>
          </p:cNvPicPr>
          <p:nvPr/>
        </p:nvPicPr>
        <p:blipFill>
          <a:blip r:embed="rId7" cstate="print"/>
          <a:srcRect l="16925" t="26900" r="8263" b="13251"/>
          <a:stretch>
            <a:fillRect/>
          </a:stretch>
        </p:blipFill>
        <p:spPr bwMode="auto">
          <a:xfrm>
            <a:off x="6011863" y="549275"/>
            <a:ext cx="2881312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2" name="Obrázek 13" descr="P1130568.JPG"/>
          <p:cNvPicPr>
            <a:picLocks noChangeAspect="1"/>
          </p:cNvPicPr>
          <p:nvPr/>
        </p:nvPicPr>
        <p:blipFill>
          <a:blip r:embed="rId8" cstate="print"/>
          <a:srcRect l="30313" t="30051" r="35825" b="32150"/>
          <a:stretch>
            <a:fillRect/>
          </a:stretch>
        </p:blipFill>
        <p:spPr bwMode="auto">
          <a:xfrm>
            <a:off x="5364163" y="5414963"/>
            <a:ext cx="1584325" cy="132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3" name="Obrázek 14" descr="P1130424.JPG"/>
          <p:cNvPicPr>
            <a:picLocks noChangeAspect="1"/>
          </p:cNvPicPr>
          <p:nvPr/>
        </p:nvPicPr>
        <p:blipFill>
          <a:blip r:embed="rId9" cstate="print"/>
          <a:srcRect l="29526" t="15350" r="22438" b="14301"/>
          <a:stretch>
            <a:fillRect/>
          </a:stretch>
        </p:blipFill>
        <p:spPr bwMode="auto">
          <a:xfrm>
            <a:off x="684213" y="5010150"/>
            <a:ext cx="1511300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OSEMENÍ</a:t>
            </a:r>
          </a:p>
        </p:txBody>
      </p:sp>
      <p:pic>
        <p:nvPicPr>
          <p:cNvPr id="9219" name="Zástupný symbol pro obsah 3" descr="P113037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9261" t="35771" r="41647" b="38910"/>
          <a:stretch>
            <a:fillRect/>
          </a:stretch>
        </p:blipFill>
        <p:spPr>
          <a:xfrm>
            <a:off x="2195513" y="1557338"/>
            <a:ext cx="4706937" cy="4679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ZÁRODEK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8569325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* z oplozené vaječné buňky</a:t>
            </a:r>
          </a:p>
          <a:p>
            <a:r>
              <a:rPr lang="cs-CZ" smtClean="0"/>
              <a:t>nejmladší vývojové stádium rostliny</a:t>
            </a:r>
          </a:p>
          <a:p>
            <a:r>
              <a:rPr lang="cs-CZ" smtClean="0"/>
              <a:t>základy  všech vegetativních orgánů</a:t>
            </a:r>
          </a:p>
          <a:p>
            <a:pPr lvl="1">
              <a:buFont typeface="Wingdings" pitchFamily="2" charset="2"/>
              <a:buChar char="Ø"/>
            </a:pPr>
            <a:r>
              <a:rPr lang="cs-CZ" b="1" smtClean="0"/>
              <a:t> hypokotyl</a:t>
            </a:r>
            <a:r>
              <a:rPr lang="cs-CZ" smtClean="0"/>
              <a:t> – podděložní článek, základ stonku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b="1" smtClean="0"/>
              <a:t>radicula </a:t>
            </a:r>
            <a:r>
              <a:rPr lang="cs-CZ" smtClean="0"/>
              <a:t>(kořínek) – základ kořene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b="1" smtClean="0"/>
              <a:t>plumula</a:t>
            </a:r>
            <a:r>
              <a:rPr lang="cs-CZ" smtClean="0"/>
              <a:t> (pírko) – vzrostný vrchol zárodku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b="1" smtClean="0"/>
              <a:t>dělohy</a:t>
            </a:r>
            <a:r>
              <a:rPr lang="cs-CZ" smtClean="0"/>
              <a:t> – listový původ, někdy obsahují zásobu živin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ZÁRODEK</a:t>
            </a:r>
          </a:p>
        </p:txBody>
      </p:sp>
      <p:pic>
        <p:nvPicPr>
          <p:cNvPr id="11267" name="Zástupný symbol pro obsah 10" descr="P113037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9259" t="37225" r="38068" b="30956"/>
          <a:stretch>
            <a:fillRect/>
          </a:stretch>
        </p:blipFill>
        <p:spPr>
          <a:xfrm>
            <a:off x="2076450" y="1341438"/>
            <a:ext cx="4511675" cy="4748212"/>
          </a:xfrm>
        </p:spPr>
      </p:pic>
      <p:sp>
        <p:nvSpPr>
          <p:cNvPr id="11268" name="AutoShape 2" descr="data:image/jpeg;base64,/9j/4AAQSkZJRgABAQAAAQABAAD/2wCEAAkGBxISEhUUEhQVFBQUFRQUFBQQFxUUFBQUFRQWFhQVFBQYHCggGBolHBQUITEhJSkrLi4uFx8zODMsNygtLisBCgoKDg0OFxAQGiwkHCQsLDcsLCwsLCwsLCwsLywsLCwsLCwsLCwrLCwsLC8sLCwsNzcsLCwsLCwsLCwsNywsN//AABEIALwBDAMBIgACEQEDEQH/xAAcAAABBAMBAAAAAAAAAAAAAAAAAQIDBAUGBwj/xABHEAACAgECAwUDBwgHBwUAAAABAgADEQQSBRMhBiIxQVFhcZEHFCMygaGxCDVCdLLB0fAkM1JicnPhFiU0RGOSohVDVLPx/8QAGgEBAQADAQEAAAAAAAAAAAAAAAECAwQFBv/EACYRAQEAAgEEAQMFAQAAAAAAAAABAhEDBCExQRITQlEyYXGBkQX/2gAMAwEAAhEDEQA/AON8seg+EOWPQfCPMIDOWPQQ2D0Hwj4YgJy19B8IctfQfCOEXEBvKX0Hwhyl9B8I+EBnLX0Hwhyl9B8I8CW6eF3uMrU7A+YU4+Mlyk800o8pfQfCLy19B8JlR2e1XX6I9PEEoD95jG4JqB41MPv/AAmP1cPzF1WM5S+g+EBUvoPhLdmhtXxRvgZXH85mUyl8Iaal9B8InKX0Hwj4QGctfQfCHLX0Hwj4hMobyl9B8IcpfQfCOgIDeWvoPhEapfQfCSRMwI9g9B8InLHoI8xIHof8n0f7sf8AWrf2Kp0ycz/J+/Nj/rVv7FU6ZAIQhAIQhAIQhAIQhA8WxIuIYgJHCIIokCiOAjkWZzg3AnuwzZVPvb3fxmGfJjhN5LJvwxOl0T2HCAk+z982bh3Y8Hrax/wr0+/xmzaDh6VgKgAH8+MyNNfuPsnl8vXZ5dse0b8eOTyoaDhVVC9ytQ3TxUMQPUk56+Es2KzfWJPv8s+g8paFcfsxOK5W+azk0rUaQHOcfaQP/wBkqaQdRnA8vb7JKFjhXIqnZp18Cqk+vj9vSY7W8Eos8ax+B+Imd5URqPSZTKzxUaJxHsgmM1EqfIN1U+8+Imq6zh1tX9YhXPn0I+InXzp8nHQe0kAfGUtTolYEMAwPTB6gzs4eszw7Zd413jl8OSRCJtvHOyBQF6TkePLPXp57W/dNTxPU4+XHkm8Wm42eTMQjsRMTYgzEMIhgLiIRCAgehPkFtVOF2MxCqupuLMxAUAJXkknoBN/fjelXGdRSMrzBm1BlP7Y6/V9vhOa/IzwxdTwa2lyyhtUx3JgMrJyXQjPQ4ZV6HofCblV2JoBU7myrl+i1gFjXqkYkBfP55Y3vAPrkMsnHdMXtr51Yeg/SK7BSo2V2buviu22vvDp1xnMk/wDV9Pt38+nZtZt/MTbtUqGbdnGAXTJ8tw9ZgX7DUtuDW2FWwdhFeA401WlLZ25Oa6h3ScZYnHhh79ljZffc78vc9L0csh+Wa9hdyrpgcw11hk6j6JSCGOQGZ13GdPSKjbairc2ytyRsY8t7Pr+AG2tjknB6DzEc/FtOpIN9QIcVkGxARY2dqEZ6McHA8ehmMv7KVPRTSXfFJtYMdu52upvpcsNu0f8AEOwCgAEAAADEh13Y2u2o1c61FZ7HbZsG/mKAQ3d6gYH84wGT1XaDS1kB76x9JyT3lISzlvZtsIOK+7W572PDHmJafiFIzm2sYyDl1GMKrHPXp0dD7mHqJgx2PryubbGWt2etSKsKGr1Ne3IQM3/FOcsT9RfPcWdo+ya1WmxLrAcfVIrKhuRRQX6rn6mmr6Zxkt7MBscIQgeLRFzEiQHR6rGLL3DdGbXCDz8T6DzMxyymM3RkuzvCec25h3Af+4+num/6eoADHhKvDdIqKFUdB0mUQTwufmvJlv06ccdQ6pBJlH8+UWuvrg9PbHos0MwBHFY5UkgWBBy5Iqx+zMetUCPbApJ1rjtkqKDVSJqZkTVGNXKMXbRNW452ZSwl07lnnjore8evtm9ignwBOPHAzjy/hI34XY3hU59yMf3TbxZZ4XeKWSuH6rSvWxVgVI8j/PUSAzrvGeyFly4apgR9ViApX7Wx09k0LiPZHU0thuQq+TWanSVg/Y9oP2Ynr8HN853mq58sdNdMJmTwEAd7V6JfZzzYfhUjfdGpwvTfpa+gf5dOsf8AapSdDFhjCZh9HoR/zdzf5ek/Avev4RQvDh4trn9yaer8XeB278n782P+tW/sVTpk5Z8lZJ4Pb/6etqt85bAtep7SPoebyyUWsOU3bQ2Ruxk4l7R8J4kGr3I+0HVkF/mzuvO1WqZhcwcFS1T6faashTuyAOhDosJoeo0HE2ran6QLygow2m2ACmsLyz/Wc4WBiS+Uxu8e7i7o79cNRTTY7NvbUPYSKspp6NTbyHJRcbrq3oUjp0RiACGgbfCEIBCEIBCEIHi2AimEgcgm89luGctNzDvP16+S+Qms9ndDzbVBHdHeb3Dy+04nSK0AAx4+fs9083rub7J/bdxY+0mlWXqU+Eh06dPhLSieY2nKBHhT6Rfsj1jSgR6xAI9YQ9VkoEagkoEsCYiER+IGURkRhElxGESpRVa65CMy58dpIzjwziQWlj9Yk+8k/jJQIyyZbRRupHpMNxXhq2KVYZB+72j2zPOsp31xLq7hpyTi/DGofaeoPVW9R/GY1hOl9oeGC6sj9IZKn2znFyEdD4joffPY6fm+pj38tOeOkJiR+I0zpYO5/JJqHr4HqGRijfOLAHGM1hhSrWDII7oJbqMd3rNus7RasGwGrbi415Ol1NgorFlqJaxU41AcJW2K8bBaC3QEzBfIJWrcLsVgGVtTcrKwBDA11ggg+II8p06BoJ7Ta+tXtesd46Za6bKrayjaijbUA5+tnUmtWBG5QzZxjEfRx/iKNsNBt7+qIL12KbQus1KVojqNtQWqukgvkMLB1HVpu12mRypdFYo29CwBKNgruUn6pwzDI8iZLA59R2l4gBa3LZwbGNbNpNSqnZpdKy0JT/WJvsfUDmPkA1t0OQBb1PaPXruPIABssRTybnNK16lqQ9iq2bQyhG7u3AO7qvWbtCBoWr7T67bqN1Jr5ekOorKVXbeclVNnKa20KDud3QKEzhT1BBA3wRtlasMMAwyDhgCMqQVOD5ggH7I+AQhCB4uzAQBj61z4SbG69jNJisufFz0/wr0H37ptVazG8Lo2Vog/RAH2+f3zLU9Z89zZ/LkuTqxmosqskrMYIhJHlNW2SypkqmQoCZZQShRHqsRJMqwh6iKRFEXEyQggYQJlikjCI4xJdhu2JvAPUZ9Pf6mPErN4nMm0sPu2k937unXz6SN9OSm4YxnBx4iI1o9Pt8/5/hGjUkHIJBHUEHBB9RLLE0qajQE5G059MHM0HtV2T1O/mVUXOG8QlVjkH1wq+BnTLOI2t42Oc+Peb8MzXe01JtqdWJOVPiSevlOnh5JhlLGOU3HOl7J68/8AK3r/AJqGr/7NsY/ZvUr9fkJ/m6vR1n4NcDMOah6D4CAAE9loehvkfZdHwq17WRlTUWMx0zrqOhWoYHKJy390dZuVfafTnplwd1aFWRgVey86dVYH/qAjPhjB8Dmc6+SaupuBagXFhXz7d+wbmIC1Haq+ZOAMe2brenC0K42M9V1Ve2ty9i22apVVrRuyxF1gJLZwSfXqEn+3ei2K5d1DKlihq3DNU6M62hSMlSEfGOp24AziZLhfHqdQ7pWWJQuMsjKrcu1qXKMRhgHQjpMFouH8J02nqQ21YSukLa9wV3UVMEO8MO6ypado7p7/AE8Zl9DfoEbdVZSC3NwVsU536gNbjr53XLn22AeYgZqEw/8AtNpuXzOYM8prxV0NxrVWYlagdxOEboPQzLowIBHUEZBHmDAWEIQCEIQPFol3hFW66sf31+45P4SnMl2fP9Ir/wAX7jNfJdY2/ss8uladJepSU9MfCZGpZ8460i1DHjJhGKJKsB6iSbceXxjB1kqmVEiiSAxqx5lgIsIZlBCGYkBTGERxMQyhpMrXrLBMjaKlqk1DdM+Hj9ka1I6y4SOufb/pKdZypPTxIx5xIbQo+Dg9ZBxVl2nx+398R3w2PL+cw1VdLVsXt5b5wAyMU24PUsmW/wDH4+W3GbRxy4YY+8/jIpm9R2d1J3NUi6hASS+jddRjz7yId6eP6SiYQ+JHmOhB8QfQjynuzw5nd/kZ0Jv4LdWpCsdTYUJ6gOgpdCwHiNyjI9JuNXYxGc2XWWMwve+pV2hKt2sr1eB3cnc1FIbJP1Tt25M138n/APNj/rVv7Fc6XKNXTsNQBg2XsNpRdzV9yvk30Ki4QZATU2YJychck9cy6nsdS9gs5lytv3kKyYbrpm2MCh7udHSemD9brg4mxbh8PH2RBYPDIyMZGfDPhA1fVdi0IBrutD1VOlIsKtUjNTbSHZQoY9LmJAYA4E2bTUhEVB4KoUZ8cKMD8I5nA8SBnoM9OvpFZgPE48uvqfAQFhG8wZIyMjGRnqM+GYqsD4HOOhx5H0MBYRCYsDxfmZDgB+nT3/umPIl3hLYtQ/3hNXLN4Zfws8unaUzKUTFaMZmY05I8fTznzrqTqskCxqeySgyhUWTCRgx4hDxFzGgx0yUZi5iQYwF3QzGkwEB2Y0mGYmZYGtIyY5pHiLWJlzdDMfw2zo/n3j7fIHHs+yWtQ3SUeFt0b/F+4RF9HPSSxPlMP2gt21N7jM/c3San2ttxS3u/GbsJvKRi52pwQwJDDqGHRgfUEdQZlR2l1BAFxTVKOgGtQXED2XHFq/Y4mIJiT3XO7z8nF5fgmoOjqamznOFSl7H7+KQSjMGZR792Ovj4TZE4TxPcCLgo3Lys2s/JQamxrBaCn9I3UmtBuOVKnrnvnUvkpuZOA6llYpi+3c6naa6ytIssDfolULNnyxmbRq+Ka3SLda+TUll9uLB3uWmsUCqti3eZ6XfYPVUA9oVbuzPEGpuQt3rq9j/0hyXf5ryuY1nL+oLSzbMYwR06bJZbszrWdyz1kG7TWZBwGWjWUW1blx9auquxOhAYnrnOVjp41xQvdWqLZZSRW4Wv6NCdBVezK5dd7i60KK8jKt4+JFmvV8S59bBGarvqzMprZk3jksaOoRixCsT1CAtgZwoRDgXEGFQubeFs0zueezOLKg7XW1koBix+UAhACAMVCkjF3R8G1ouRrLN9YsrsYO5Yhh89V9mR3Rss0gwMfUbzyTRXVcTc1s7NUqhtztUEUWtpnLC1Nx+hrsC4fdg7vE7QzNXi2qurr1WXrS75s1Kqe7h9bWqIcZDF6yST5K/szAt63s/qrLXY7Du1OntNhsIDVUayi6pOVs6MlaWrnd1Pru7tWjgXExVYOYtbnm2Viu1touamsqXJXvLzxaxGMEN4AEqN8hA0bW8A4lYLBz1V+cXqcksqAPbsYIfqkVtWuBgZGcEjLbrpgdi5GDtGQWLYOOo3H63v85JCB4uBktNm1gR5EGRRZjYOo8J1OVUjzHiJndM+R/HwmhdjeId01k9V6j3H+B/GbrpWbGfL2/xPunz/ADcfwzuLpl3NskrSZZW0/wDOJZU+U1rUqxwMYhjsyoeDHZkeYsLD8wJjMxcyqWJmJCApiQjcwxIxkbGPJkNhgitq3wplDhrdG9/8JPxKzuyjw5u6feZcWVX7Wmldt7+5j1I/j+6bqvEDWrDbWwbGeYobw69D4j7DNG7UcT0llgS2ixcdS2luxjP/AE7lfd/3LOzpsN5xryvZpZgTMueH6R/6vWBDn6usosq930lJtX7Tge6B7L6sgmpF1Cj9LR2V6n/xqYuPtUGeu0O3fIAM8MfP/wAm39iudLKg+I9D19nhOUfJJq20fBr7HQg1amwstgZSBtpByuM+Bz4TdV7YUkKwrt2MtbczCbU52eQGXfuywA8AcbhkjrgNiA+/x9vlFmm0dtiqqbqLNzpW61VCvf369VfklrduOVpWOM58PM7VdxDt9Slb2LXaa67K1NrIeWynU16e7ZtyxdDZ0UgFtpxkAkBt7DPQ9QfEGG0fDwkeku3oj4K71VtpKkjcM4JUkE9fIke2SwCEIQCEIQPFsWJmLILPDtWanDr5Hw9R5idO4PqxYoZTkEZ+Hjn3ec5RM32c4tyn2se43j6KfJv4zj6vp/nj8p5jZhlrs6wlwHgcn+74YPrJ1fP+kw/D7BgEke7z9n8iZSht3QeP3en2zxm5ZUyXx8PL+esiKkfz7OojcwaTKY4mQq8fmDR8XMZuhulU/MMxm6JujaU8xhMN0jZ5TRWaQ2PEd5WvvAGT5QMdxrUASPhrfRr7Rn49ZqfanjOSUU9T4n0/1md4JxIItbYDbUXAPgTt6Tp+jccJlfbH5d9LPF9WFUk+AB+6cy1V5d2Y+ZJmc7TcX3/Rqc/2j+4TXTO/peL4zd9teeXohjT458x5+cUxJ2Nb0B8kXEv9zXWakveEvsAVzzGbC1cutN5x1YgAEgZPlNve/hgbea6t1dllJcUE7HZn5o3hOg3WPubOAbDk97rpfyL6Hn8GuqDbC2ot2vjdsdVqZGK5G4BgpxkZxN91nZXS2gB1bAe2wAWOBvucWWEgHB7wBHp1A6Eghi7+O8PNjIKQ5rrQh+WoVl5WsVVqLY3AJTqFyO7iw4JBMs6bVcMbFipSGt2tuFYyxqtpRTvC4bZa1K5BOGA/s9LC9kNIDna/gFGbLCFVVvVUUZ7qgam7AH9r2DAOyGkGwKjKKiSio7qqg2VWldoONpsorbHhnPqchHp+0elqor2IUHINlVCJjK11u/KrI+j37K2ITd4Lnw6zYK7AwDKcggEEeYPUGa9quxunIzXuSxa2rqcs7ivdVZUG2FsNhbW6GbBRUEVVXwUBR7gMCA+EIQCEIQPFkUxscZAsVY2LA3LsjxfI5L9WH9WT6D9H248v9JtdOoxOS1WFSCCQQcgjyI8xNy4Nx0W4V8LZ8A3tHt9k8vq+msvzx8e27DP1W8U6vIllLJrtF8ydGp9Z57ayKvJA8ppaI/mSCzvib5X5sbzIFvfDfK3NiGyBaLyGyyVX1Epa3iSVLuscIPLPUn3KOpmUlvaC5ffNM7T9owM11HJ82HgP9ZjuO9qWtytWUT1P12H7h7JrRM9Lp+kv6s/8acs/wV2z1MsLxKwJsDYXw6eOPTMqZhPQuMvlqEIkSZAhCED0P+T9+bH/AFq39iqdMnNPyfvzY/61b+xVOlwCEIQCEIQCEIQCEIQPFgjjGRx8pAQzEi5lBmODRkUQNj4T2iK9LcsPJv0h7/X3+Pvm5cL4shHdKuCckA9T7xOVxQ04uXo8M7udmycljtRvqIGM7uoPXofTO78fZ9sjaw49MdD/ABnJ9Lxe+v6ljD2E5HwORMgnavUAYOw+9f4ETly6DP1YznJHTqmB8do9uSMHr0MjsYA+I9wJP3+pxOZt2q1P9pR7lH75E/aTVH/3SPcEH7pJ0HJ+YfVjpvzhR1JA9p8Jidf2n09ee/vPpX3uv4ffOcajWWP9d2b/ABEn8ZDmbsP+fPurG8rZ+Jdsrn6VqEX1I3N8fATXdRqWc7nYsfVjkyLMQmdmHFhh+mNdytLmJmJDM2oIkMxJQQhCAQhEzA9Efk/fmx/1q39iqdMnM/yfvzY/61b+xXOmQCEIQCEIQCEIQCEIQPFeY7ylLntF+cN6/hILcJU57fziHPb1lFuAMqG9vWHPaBczFlLntAahvX8IF4QzKPzhvX7hD5w3r+EmhdzFzKPzhvX8IfOG9fwgXcwlLnt6/hD5w3r9wlF2EpfOG9fuEPnDev3CTQuxJT57esOe3r+EotwlTntDntAtwlTntDntAsxZU5zQ57SD0n+T7+bH/Wrf2K50ycx/J5bPC3/Wrf2Kp06UEIQgEIQgEIQgEIQgf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69" name="AutoShape 8" descr="data:image/jpeg;base64,/9j/4AAQSkZJRgABAQAAAQABAAD/2wCEAAkGBxISEhUUEhQVFBQUFRQUFBQQFxUUFBQUFRQWFhQVFBQYHCggGBolHBQUITEhJSkrLi4uFx8zODMsNygtLisBCgoKDg0OFxAQGiwkHCQsLDcsLCwsLCwsLCwsLywsLCwsLCwsLCwrLCwsLC8sLCwsNzcsLCwsLCwsLCwsNywsN//AABEIALwBDAMBIgACEQEDEQH/xAAcAAABBAMBAAAAAAAAAAAAAAAAAQIDBAUGBwj/xABHEAACAgECAwUDBwgHBwUAAAABAgADEQQSBRMhBiIxQVFhcZEHFCMygaGxCDVCdLLB0fAkM1JicnPhFiU0RGOSohVDVLPx/8QAGgEBAQADAQEAAAAAAAAAAAAAAAECAwQFBv/EACYRAQEAAgEEAQMFAQAAAAAAAAABAhEDBCExQRITQlEyYXGBkQX/2gAMAwEAAhEDEQA/AON8seg+EOWPQfCPMIDOWPQQ2D0Hwj4YgJy19B8IctfQfCOEXEBvKX0Hwhyl9B8I+EBnLX0Hwhyl9B8I8CW6eF3uMrU7A+YU4+Mlyk800o8pfQfCLy19B8JlR2e1XX6I9PEEoD95jG4JqB41MPv/AAmP1cPzF1WM5S+g+EBUvoPhLdmhtXxRvgZXH85mUyl8Iaal9B8InKX0Hwj4QGctfQfCHLX0Hwj4hMobyl9B8IcpfQfCOgIDeWvoPhEapfQfCSRMwI9g9B8InLHoI8xIHof8n0f7sf8AWrf2Kp0ycz/J+/Nj/rVv7FU6ZAIQhAIQhAIQhAIQhA8WxIuIYgJHCIIokCiOAjkWZzg3AnuwzZVPvb3fxmGfJjhN5LJvwxOl0T2HCAk+z982bh3Y8Hrax/wr0+/xmzaDh6VgKgAH8+MyNNfuPsnl8vXZ5dse0b8eOTyoaDhVVC9ytQ3TxUMQPUk56+Es2KzfWJPv8s+g8paFcfsxOK5W+azk0rUaQHOcfaQP/wBkqaQdRnA8vb7JKFjhXIqnZp18Cqk+vj9vSY7W8Eos8ax+B+Imd5URqPSZTKzxUaJxHsgmM1EqfIN1U+8+Imq6zh1tX9YhXPn0I+InXzp8nHQe0kAfGUtTolYEMAwPTB6gzs4eszw7Zd413jl8OSRCJtvHOyBQF6TkePLPXp57W/dNTxPU4+XHkm8Wm42eTMQjsRMTYgzEMIhgLiIRCAgehPkFtVOF2MxCqupuLMxAUAJXkknoBN/fjelXGdRSMrzBm1BlP7Y6/V9vhOa/IzwxdTwa2lyyhtUx3JgMrJyXQjPQ4ZV6HofCblV2JoBU7myrl+i1gFjXqkYkBfP55Y3vAPrkMsnHdMXtr51Yeg/SK7BSo2V2buviu22vvDp1xnMk/wDV9Pt38+nZtZt/MTbtUqGbdnGAXTJ8tw9ZgX7DUtuDW2FWwdhFeA401WlLZ25Oa6h3ScZYnHhh79ljZffc78vc9L0csh+Wa9hdyrpgcw11hk6j6JSCGOQGZ13GdPSKjbairc2ytyRsY8t7Pr+AG2tjknB6DzEc/FtOpIN9QIcVkGxARY2dqEZ6McHA8ehmMv7KVPRTSXfFJtYMdu52upvpcsNu0f8AEOwCgAEAAADEh13Y2u2o1c61FZ7HbZsG/mKAQ3d6gYH84wGT1XaDS1kB76x9JyT3lISzlvZtsIOK+7W572PDHmJafiFIzm2sYyDl1GMKrHPXp0dD7mHqJgx2PryubbGWt2etSKsKGr1Ne3IQM3/FOcsT9RfPcWdo+ya1WmxLrAcfVIrKhuRRQX6rn6mmr6Zxkt7MBscIQgeLRFzEiQHR6rGLL3DdGbXCDz8T6DzMxyymM3RkuzvCec25h3Af+4+num/6eoADHhKvDdIqKFUdB0mUQTwufmvJlv06ccdQ6pBJlH8+UWuvrg9PbHos0MwBHFY5UkgWBBy5Iqx+zMetUCPbApJ1rjtkqKDVSJqZkTVGNXKMXbRNW452ZSwl07lnnjore8evtm9ignwBOPHAzjy/hI34XY3hU59yMf3TbxZZ4XeKWSuH6rSvWxVgVI8j/PUSAzrvGeyFly4apgR9ViApX7Wx09k0LiPZHU0thuQq+TWanSVg/Y9oP2Ynr8HN853mq58sdNdMJmTwEAd7V6JfZzzYfhUjfdGpwvTfpa+gf5dOsf8AapSdDFhjCZh9HoR/zdzf5ek/Avev4RQvDh4trn9yaer8XeB278n782P+tW/sVTpk5Z8lZJ4Pb/6etqt85bAtep7SPoebyyUWsOU3bQ2Ruxk4l7R8J4kGr3I+0HVkF/mzuvO1WqZhcwcFS1T6faashTuyAOhDosJoeo0HE2ran6QLygow2m2ACmsLyz/Wc4WBiS+Uxu8e7i7o79cNRTTY7NvbUPYSKspp6NTbyHJRcbrq3oUjp0RiACGgbfCEIBCEIBCEIHi2AimEgcgm89luGctNzDvP16+S+Qms9ndDzbVBHdHeb3Dy+04nSK0AAx4+fs9083rub7J/bdxY+0mlWXqU+Eh06dPhLSieY2nKBHhT6Rfsj1jSgR6xAI9YQ9VkoEagkoEsCYiER+IGURkRhElxGESpRVa65CMy58dpIzjwziQWlj9Yk+8k/jJQIyyZbRRupHpMNxXhq2KVYZB+72j2zPOsp31xLq7hpyTi/DGofaeoPVW9R/GY1hOl9oeGC6sj9IZKn2znFyEdD4joffPY6fm+pj38tOeOkJiR+I0zpYO5/JJqHr4HqGRijfOLAHGM1hhSrWDII7oJbqMd3rNus7RasGwGrbi415Ol1NgorFlqJaxU41AcJW2K8bBaC3QEzBfIJWrcLsVgGVtTcrKwBDA11ggg+II8p06BoJ7Ta+tXtesd46Za6bKrayjaijbUA5+tnUmtWBG5QzZxjEfRx/iKNsNBt7+qIL12KbQus1KVojqNtQWqukgvkMLB1HVpu12mRypdFYo29CwBKNgruUn6pwzDI8iZLA59R2l4gBa3LZwbGNbNpNSqnZpdKy0JT/WJvsfUDmPkA1t0OQBb1PaPXruPIABssRTybnNK16lqQ9iq2bQyhG7u3AO7qvWbtCBoWr7T67bqN1Jr5ekOorKVXbeclVNnKa20KDud3QKEzhT1BBA3wRtlasMMAwyDhgCMqQVOD5ggH7I+AQhCB4uzAQBj61z4SbG69jNJisufFz0/wr0H37ptVazG8Lo2Vog/RAH2+f3zLU9Z89zZ/LkuTqxmosqskrMYIhJHlNW2SypkqmQoCZZQShRHqsRJMqwh6iKRFEXEyQggYQJlikjCI4xJdhu2JvAPUZ9Pf6mPErN4nMm0sPu2k937unXz6SN9OSm4YxnBx4iI1o9Pt8/5/hGjUkHIJBHUEHBB9RLLE0qajQE5G059MHM0HtV2T1O/mVUXOG8QlVjkH1wq+BnTLOI2t42Oc+Peb8MzXe01JtqdWJOVPiSevlOnh5JhlLGOU3HOl7J68/8AK3r/AJqGr/7NsY/ZvUr9fkJ/m6vR1n4NcDMOah6D4CAAE9loehvkfZdHwq17WRlTUWMx0zrqOhWoYHKJy390dZuVfafTnplwd1aFWRgVey86dVYH/qAjPhjB8Dmc6+SaupuBagXFhXz7d+wbmIC1Haq+ZOAMe2brenC0K42M9V1Ve2ty9i22apVVrRuyxF1gJLZwSfXqEn+3ei2K5d1DKlihq3DNU6M62hSMlSEfGOp24AziZLhfHqdQ7pWWJQuMsjKrcu1qXKMRhgHQjpMFouH8J02nqQ21YSukLa9wV3UVMEO8MO6ypado7p7/AE8Zl9DfoEbdVZSC3NwVsU536gNbjr53XLn22AeYgZqEw/8AtNpuXzOYM8prxV0NxrVWYlagdxOEboPQzLowIBHUEZBHmDAWEIQCEIQPFol3hFW66sf31+45P4SnMl2fP9Ir/wAX7jNfJdY2/ss8uladJepSU9MfCZGpZ8460i1DHjJhGKJKsB6iSbceXxjB1kqmVEiiSAxqx5lgIsIZlBCGYkBTGERxMQyhpMrXrLBMjaKlqk1DdM+Hj9ka1I6y4SOufb/pKdZypPTxIx5xIbQo+Dg9ZBxVl2nx+398R3w2PL+cw1VdLVsXt5b5wAyMU24PUsmW/wDH4+W3GbRxy4YY+8/jIpm9R2d1J3NUi6hASS+jddRjz7yId6eP6SiYQ+JHmOhB8QfQjynuzw5nd/kZ0Jv4LdWpCsdTYUJ6gOgpdCwHiNyjI9JuNXYxGc2XWWMwve+pV2hKt2sr1eB3cnc1FIbJP1Tt25M138n/APNj/rVv7Fc6XKNXTsNQBg2XsNpRdzV9yvk30Ki4QZATU2YJychck9cy6nsdS9gs5lytv3kKyYbrpm2MCh7udHSemD9brg4mxbh8PH2RBYPDIyMZGfDPhA1fVdi0IBrutD1VOlIsKtUjNTbSHZQoY9LmJAYA4E2bTUhEVB4KoUZ8cKMD8I5nA8SBnoM9OvpFZgPE48uvqfAQFhG8wZIyMjGRnqM+GYqsD4HOOhx5H0MBYRCYsDxfmZDgB+nT3/umPIl3hLYtQ/3hNXLN4Zfws8unaUzKUTFaMZmY05I8fTznzrqTqskCxqeySgyhUWTCRgx4hDxFzGgx0yUZi5iQYwF3QzGkwEB2Y0mGYmZYGtIyY5pHiLWJlzdDMfw2zo/n3j7fIHHs+yWtQ3SUeFt0b/F+4RF9HPSSxPlMP2gt21N7jM/c3San2ttxS3u/GbsJvKRi52pwQwJDDqGHRgfUEdQZlR2l1BAFxTVKOgGtQXED2XHFq/Y4mIJiT3XO7z8nF5fgmoOjqamznOFSl7H7+KQSjMGZR792Ovj4TZE4TxPcCLgo3Lys2s/JQamxrBaCn9I3UmtBuOVKnrnvnUvkpuZOA6llYpi+3c6naa6ytIssDfolULNnyxmbRq+Ka3SLda+TUll9uLB3uWmsUCqti3eZ6XfYPVUA9oVbuzPEGpuQt3rq9j/0hyXf5ryuY1nL+oLSzbMYwR06bJZbszrWdyz1kG7TWZBwGWjWUW1blx9auquxOhAYnrnOVjp41xQvdWqLZZSRW4Wv6NCdBVezK5dd7i60KK8jKt4+JFmvV8S59bBGarvqzMprZk3jksaOoRixCsT1CAtgZwoRDgXEGFQubeFs0zueezOLKg7XW1koBix+UAhACAMVCkjF3R8G1ouRrLN9YsrsYO5Yhh89V9mR3Rss0gwMfUbzyTRXVcTc1s7NUqhtztUEUWtpnLC1Nx+hrsC4fdg7vE7QzNXi2qurr1WXrS75s1Kqe7h9bWqIcZDF6yST5K/szAt63s/qrLXY7Du1OntNhsIDVUayi6pOVs6MlaWrnd1Pru7tWjgXExVYOYtbnm2Viu1touamsqXJXvLzxaxGMEN4AEqN8hA0bW8A4lYLBz1V+cXqcksqAPbsYIfqkVtWuBgZGcEjLbrpgdi5GDtGQWLYOOo3H63v85JCB4uBktNm1gR5EGRRZjYOo8J1OVUjzHiJndM+R/HwmhdjeId01k9V6j3H+B/GbrpWbGfL2/xPunz/ADcfwzuLpl3NskrSZZW0/wDOJZU+U1rUqxwMYhjsyoeDHZkeYsLD8wJjMxcyqWJmJCApiQjcwxIxkbGPJkNhgitq3wplDhrdG9/8JPxKzuyjw5u6feZcWVX7Wmldt7+5j1I/j+6bqvEDWrDbWwbGeYobw69D4j7DNG7UcT0llgS2ixcdS2luxjP/AE7lfd/3LOzpsN5xryvZpZgTMueH6R/6vWBDn6usosq930lJtX7Tge6B7L6sgmpF1Cj9LR2V6n/xqYuPtUGeu0O3fIAM8MfP/wAm39iudLKg+I9D19nhOUfJJq20fBr7HQg1amwstgZSBtpByuM+Bz4TdV7YUkKwrt2MtbczCbU52eQGXfuywA8AcbhkjrgNiA+/x9vlFmm0dtiqqbqLNzpW61VCvf369VfklrduOVpWOM58PM7VdxDt9Slb2LXaa67K1NrIeWynU16e7ZtyxdDZ0UgFtpxkAkBt7DPQ9QfEGG0fDwkeku3oj4K71VtpKkjcM4JUkE9fIke2SwCEIQCEIQPFsWJmLILPDtWanDr5Hw9R5idO4PqxYoZTkEZ+Hjn3ec5RM32c4tyn2se43j6KfJv4zj6vp/nj8p5jZhlrs6wlwHgcn+74YPrJ1fP+kw/D7BgEke7z9n8iZSht3QeP3en2zxm5ZUyXx8PL+esiKkfz7OojcwaTKY4mQq8fmDR8XMZuhulU/MMxm6JujaU8xhMN0jZ5TRWaQ2PEd5WvvAGT5QMdxrUASPhrfRr7Rn49ZqfanjOSUU9T4n0/1md4JxIItbYDbUXAPgTt6Tp+jccJlfbH5d9LPF9WFUk+AB+6cy1V5d2Y+ZJmc7TcX3/Rqc/2j+4TXTO/peL4zd9teeXohjT458x5+cUxJ2Nb0B8kXEv9zXWakveEvsAVzzGbC1cutN5x1YgAEgZPlNve/hgbea6t1dllJcUE7HZn5o3hOg3WPubOAbDk97rpfyL6Hn8GuqDbC2ot2vjdsdVqZGK5G4BgpxkZxN91nZXS2gB1bAe2wAWOBvucWWEgHB7wBHp1A6Eghi7+O8PNjIKQ5rrQh+WoVl5WsVVqLY3AJTqFyO7iw4JBMs6bVcMbFipSGt2tuFYyxqtpRTvC4bZa1K5BOGA/s9LC9kNIDna/gFGbLCFVVvVUUZ7qgam7AH9r2DAOyGkGwKjKKiSio7qqg2VWldoONpsorbHhnPqchHp+0elqor2IUHINlVCJjK11u/KrI+j37K2ITd4Lnw6zYK7AwDKcggEEeYPUGa9quxunIzXuSxa2rqcs7ivdVZUG2FsNhbW6GbBRUEVVXwUBR7gMCA+EIQCEIQPFkUxscZAsVY2LA3LsjxfI5L9WH9WT6D9H248v9JtdOoxOS1WFSCCQQcgjyI8xNy4Nx0W4V8LZ8A3tHt9k8vq+msvzx8e27DP1W8U6vIllLJrtF8ydGp9Z57ayKvJA8ppaI/mSCzvib5X5sbzIFvfDfK3NiGyBaLyGyyVX1Epa3iSVLuscIPLPUn3KOpmUlvaC5ffNM7T9owM11HJ82HgP9ZjuO9qWtytWUT1P12H7h7JrRM9Lp+kv6s/8acs/wV2z1MsLxKwJsDYXw6eOPTMqZhPQuMvlqEIkSZAhCED0P+T9+bH/AFq39iqdMnNPyfvzY/61b+xVOlwCEIQCEIQCEIQCEIQPFgjjGRx8pAQzEi5lBmODRkUQNj4T2iK9LcsPJv0h7/X3+Pvm5cL4shHdKuCckA9T7xOVxQ04uXo8M7udmycljtRvqIGM7uoPXofTO78fZ9sjaw49MdD/ABnJ9Lxe+v6ljD2E5HwORMgnavUAYOw+9f4ETly6DP1YznJHTqmB8do9uSMHr0MjsYA+I9wJP3+pxOZt2q1P9pR7lH75E/aTVH/3SPcEH7pJ0HJ+YfVjpvzhR1JA9p8Jidf2n09ee/vPpX3uv4ffOcajWWP9d2b/ABEn8ZDmbsP+fPurG8rZ+Jdsrn6VqEX1I3N8fATXdRqWc7nYsfVjkyLMQmdmHFhh+mNdytLmJmJDM2oIkMxJQQhCAQhEzA9Efk/fmx/1q39iqdMnM/yfvzY/61b+xXOmQCEIQCEIQCEIQCEIQPFeY7ylLntF+cN6/hILcJU57fziHPb1lFuAMqG9vWHPaBczFlLntAahvX8IF4QzKPzhvX7hD5w3r+EmhdzFzKPzhvX8IfOG9fwgXcwlLnt6/hD5w3r9wlF2EpfOG9fuEPnDev3CTQuxJT57esOe3r+EotwlTntDntAtwlTntDntAsxZU5zQ57SD0n+T7+bH/Wrf2K50ycx/J5bPC3/Wrf2Kp06UEIQgEIQgEIQgEIQgf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23850" y="3284538"/>
            <a:ext cx="1511300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>
                <a:latin typeface="+mn-lt"/>
              </a:rPr>
              <a:t>děloha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875463" y="1844675"/>
            <a:ext cx="1800225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>
                <a:latin typeface="+mn-lt"/>
              </a:rPr>
              <a:t>plumula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75463" y="3357563"/>
            <a:ext cx="2160587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>
                <a:latin typeface="+mn-lt"/>
              </a:rPr>
              <a:t>hypokotyl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948488" y="4799013"/>
            <a:ext cx="2160587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 err="1">
                <a:latin typeface="+mn-lt"/>
              </a:rPr>
              <a:t>radikula</a:t>
            </a:r>
            <a:endParaRPr lang="cs-CZ" sz="3600" b="1" dirty="0">
              <a:latin typeface="+mn-lt"/>
            </a:endParaRPr>
          </a:p>
        </p:txBody>
      </p:sp>
      <p:cxnSp>
        <p:nvCxnSpPr>
          <p:cNvPr id="17" name="Přímá spojovací čára 16"/>
          <p:cNvCxnSpPr>
            <a:stCxn id="12" idx="3"/>
          </p:cNvCxnSpPr>
          <p:nvPr/>
        </p:nvCxnSpPr>
        <p:spPr>
          <a:xfrm>
            <a:off x="1835150" y="3608388"/>
            <a:ext cx="2160588" cy="158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5364163" y="2278063"/>
            <a:ext cx="1439862" cy="71913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724525" y="3429000"/>
            <a:ext cx="1079500" cy="29051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651500" y="3860800"/>
            <a:ext cx="1296988" cy="129857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cs-CZ" smtClean="0"/>
              <a:t>ŽIVNÉ PLETIVO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250825" y="1628775"/>
            <a:ext cx="8642350" cy="4525963"/>
          </a:xfrm>
        </p:spPr>
        <p:txBody>
          <a:bodyPr/>
          <a:lstStyle/>
          <a:p>
            <a:r>
              <a:rPr lang="cs-CZ" sz="2800" smtClean="0"/>
              <a:t>zásobní pletivo uvnitř semene</a:t>
            </a:r>
          </a:p>
          <a:p>
            <a:r>
              <a:rPr lang="cs-CZ" sz="2800" smtClean="0"/>
              <a:t>zdroj živin pro klíčící rostlinku</a:t>
            </a:r>
          </a:p>
          <a:p>
            <a:r>
              <a:rPr lang="cs-CZ" sz="2800" smtClean="0"/>
              <a:t>nemusí být vyvinuto </a:t>
            </a:r>
          </a:p>
          <a:p>
            <a:pPr>
              <a:buFont typeface="Arial" charset="0"/>
              <a:buNone/>
            </a:pPr>
            <a:r>
              <a:rPr lang="cs-CZ" sz="2800" smtClean="0"/>
              <a:t>	(bobovité rostliny – živiny pouze v dělohách)</a:t>
            </a:r>
          </a:p>
          <a:p>
            <a:r>
              <a:rPr lang="cs-CZ" sz="2800" smtClean="0"/>
              <a:t>u nahosemenných – primární endosperm (n)</a:t>
            </a:r>
          </a:p>
          <a:p>
            <a:r>
              <a:rPr lang="cs-CZ" sz="2800" smtClean="0"/>
              <a:t>u krytosemenných – sekundární endosperm (3n) </a:t>
            </a:r>
            <a:r>
              <a:rPr lang="cs-CZ" sz="1800" smtClean="0"/>
              <a:t>* dělením 				oplozeného jádra zralého zárodečného vaku</a:t>
            </a:r>
          </a:p>
          <a:p>
            <a:pPr>
              <a:buFont typeface="Arial" charset="0"/>
              <a:buNone/>
            </a:pPr>
            <a:r>
              <a:rPr lang="cs-CZ" sz="2800" smtClean="0"/>
              <a:t>				     - perisperm (2n) </a:t>
            </a:r>
            <a:r>
              <a:rPr lang="cs-CZ" sz="1800" smtClean="0"/>
              <a:t>zbytek buněk pletivného jádra</a:t>
            </a:r>
            <a:r>
              <a:rPr lang="cs-CZ" sz="2800" smtClean="0"/>
              <a:t> 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MASÍČKO (caruncula)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8496300" cy="4525963"/>
          </a:xfrm>
        </p:spPr>
        <p:txBody>
          <a:bodyPr/>
          <a:lstStyle/>
          <a:p>
            <a:r>
              <a:rPr lang="cs-CZ" smtClean="0"/>
              <a:t>masitý výrůstek semene</a:t>
            </a:r>
          </a:p>
          <a:p>
            <a:pPr>
              <a:buFont typeface="Arial" charset="0"/>
              <a:buNone/>
            </a:pPr>
            <a:r>
              <a:rPr lang="cs-CZ" smtClean="0"/>
              <a:t>* zvětšením vaječných obalů</a:t>
            </a:r>
          </a:p>
          <a:p>
            <a:r>
              <a:rPr lang="cs-CZ" smtClean="0"/>
              <a:t>je sladké		láká mravence		rozšiřování semen  </a:t>
            </a:r>
          </a:p>
          <a:p>
            <a:r>
              <a:rPr lang="cs-CZ" smtClean="0"/>
              <a:t>violky, pryšce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268538" y="3068638"/>
            <a:ext cx="8636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5724525" y="3068638"/>
            <a:ext cx="8636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HŘEBÍNEK (crista)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8496300" cy="4525963"/>
          </a:xfrm>
        </p:spPr>
        <p:txBody>
          <a:bodyPr/>
          <a:lstStyle/>
          <a:p>
            <a:r>
              <a:rPr lang="cs-CZ" smtClean="0"/>
              <a:t>masitý výrůstek semene</a:t>
            </a:r>
          </a:p>
          <a:p>
            <a:pPr>
              <a:buFont typeface="Arial" charset="0"/>
              <a:buNone/>
            </a:pPr>
            <a:r>
              <a:rPr lang="cs-CZ" smtClean="0"/>
              <a:t>* zvětšením </a:t>
            </a:r>
            <a:r>
              <a:rPr lang="cs-CZ" smtClean="0">
                <a:cs typeface="Times New Roman" pitchFamily="18" charset="0"/>
              </a:rPr>
              <a:t>raphe </a:t>
            </a:r>
            <a:r>
              <a:rPr lang="cs-CZ" sz="2000" smtClean="0">
                <a:cs typeface="Times New Roman" pitchFamily="18" charset="0"/>
              </a:rPr>
              <a:t>(místo, kde přirůstá poutko k vajíčku)</a:t>
            </a:r>
            <a:endParaRPr lang="cs-CZ" sz="2000" smtClean="0"/>
          </a:p>
          <a:p>
            <a:r>
              <a:rPr lang="cs-CZ" smtClean="0"/>
              <a:t>je sladké		láká mravence		rozšiřování semen  </a:t>
            </a:r>
          </a:p>
          <a:p>
            <a:r>
              <a:rPr lang="cs-CZ" smtClean="0"/>
              <a:t>vlaštovičník, kopytník, dymnivka</a:t>
            </a:r>
          </a:p>
          <a:p>
            <a:endParaRPr lang="cs-CZ" smtClean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268538" y="3068638"/>
            <a:ext cx="8636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5724525" y="3068638"/>
            <a:ext cx="8636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MÍŠEK</a:t>
            </a:r>
          </a:p>
        </p:txBody>
      </p:sp>
      <p:sp>
        <p:nvSpPr>
          <p:cNvPr id="15363" name="Zástupný symbol pro text 3"/>
          <p:cNvSpPr>
            <a:spLocks noGrp="1"/>
          </p:cNvSpPr>
          <p:nvPr>
            <p:ph type="body" idx="1"/>
          </p:nvPr>
        </p:nvSpPr>
        <p:spPr>
          <a:xfrm>
            <a:off x="395288" y="1268413"/>
            <a:ext cx="4040187" cy="639762"/>
          </a:xfrm>
        </p:spPr>
        <p:txBody>
          <a:bodyPr/>
          <a:lstStyle/>
          <a:p>
            <a:r>
              <a:rPr lang="cs-CZ" smtClean="0"/>
              <a:t>MÍŠEK (arilus)                               </a:t>
            </a:r>
          </a:p>
        </p:txBody>
      </p:sp>
      <p:sp>
        <p:nvSpPr>
          <p:cNvPr id="15364" name="Zástupný symbol pro obsah 2"/>
          <p:cNvSpPr>
            <a:spLocks noGrp="1"/>
          </p:cNvSpPr>
          <p:nvPr>
            <p:ph sz="half" idx="2"/>
          </p:nvPr>
        </p:nvSpPr>
        <p:spPr>
          <a:xfrm>
            <a:off x="323850" y="1916113"/>
            <a:ext cx="4319588" cy="3951287"/>
          </a:xfrm>
        </p:spPr>
        <p:txBody>
          <a:bodyPr/>
          <a:lstStyle/>
          <a:p>
            <a:r>
              <a:rPr lang="cs-CZ" smtClean="0"/>
              <a:t>masité výrůstky na semenech</a:t>
            </a:r>
          </a:p>
          <a:p>
            <a:pPr>
              <a:buFont typeface="Arial" charset="0"/>
              <a:buNone/>
            </a:pPr>
            <a:r>
              <a:rPr lang="cs-CZ" smtClean="0"/>
              <a:t>* zvětšením vaječného poutka</a:t>
            </a:r>
          </a:p>
          <a:p>
            <a:r>
              <a:rPr lang="cs-CZ" smtClean="0"/>
              <a:t>lákají ptáky (brslen)</a:t>
            </a:r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z="2000" smtClean="0"/>
              <a:t>	</a:t>
            </a:r>
          </a:p>
        </p:txBody>
      </p:sp>
      <p:sp>
        <p:nvSpPr>
          <p:cNvPr id="1536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922838" y="1268413"/>
            <a:ext cx="4041775" cy="639762"/>
          </a:xfrm>
        </p:spPr>
        <p:txBody>
          <a:bodyPr/>
          <a:lstStyle/>
          <a:p>
            <a:r>
              <a:rPr lang="cs-CZ" smtClean="0"/>
              <a:t>MÍŠEK (epimacium)</a:t>
            </a:r>
          </a:p>
        </p:txBody>
      </p:sp>
      <p:sp>
        <p:nvSpPr>
          <p:cNvPr id="1536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51400" y="1916113"/>
            <a:ext cx="4041775" cy="39512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* zvětšením vaječného poutka</a:t>
            </a:r>
          </a:p>
          <a:p>
            <a:r>
              <a:rPr lang="cs-CZ" smtClean="0"/>
              <a:t>láká ptáky barvou a chutí (tis červený)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pPr>
              <a:buFont typeface="Arial" charset="0"/>
              <a:buNone/>
            </a:pPr>
            <a:r>
              <a:rPr lang="cs-CZ" sz="2000" smtClean="0"/>
              <a:t>	míšek		semeno</a:t>
            </a:r>
          </a:p>
        </p:txBody>
      </p:sp>
      <p:pic>
        <p:nvPicPr>
          <p:cNvPr id="15367" name="Obrázek 7" descr="P113026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4437063"/>
            <a:ext cx="2940050" cy="220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 flipH="1">
            <a:off x="6732588" y="4005263"/>
            <a:ext cx="1152525" cy="122396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435600" y="4005263"/>
            <a:ext cx="1081088" cy="136842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15370" name="Obrázek 12" descr="P1130048.JPG"/>
          <p:cNvPicPr>
            <a:picLocks noChangeAspect="1"/>
          </p:cNvPicPr>
          <p:nvPr/>
        </p:nvPicPr>
        <p:blipFill>
          <a:blip r:embed="rId4" cstate="print"/>
          <a:srcRect l="6688" t="6950" r="24800" b="12199"/>
          <a:stretch>
            <a:fillRect/>
          </a:stretch>
        </p:blipFill>
        <p:spPr bwMode="auto">
          <a:xfrm>
            <a:off x="971550" y="3786188"/>
            <a:ext cx="3168650" cy="2805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395288" y="115888"/>
            <a:ext cx="8229600" cy="1143000"/>
          </a:xfrm>
        </p:spPr>
        <p:txBody>
          <a:bodyPr/>
          <a:lstStyle/>
          <a:p>
            <a:r>
              <a:rPr lang="cs-CZ" sz="3600" smtClean="0"/>
              <a:t>OPAKOVÁNÍ</a:t>
            </a:r>
            <a:br>
              <a:rPr lang="cs-CZ" sz="3600" smtClean="0"/>
            </a:br>
            <a:r>
              <a:rPr lang="cs-CZ" sz="3600" smtClean="0"/>
              <a:t>1) popište obrázek</a:t>
            </a:r>
          </a:p>
        </p:txBody>
      </p:sp>
      <p:pic>
        <p:nvPicPr>
          <p:cNvPr id="16387" name="Zástupný symbol pro obsah 10" descr="P113037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9259" t="37225" r="38068" b="30956"/>
          <a:stretch>
            <a:fillRect/>
          </a:stretch>
        </p:blipFill>
        <p:spPr>
          <a:xfrm>
            <a:off x="2076450" y="1341438"/>
            <a:ext cx="4511675" cy="4748212"/>
          </a:xfrm>
        </p:spPr>
      </p:pic>
      <p:sp>
        <p:nvSpPr>
          <p:cNvPr id="16388" name="AutoShape 2" descr="data:image/jpeg;base64,/9j/4AAQSkZJRgABAQAAAQABAAD/2wCEAAkGBxISEhUUEhQVFBQUFRQUFBQQFxUUFBQUFRQWFhQVFBQYHCggGBolHBQUITEhJSkrLi4uFx8zODMsNygtLisBCgoKDg0OFxAQGiwkHCQsLDcsLCwsLCwsLCwsLywsLCwsLCwsLCwrLCwsLC8sLCwsNzcsLCwsLCwsLCwsNywsN//AABEIALwBDAMBIgACEQEDEQH/xAAcAAABBAMBAAAAAAAAAAAAAAAAAQIDBAUGBwj/xABHEAACAgECAwUDBwgHBwUAAAABAgADEQQSBRMhBiIxQVFhcZEHFCMygaGxCDVCdLLB0fAkM1JicnPhFiU0RGOSohVDVLPx/8QAGgEBAQADAQEAAAAAAAAAAAAAAAECAwQFBv/EACYRAQEAAgEEAQMFAQAAAAAAAAABAhEDBCExQRITQlEyYXGBkQX/2gAMAwEAAhEDEQA/AON8seg+EOWPQfCPMIDOWPQQ2D0Hwj4YgJy19B8IctfQfCOEXEBvKX0Hwhyl9B8I+EBnLX0Hwhyl9B8I8CW6eF3uMrU7A+YU4+Mlyk800o8pfQfCLy19B8JlR2e1XX6I9PEEoD95jG4JqB41MPv/AAmP1cPzF1WM5S+g+EBUvoPhLdmhtXxRvgZXH85mUyl8Iaal9B8InKX0Hwj4QGctfQfCHLX0Hwj4hMobyl9B8IcpfQfCOgIDeWvoPhEapfQfCSRMwI9g9B8InLHoI8xIHof8n0f7sf8AWrf2Kp0ycz/J+/Nj/rVv7FU6ZAIQhAIQhAIQhAIQhA8WxIuIYgJHCIIokCiOAjkWZzg3AnuwzZVPvb3fxmGfJjhN5LJvwxOl0T2HCAk+z982bh3Y8Hrax/wr0+/xmzaDh6VgKgAH8+MyNNfuPsnl8vXZ5dse0b8eOTyoaDhVVC9ytQ3TxUMQPUk56+Es2KzfWJPv8s+g8paFcfsxOK5W+azk0rUaQHOcfaQP/wBkqaQdRnA8vb7JKFjhXIqnZp18Cqk+vj9vSY7W8Eos8ax+B+Imd5URqPSZTKzxUaJxHsgmM1EqfIN1U+8+Imq6zh1tX9YhXPn0I+InXzp8nHQe0kAfGUtTolYEMAwPTB6gzs4eszw7Zd413jl8OSRCJtvHOyBQF6TkePLPXp57W/dNTxPU4+XHkm8Wm42eTMQjsRMTYgzEMIhgLiIRCAgehPkFtVOF2MxCqupuLMxAUAJXkknoBN/fjelXGdRSMrzBm1BlP7Y6/V9vhOa/IzwxdTwa2lyyhtUx3JgMrJyXQjPQ4ZV6HofCblV2JoBU7myrl+i1gFjXqkYkBfP55Y3vAPrkMsnHdMXtr51Yeg/SK7BSo2V2buviu22vvDp1xnMk/wDV9Pt38+nZtZt/MTbtUqGbdnGAXTJ8tw9ZgX7DUtuDW2FWwdhFeA401WlLZ25Oa6h3ScZYnHhh79ljZffc78vc9L0csh+Wa9hdyrpgcw11hk6j6JSCGOQGZ13GdPSKjbairc2ytyRsY8t7Pr+AG2tjknB6DzEc/FtOpIN9QIcVkGxARY2dqEZ6McHA8ehmMv7KVPRTSXfFJtYMdu52upvpcsNu0f8AEOwCgAEAAADEh13Y2u2o1c61FZ7HbZsG/mKAQ3d6gYH84wGT1XaDS1kB76x9JyT3lISzlvZtsIOK+7W572PDHmJafiFIzm2sYyDl1GMKrHPXp0dD7mHqJgx2PryubbGWt2etSKsKGr1Ne3IQM3/FOcsT9RfPcWdo+ya1WmxLrAcfVIrKhuRRQX6rn6mmr6Zxkt7MBscIQgeLRFzEiQHR6rGLL3DdGbXCDz8T6DzMxyymM3RkuzvCec25h3Af+4+num/6eoADHhKvDdIqKFUdB0mUQTwufmvJlv06ccdQ6pBJlH8+UWuvrg9PbHos0MwBHFY5UkgWBBy5Iqx+zMetUCPbApJ1rjtkqKDVSJqZkTVGNXKMXbRNW452ZSwl07lnnjore8evtm9ignwBOPHAzjy/hI34XY3hU59yMf3TbxZZ4XeKWSuH6rSvWxVgVI8j/PUSAzrvGeyFly4apgR9ViApX7Wx09k0LiPZHU0thuQq+TWanSVg/Y9oP2Ynr8HN853mq58sdNdMJmTwEAd7V6JfZzzYfhUjfdGpwvTfpa+gf5dOsf8AapSdDFhjCZh9HoR/zdzf5ek/Avev4RQvDh4trn9yaer8XeB278n782P+tW/sVTpk5Z8lZJ4Pb/6etqt85bAtep7SPoebyyUWsOU3bQ2Ruxk4l7R8J4kGr3I+0HVkF/mzuvO1WqZhcwcFS1T6faashTuyAOhDosJoeo0HE2ran6QLygow2m2ACmsLyz/Wc4WBiS+Uxu8e7i7o79cNRTTY7NvbUPYSKspp6NTbyHJRcbrq3oUjp0RiACGgbfCEIBCEIBCEIHi2AimEgcgm89luGctNzDvP16+S+Qms9ndDzbVBHdHeb3Dy+04nSK0AAx4+fs9083rub7J/bdxY+0mlWXqU+Eh06dPhLSieY2nKBHhT6Rfsj1jSgR6xAI9YQ9VkoEagkoEsCYiER+IGURkRhElxGESpRVa65CMy58dpIzjwziQWlj9Yk+8k/jJQIyyZbRRupHpMNxXhq2KVYZB+72j2zPOsp31xLq7hpyTi/DGofaeoPVW9R/GY1hOl9oeGC6sj9IZKn2znFyEdD4joffPY6fm+pj38tOeOkJiR+I0zpYO5/JJqHr4HqGRijfOLAHGM1hhSrWDII7oJbqMd3rNus7RasGwGrbi415Ol1NgorFlqJaxU41AcJW2K8bBaC3QEzBfIJWrcLsVgGVtTcrKwBDA11ggg+II8p06BoJ7Ta+tXtesd46Za6bKrayjaijbUA5+tnUmtWBG5QzZxjEfRx/iKNsNBt7+qIL12KbQus1KVojqNtQWqukgvkMLB1HVpu12mRypdFYo29CwBKNgruUn6pwzDI8iZLA59R2l4gBa3LZwbGNbNpNSqnZpdKy0JT/WJvsfUDmPkA1t0OQBb1PaPXruPIABssRTybnNK16lqQ9iq2bQyhG7u3AO7qvWbtCBoWr7T67bqN1Jr5ekOorKVXbeclVNnKa20KDud3QKEzhT1BBA3wRtlasMMAwyDhgCMqQVOD5ggH7I+AQhCB4uzAQBj61z4SbG69jNJisufFz0/wr0H37ptVazG8Lo2Vog/RAH2+f3zLU9Z89zZ/LkuTqxmosqskrMYIhJHlNW2SypkqmQoCZZQShRHqsRJMqwh6iKRFEXEyQggYQJlikjCI4xJdhu2JvAPUZ9Pf6mPErN4nMm0sPu2k937unXz6SN9OSm4YxnBx4iI1o9Pt8/5/hGjUkHIJBHUEHBB9RLLE0qajQE5G059MHM0HtV2T1O/mVUXOG8QlVjkH1wq+BnTLOI2t42Oc+Peb8MzXe01JtqdWJOVPiSevlOnh5JhlLGOU3HOl7J68/8AK3r/AJqGr/7NsY/ZvUr9fkJ/m6vR1n4NcDMOah6D4CAAE9loehvkfZdHwq17WRlTUWMx0zrqOhWoYHKJy390dZuVfafTnplwd1aFWRgVey86dVYH/qAjPhjB8Dmc6+SaupuBagXFhXz7d+wbmIC1Haq+ZOAMe2brenC0K42M9V1Ve2ty9i22apVVrRuyxF1gJLZwSfXqEn+3ei2K5d1DKlihq3DNU6M62hSMlSEfGOp24AziZLhfHqdQ7pWWJQuMsjKrcu1qXKMRhgHQjpMFouH8J02nqQ21YSukLa9wV3UVMEO8MO6ypado7p7/AE8Zl9DfoEbdVZSC3NwVsU536gNbjr53XLn22AeYgZqEw/8AtNpuXzOYM8prxV0NxrVWYlagdxOEboPQzLowIBHUEZBHmDAWEIQCEIQPFol3hFW66sf31+45P4SnMl2fP9Ir/wAX7jNfJdY2/ss8uladJepSU9MfCZGpZ8460i1DHjJhGKJKsB6iSbceXxjB1kqmVEiiSAxqx5lgIsIZlBCGYkBTGERxMQyhpMrXrLBMjaKlqk1DdM+Hj9ka1I6y4SOufb/pKdZypPTxIx5xIbQo+Dg9ZBxVl2nx+398R3w2PL+cw1VdLVsXt5b5wAyMU24PUsmW/wDH4+W3GbRxy4YY+8/jIpm9R2d1J3NUi6hASS+jddRjz7yId6eP6SiYQ+JHmOhB8QfQjynuzw5nd/kZ0Jv4LdWpCsdTYUJ6gOgpdCwHiNyjI9JuNXYxGc2XWWMwve+pV2hKt2sr1eB3cnc1FIbJP1Tt25M138n/APNj/rVv7Fc6XKNXTsNQBg2XsNpRdzV9yvk30Ki4QZATU2YJychck9cy6nsdS9gs5lytv3kKyYbrpm2MCh7udHSemD9brg4mxbh8PH2RBYPDIyMZGfDPhA1fVdi0IBrutD1VOlIsKtUjNTbSHZQoY9LmJAYA4E2bTUhEVB4KoUZ8cKMD8I5nA8SBnoM9OvpFZgPE48uvqfAQFhG8wZIyMjGRnqM+GYqsD4HOOhx5H0MBYRCYsDxfmZDgB+nT3/umPIl3hLYtQ/3hNXLN4Zfws8unaUzKUTFaMZmY05I8fTznzrqTqskCxqeySgyhUWTCRgx4hDxFzGgx0yUZi5iQYwF3QzGkwEB2Y0mGYmZYGtIyY5pHiLWJlzdDMfw2zo/n3j7fIHHs+yWtQ3SUeFt0b/F+4RF9HPSSxPlMP2gt21N7jM/c3San2ttxS3u/GbsJvKRi52pwQwJDDqGHRgfUEdQZlR2l1BAFxTVKOgGtQXED2XHFq/Y4mIJiT3XO7z8nF5fgmoOjqamznOFSl7H7+KQSjMGZR792Ovj4TZE4TxPcCLgo3Lys2s/JQamxrBaCn9I3UmtBuOVKnrnvnUvkpuZOA6llYpi+3c6naa6ytIssDfolULNnyxmbRq+Ka3SLda+TUll9uLB3uWmsUCqti3eZ6XfYPVUA9oVbuzPEGpuQt3rq9j/0hyXf5ryuY1nL+oLSzbMYwR06bJZbszrWdyz1kG7TWZBwGWjWUW1blx9auquxOhAYnrnOVjp41xQvdWqLZZSRW4Wv6NCdBVezK5dd7i60KK8jKt4+JFmvV8S59bBGarvqzMprZk3jksaOoRixCsT1CAtgZwoRDgXEGFQubeFs0zueezOLKg7XW1koBix+UAhACAMVCkjF3R8G1ouRrLN9YsrsYO5Yhh89V9mR3Rss0gwMfUbzyTRXVcTc1s7NUqhtztUEUWtpnLC1Nx+hrsC4fdg7vE7QzNXi2qurr1WXrS75s1Kqe7h9bWqIcZDF6yST5K/szAt63s/qrLXY7Du1OntNhsIDVUayi6pOVs6MlaWrnd1Pru7tWjgXExVYOYtbnm2Viu1touamsqXJXvLzxaxGMEN4AEqN8hA0bW8A4lYLBz1V+cXqcksqAPbsYIfqkVtWuBgZGcEjLbrpgdi5GDtGQWLYOOo3H63v85JCB4uBktNm1gR5EGRRZjYOo8J1OVUjzHiJndM+R/HwmhdjeId01k9V6j3H+B/GbrpWbGfL2/xPunz/ADcfwzuLpl3NskrSZZW0/wDOJZU+U1rUqxwMYhjsyoeDHZkeYsLD8wJjMxcyqWJmJCApiQjcwxIxkbGPJkNhgitq3wplDhrdG9/8JPxKzuyjw5u6feZcWVX7Wmldt7+5j1I/j+6bqvEDWrDbWwbGeYobw69D4j7DNG7UcT0llgS2ixcdS2luxjP/AE7lfd/3LOzpsN5xryvZpZgTMueH6R/6vWBDn6usosq930lJtX7Tge6B7L6sgmpF1Cj9LR2V6n/xqYuPtUGeu0O3fIAM8MfP/wAm39iudLKg+I9D19nhOUfJJq20fBr7HQg1amwstgZSBtpByuM+Bz4TdV7YUkKwrt2MtbczCbU52eQGXfuywA8AcbhkjrgNiA+/x9vlFmm0dtiqqbqLNzpW61VCvf369VfklrduOVpWOM58PM7VdxDt9Slb2LXaa67K1NrIeWynU16e7ZtyxdDZ0UgFtpxkAkBt7DPQ9QfEGG0fDwkeku3oj4K71VtpKkjcM4JUkE9fIke2SwCEIQCEIQPFsWJmLILPDtWanDr5Hw9R5idO4PqxYoZTkEZ+Hjn3ec5RM32c4tyn2se43j6KfJv4zj6vp/nj8p5jZhlrs6wlwHgcn+74YPrJ1fP+kw/D7BgEke7z9n8iZSht3QeP3en2zxm5ZUyXx8PL+esiKkfz7OojcwaTKY4mQq8fmDR8XMZuhulU/MMxm6JujaU8xhMN0jZ5TRWaQ2PEd5WvvAGT5QMdxrUASPhrfRr7Rn49ZqfanjOSUU9T4n0/1md4JxIItbYDbUXAPgTt6Tp+jccJlfbH5d9LPF9WFUk+AB+6cy1V5d2Y+ZJmc7TcX3/Rqc/2j+4TXTO/peL4zd9teeXohjT458x5+cUxJ2Nb0B8kXEv9zXWakveEvsAVzzGbC1cutN5x1YgAEgZPlNve/hgbea6t1dllJcUE7HZn5o3hOg3WPubOAbDk97rpfyL6Hn8GuqDbC2ot2vjdsdVqZGK5G4BgpxkZxN91nZXS2gB1bAe2wAWOBvucWWEgHB7wBHp1A6Eghi7+O8PNjIKQ5rrQh+WoVl5WsVVqLY3AJTqFyO7iw4JBMs6bVcMbFipSGt2tuFYyxqtpRTvC4bZa1K5BOGA/s9LC9kNIDna/gFGbLCFVVvVUUZ7qgam7AH9r2DAOyGkGwKjKKiSio7qqg2VWldoONpsorbHhnPqchHp+0elqor2IUHINlVCJjK11u/KrI+j37K2ITd4Lnw6zYK7AwDKcggEEeYPUGa9quxunIzXuSxa2rqcs7ivdVZUG2FsNhbW6GbBRUEVVXwUBR7gMCA+EIQCEIQPFkUxscZAsVY2LA3LsjxfI5L9WH9WT6D9H248v9JtdOoxOS1WFSCCQQcgjyI8xNy4Nx0W4V8LZ8A3tHt9k8vq+msvzx8e27DP1W8U6vIllLJrtF8ydGp9Z57ayKvJA8ppaI/mSCzvib5X5sbzIFvfDfK3NiGyBaLyGyyVX1Epa3iSVLuscIPLPUn3KOpmUlvaC5ffNM7T9owM11HJ82HgP9ZjuO9qWtytWUT1P12H7h7JrRM9Lp+kv6s/8acs/wV2z1MsLxKwJsDYXw6eOPTMqZhPQuMvlqEIkSZAhCED0P+T9+bH/AFq39iqdMnNPyfvzY/61b+xVOlwCEIQCEIQCEIQCEIQPFgjjGRx8pAQzEi5lBmODRkUQNj4T2iK9LcsPJv0h7/X3+Pvm5cL4shHdKuCckA9T7xOVxQ04uXo8M7udmycljtRvqIGM7uoPXofTO78fZ9sjaw49MdD/ABnJ9Lxe+v6ljD2E5HwORMgnavUAYOw+9f4ETly6DP1YznJHTqmB8do9uSMHr0MjsYA+I9wJP3+pxOZt2q1P9pR7lH75E/aTVH/3SPcEH7pJ0HJ+YfVjpvzhR1JA9p8Jidf2n09ee/vPpX3uv4ffOcajWWP9d2b/ABEn8ZDmbsP+fPurG8rZ+Jdsrn6VqEX1I3N8fATXdRqWc7nYsfVjkyLMQmdmHFhh+mNdytLmJmJDM2oIkMxJQQhCAQhEzA9Efk/fmx/1q39iqdMnM/yfvzY/61b+xXOmQCEIQCEIQCEIQCEIQPFeY7ylLntF+cN6/hILcJU57fziHPb1lFuAMqG9vWHPaBczFlLntAahvX8IF4QzKPzhvX7hD5w3r+EmhdzFzKPzhvX8IfOG9fwgXcwlLnt6/hD5w3r9wlF2EpfOG9fuEPnDev3CTQuxJT57esOe3r+EotwlTntDntAtwlTntDntAsxZU5zQ57SD0n+T7+bH/Wrf2K50ycx/J5bPC3/Wrf2Kp06UEIQgEIQgEIQgEIQgf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89" name="AutoShape 8" descr="data:image/jpeg;base64,/9j/4AAQSkZJRgABAQAAAQABAAD/2wCEAAkGBxISEhUUEhQVFBQUFRQUFBQQFxUUFBQUFRQWFhQVFBQYHCggGBolHBQUITEhJSkrLi4uFx8zODMsNygtLisBCgoKDg0OFxAQGiwkHCQsLDcsLCwsLCwsLCwsLywsLCwsLCwsLCwrLCwsLC8sLCwsNzcsLCwsLCwsLCwsNywsN//AABEIALwBDAMBIgACEQEDEQH/xAAcAAABBAMBAAAAAAAAAAAAAAAAAQIDBAUGBwj/xABHEAACAgECAwUDBwgHBwUAAAABAgADEQQSBRMhBiIxQVFhcZEHFCMygaGxCDVCdLLB0fAkM1JicnPhFiU0RGOSohVDVLPx/8QAGgEBAQADAQEAAAAAAAAAAAAAAAECAwQFBv/EACYRAQEAAgEEAQMFAQAAAAAAAAABAhEDBCExQRITQlEyYXGBkQX/2gAMAwEAAhEDEQA/AON8seg+EOWPQfCPMIDOWPQQ2D0Hwj4YgJy19B8IctfQfCOEXEBvKX0Hwhyl9B8I+EBnLX0Hwhyl9B8I8CW6eF3uMrU7A+YU4+Mlyk800o8pfQfCLy19B8JlR2e1XX6I9PEEoD95jG4JqB41MPv/AAmP1cPzF1WM5S+g+EBUvoPhLdmhtXxRvgZXH85mUyl8Iaal9B8InKX0Hwj4QGctfQfCHLX0Hwj4hMobyl9B8IcpfQfCOgIDeWvoPhEapfQfCSRMwI9g9B8InLHoI8xIHof8n0f7sf8AWrf2Kp0ycz/J+/Nj/rVv7FU6ZAIQhAIQhAIQhAIQhA8WxIuIYgJHCIIokCiOAjkWZzg3AnuwzZVPvb3fxmGfJjhN5LJvwxOl0T2HCAk+z982bh3Y8Hrax/wr0+/xmzaDh6VgKgAH8+MyNNfuPsnl8vXZ5dse0b8eOTyoaDhVVC9ytQ3TxUMQPUk56+Es2KzfWJPv8s+g8paFcfsxOK5W+azk0rUaQHOcfaQP/wBkqaQdRnA8vb7JKFjhXIqnZp18Cqk+vj9vSY7W8Eos8ax+B+Imd5URqPSZTKzxUaJxHsgmM1EqfIN1U+8+Imq6zh1tX9YhXPn0I+InXzp8nHQe0kAfGUtTolYEMAwPTB6gzs4eszw7Zd413jl8OSRCJtvHOyBQF6TkePLPXp57W/dNTxPU4+XHkm8Wm42eTMQjsRMTYgzEMIhgLiIRCAgehPkFtVOF2MxCqupuLMxAUAJXkknoBN/fjelXGdRSMrzBm1BlP7Y6/V9vhOa/IzwxdTwa2lyyhtUx3JgMrJyXQjPQ4ZV6HofCblV2JoBU7myrl+i1gFjXqkYkBfP55Y3vAPrkMsnHdMXtr51Yeg/SK7BSo2V2buviu22vvDp1xnMk/wDV9Pt38+nZtZt/MTbtUqGbdnGAXTJ8tw9ZgX7DUtuDW2FWwdhFeA401WlLZ25Oa6h3ScZYnHhh79ljZffc78vc9L0csh+Wa9hdyrpgcw11hk6j6JSCGOQGZ13GdPSKjbairc2ytyRsY8t7Pr+AG2tjknB6DzEc/FtOpIN9QIcVkGxARY2dqEZ6McHA8ehmMv7KVPRTSXfFJtYMdu52upvpcsNu0f8AEOwCgAEAAADEh13Y2u2o1c61FZ7HbZsG/mKAQ3d6gYH84wGT1XaDS1kB76x9JyT3lISzlvZtsIOK+7W572PDHmJafiFIzm2sYyDl1GMKrHPXp0dD7mHqJgx2PryubbGWt2etSKsKGr1Ne3IQM3/FOcsT9RfPcWdo+ya1WmxLrAcfVIrKhuRRQX6rn6mmr6Zxkt7MBscIQgeLRFzEiQHR6rGLL3DdGbXCDz8T6DzMxyymM3RkuzvCec25h3Af+4+num/6eoADHhKvDdIqKFUdB0mUQTwufmvJlv06ccdQ6pBJlH8+UWuvrg9PbHos0MwBHFY5UkgWBBy5Iqx+zMetUCPbApJ1rjtkqKDVSJqZkTVGNXKMXbRNW452ZSwl07lnnjore8evtm9ignwBOPHAzjy/hI34XY3hU59yMf3TbxZZ4XeKWSuH6rSvWxVgVI8j/PUSAzrvGeyFly4apgR9ViApX7Wx09k0LiPZHU0thuQq+TWanSVg/Y9oP2Ynr8HN853mq58sdNdMJmTwEAd7V6JfZzzYfhUjfdGpwvTfpa+gf5dOsf8AapSdDFhjCZh9HoR/zdzf5ek/Avev4RQvDh4trn9yaer8XeB278n782P+tW/sVTpk5Z8lZJ4Pb/6etqt85bAtep7SPoebyyUWsOU3bQ2Ruxk4l7R8J4kGr3I+0HVkF/mzuvO1WqZhcwcFS1T6faashTuyAOhDosJoeo0HE2ran6QLygow2m2ACmsLyz/Wc4WBiS+Uxu8e7i7o79cNRTTY7NvbUPYSKspp6NTbyHJRcbrq3oUjp0RiACGgbfCEIBCEIBCEIHi2AimEgcgm89luGctNzDvP16+S+Qms9ndDzbVBHdHeb3Dy+04nSK0AAx4+fs9083rub7J/bdxY+0mlWXqU+Eh06dPhLSieY2nKBHhT6Rfsj1jSgR6xAI9YQ9VkoEagkoEsCYiER+IGURkRhElxGESpRVa65CMy58dpIzjwziQWlj9Yk+8k/jJQIyyZbRRupHpMNxXhq2KVYZB+72j2zPOsp31xLq7hpyTi/DGofaeoPVW9R/GY1hOl9oeGC6sj9IZKn2znFyEdD4joffPY6fm+pj38tOeOkJiR+I0zpYO5/JJqHr4HqGRijfOLAHGM1hhSrWDII7oJbqMd3rNus7RasGwGrbi415Ol1NgorFlqJaxU41AcJW2K8bBaC3QEzBfIJWrcLsVgGVtTcrKwBDA11ggg+II8p06BoJ7Ta+tXtesd46Za6bKrayjaijbUA5+tnUmtWBG5QzZxjEfRx/iKNsNBt7+qIL12KbQus1KVojqNtQWqukgvkMLB1HVpu12mRypdFYo29CwBKNgruUn6pwzDI8iZLA59R2l4gBa3LZwbGNbNpNSqnZpdKy0JT/WJvsfUDmPkA1t0OQBb1PaPXruPIABssRTybnNK16lqQ9iq2bQyhG7u3AO7qvWbtCBoWr7T67bqN1Jr5ekOorKVXbeclVNnKa20KDud3QKEzhT1BBA3wRtlasMMAwyDhgCMqQVOD5ggH7I+AQhCB4uzAQBj61z4SbG69jNJisufFz0/wr0H37ptVazG8Lo2Vog/RAH2+f3zLU9Z89zZ/LkuTqxmosqskrMYIhJHlNW2SypkqmQoCZZQShRHqsRJMqwh6iKRFEXEyQggYQJlikjCI4xJdhu2JvAPUZ9Pf6mPErN4nMm0sPu2k937unXz6SN9OSm4YxnBx4iI1o9Pt8/5/hGjUkHIJBHUEHBB9RLLE0qajQE5G059MHM0HtV2T1O/mVUXOG8QlVjkH1wq+BnTLOI2t42Oc+Peb8MzXe01JtqdWJOVPiSevlOnh5JhlLGOU3HOl7J68/8AK3r/AJqGr/7NsY/ZvUr9fkJ/m6vR1n4NcDMOah6D4CAAE9loehvkfZdHwq17WRlTUWMx0zrqOhWoYHKJy390dZuVfafTnplwd1aFWRgVey86dVYH/qAjPhjB8Dmc6+SaupuBagXFhXz7d+wbmIC1Haq+ZOAMe2brenC0K42M9V1Ve2ty9i22apVVrRuyxF1gJLZwSfXqEn+3ei2K5d1DKlihq3DNU6M62hSMlSEfGOp24AziZLhfHqdQ7pWWJQuMsjKrcu1qXKMRhgHQjpMFouH8J02nqQ21YSukLa9wV3UVMEO8MO6ypado7p7/AE8Zl9DfoEbdVZSC3NwVsU536gNbjr53XLn22AeYgZqEw/8AtNpuXzOYM8prxV0NxrVWYlagdxOEboPQzLowIBHUEZBHmDAWEIQCEIQPFol3hFW66sf31+45P4SnMl2fP9Ir/wAX7jNfJdY2/ss8uladJepSU9MfCZGpZ8460i1DHjJhGKJKsB6iSbceXxjB1kqmVEiiSAxqx5lgIsIZlBCGYkBTGERxMQyhpMrXrLBMjaKlqk1DdM+Hj9ka1I6y4SOufb/pKdZypPTxIx5xIbQo+Dg9ZBxVl2nx+398R3w2PL+cw1VdLVsXt5b5wAyMU24PUsmW/wDH4+W3GbRxy4YY+8/jIpm9R2d1J3NUi6hASS+jddRjz7yId6eP6SiYQ+JHmOhB8QfQjynuzw5nd/kZ0Jv4LdWpCsdTYUJ6gOgpdCwHiNyjI9JuNXYxGc2XWWMwve+pV2hKt2sr1eB3cnc1FIbJP1Tt25M138n/APNj/rVv7Fc6XKNXTsNQBg2XsNpRdzV9yvk30Ki4QZATU2YJychck9cy6nsdS9gs5lytv3kKyYbrpm2MCh7udHSemD9brg4mxbh8PH2RBYPDIyMZGfDPhA1fVdi0IBrutD1VOlIsKtUjNTbSHZQoY9LmJAYA4E2bTUhEVB4KoUZ8cKMD8I5nA8SBnoM9OvpFZgPE48uvqfAQFhG8wZIyMjGRnqM+GYqsD4HOOhx5H0MBYRCYsDxfmZDgB+nT3/umPIl3hLYtQ/3hNXLN4Zfws8unaUzKUTFaMZmY05I8fTznzrqTqskCxqeySgyhUWTCRgx4hDxFzGgx0yUZi5iQYwF3QzGkwEB2Y0mGYmZYGtIyY5pHiLWJlzdDMfw2zo/n3j7fIHHs+yWtQ3SUeFt0b/F+4RF9HPSSxPlMP2gt21N7jM/c3San2ttxS3u/GbsJvKRi52pwQwJDDqGHRgfUEdQZlR2l1BAFxTVKOgGtQXED2XHFq/Y4mIJiT3XO7z8nF5fgmoOjqamznOFSl7H7+KQSjMGZR792Ovj4TZE4TxPcCLgo3Lys2s/JQamxrBaCn9I3UmtBuOVKnrnvnUvkpuZOA6llYpi+3c6naa6ytIssDfolULNnyxmbRq+Ka3SLda+TUll9uLB3uWmsUCqti3eZ6XfYPVUA9oVbuzPEGpuQt3rq9j/0hyXf5ryuY1nL+oLSzbMYwR06bJZbszrWdyz1kG7TWZBwGWjWUW1blx9auquxOhAYnrnOVjp41xQvdWqLZZSRW4Wv6NCdBVezK5dd7i60KK8jKt4+JFmvV8S59bBGarvqzMprZk3jksaOoRixCsT1CAtgZwoRDgXEGFQubeFs0zueezOLKg7XW1koBix+UAhACAMVCkjF3R8G1ouRrLN9YsrsYO5Yhh89V9mR3Rss0gwMfUbzyTRXVcTc1s7NUqhtztUEUWtpnLC1Nx+hrsC4fdg7vE7QzNXi2qurr1WXrS75s1Kqe7h9bWqIcZDF6yST5K/szAt63s/qrLXY7Du1OntNhsIDVUayi6pOVs6MlaWrnd1Pru7tWjgXExVYOYtbnm2Viu1touamsqXJXvLzxaxGMEN4AEqN8hA0bW8A4lYLBz1V+cXqcksqAPbsYIfqkVtWuBgZGcEjLbrpgdi5GDtGQWLYOOo3H63v85JCB4uBktNm1gR5EGRRZjYOo8J1OVUjzHiJndM+R/HwmhdjeId01k9V6j3H+B/GbrpWbGfL2/xPunz/ADcfwzuLpl3NskrSZZW0/wDOJZU+U1rUqxwMYhjsyoeDHZkeYsLD8wJjMxcyqWJmJCApiQjcwxIxkbGPJkNhgitq3wplDhrdG9/8JPxKzuyjw5u6feZcWVX7Wmldt7+5j1I/j+6bqvEDWrDbWwbGeYobw69D4j7DNG7UcT0llgS2ixcdS2luxjP/AE7lfd/3LOzpsN5xryvZpZgTMueH6R/6vWBDn6usosq930lJtX7Tge6B7L6sgmpF1Cj9LR2V6n/xqYuPtUGeu0O3fIAM8MfP/wAm39iudLKg+I9D19nhOUfJJq20fBr7HQg1amwstgZSBtpByuM+Bz4TdV7YUkKwrt2MtbczCbU52eQGXfuywA8AcbhkjrgNiA+/x9vlFmm0dtiqqbqLNzpW61VCvf369VfklrduOVpWOM58PM7VdxDt9Slb2LXaa67K1NrIeWynU16e7ZtyxdDZ0UgFtpxkAkBt7DPQ9QfEGG0fDwkeku3oj4K71VtpKkjcM4JUkE9fIke2SwCEIQCEIQPFsWJmLILPDtWanDr5Hw9R5idO4PqxYoZTkEZ+Hjn3ec5RM32c4tyn2se43j6KfJv4zj6vp/nj8p5jZhlrs6wlwHgcn+74YPrJ1fP+kw/D7BgEke7z9n8iZSht3QeP3en2zxm5ZUyXx8PL+esiKkfz7OojcwaTKY4mQq8fmDR8XMZuhulU/MMxm6JujaU8xhMN0jZ5TRWaQ2PEd5WvvAGT5QMdxrUASPhrfRr7Rn49ZqfanjOSUU9T4n0/1md4JxIItbYDbUXAPgTt6Tp+jccJlfbH5d9LPF9WFUk+AB+6cy1V5d2Y+ZJmc7TcX3/Rqc/2j+4TXTO/peL4zd9teeXohjT458x5+cUxJ2Nb0B8kXEv9zXWakveEvsAVzzGbC1cutN5x1YgAEgZPlNve/hgbea6t1dllJcUE7HZn5o3hOg3WPubOAbDk97rpfyL6Hn8GuqDbC2ot2vjdsdVqZGK5G4BgpxkZxN91nZXS2gB1bAe2wAWOBvucWWEgHB7wBHp1A6Eghi7+O8PNjIKQ5rrQh+WoVl5WsVVqLY3AJTqFyO7iw4JBMs6bVcMbFipSGt2tuFYyxqtpRTvC4bZa1K5BOGA/s9LC9kNIDna/gFGbLCFVVvVUUZ7qgam7AH9r2DAOyGkGwKjKKiSio7qqg2VWldoONpsorbHhnPqchHp+0elqor2IUHINlVCJjK11u/KrI+j37K2ITd4Lnw6zYK7AwDKcggEEeYPUGa9quxunIzXuSxa2rqcs7ivdVZUG2FsNhbW6GbBRUEVVXwUBR7gMCA+EIQCEIQPFkUxscZAsVY2LA3LsjxfI5L9WH9WT6D9H248v9JtdOoxOS1WFSCCQQcgjyI8xNy4Nx0W4V8LZ8A3tHt9k8vq+msvzx8e27DP1W8U6vIllLJrtF8ydGp9Z57ayKvJA8ppaI/mSCzvib5X5sbzIFvfDfK3NiGyBaLyGyyVX1Epa3iSVLuscIPLPUn3KOpmUlvaC5ffNM7T9owM11HJ82HgP9ZjuO9qWtytWUT1P12H7h7JrRM9Lp+kv6s/8acs/wV2z1MsLxKwJsDYXw6eOPTMqZhPQuMvlqEIkSZAhCED0P+T9+bH/AFq39iqdMnNPyfvzY/61b+xVOlwCEIQCEIQCEIQCEIQPFgjjGRx8pAQzEi5lBmODRkUQNj4T2iK9LcsPJv0h7/X3+Pvm5cL4shHdKuCckA9T7xOVxQ04uXo8M7udmycljtRvqIGM7uoPXofTO78fZ9sjaw49MdD/ABnJ9Lxe+v6ljD2E5HwORMgnavUAYOw+9f4ETly6DP1YznJHTqmB8do9uSMHr0MjsYA+I9wJP3+pxOZt2q1P9pR7lH75E/aTVH/3SPcEH7pJ0HJ+YfVjpvzhR1JA9p8Jidf2n09ee/vPpX3uv4ffOcajWWP9d2b/ABEn8ZDmbsP+fPurG8rZ+Jdsrn6VqEX1I3N8fATXdRqWc7nYsfVjkyLMQmdmHFhh+mNdytLmJmJDM2oIkMxJQQhCAQhEzA9Efk/fmx/1q39iqdMnM/yfvzY/61b+xXOmQCEIQCEIQCEIQCEIQPFeY7ylLntF+cN6/hILcJU57fziHPb1lFuAMqG9vWHPaBczFlLntAahvX8IF4QzKPzhvX7hD5w3r+EmhdzFzKPzhvX8IfOG9fwgXcwlLnt6/hD5w3r9wlF2EpfOG9fuEPnDev3CTQuxJT57esOe3r+EotwlTntDntAtwlTntDntAsxZU5zQ57SD0n+T7+bH/Wrf2K50ycx/J5bPC3/Wrf2Kp06UEIQgEIQgEIQgEIQgf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23850" y="3284538"/>
            <a:ext cx="1511300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>
                <a:latin typeface="+mn-lt"/>
              </a:rPr>
              <a:t>děloha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875463" y="1844675"/>
            <a:ext cx="1800225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>
                <a:latin typeface="+mn-lt"/>
              </a:rPr>
              <a:t>plumula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75463" y="3357563"/>
            <a:ext cx="2160587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>
                <a:latin typeface="+mn-lt"/>
              </a:rPr>
              <a:t>hypokotyl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948488" y="4799013"/>
            <a:ext cx="2160587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 err="1">
                <a:latin typeface="+mn-lt"/>
              </a:rPr>
              <a:t>radikula</a:t>
            </a:r>
            <a:endParaRPr lang="cs-CZ" sz="3600" b="1" dirty="0">
              <a:latin typeface="+mn-lt"/>
            </a:endParaRPr>
          </a:p>
        </p:txBody>
      </p:sp>
      <p:cxnSp>
        <p:nvCxnSpPr>
          <p:cNvPr id="17" name="Přímá spojovací čára 16"/>
          <p:cNvCxnSpPr>
            <a:stCxn id="12" idx="3"/>
          </p:cNvCxnSpPr>
          <p:nvPr/>
        </p:nvCxnSpPr>
        <p:spPr>
          <a:xfrm>
            <a:off x="1835150" y="3608388"/>
            <a:ext cx="2160588" cy="158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5364163" y="2278063"/>
            <a:ext cx="1439862" cy="71913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724525" y="3429000"/>
            <a:ext cx="1079500" cy="29051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651500" y="3860800"/>
            <a:ext cx="1296988" cy="129857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1835150" y="4870450"/>
            <a:ext cx="1441450" cy="10795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50825" y="6021388"/>
            <a:ext cx="1944688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>
                <a:latin typeface="+mn-lt"/>
              </a:rPr>
              <a:t>osemení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6948488" y="3357563"/>
            <a:ext cx="2016125" cy="647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3600" b="1" dirty="0">
                <a:solidFill>
                  <a:schemeClr val="tx1"/>
                </a:solidFill>
              </a:rPr>
              <a:t>2</a:t>
            </a:r>
            <a:endParaRPr lang="cs-CZ" sz="3600" dirty="0"/>
          </a:p>
        </p:txBody>
      </p:sp>
      <p:sp>
        <p:nvSpPr>
          <p:cNvPr id="24" name="Obdélník 23"/>
          <p:cNvSpPr/>
          <p:nvPr/>
        </p:nvSpPr>
        <p:spPr>
          <a:xfrm>
            <a:off x="6948488" y="1916113"/>
            <a:ext cx="2016125" cy="6492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36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7019925" y="4868863"/>
            <a:ext cx="1944688" cy="647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3600" b="1" dirty="0">
                <a:solidFill>
                  <a:schemeClr val="tx1"/>
                </a:solidFill>
              </a:rPr>
              <a:t>3</a:t>
            </a:r>
            <a:endParaRPr lang="cs-CZ" sz="3600" dirty="0"/>
          </a:p>
        </p:txBody>
      </p:sp>
      <p:sp>
        <p:nvSpPr>
          <p:cNvPr id="27" name="Obdélník 26"/>
          <p:cNvSpPr/>
          <p:nvPr/>
        </p:nvSpPr>
        <p:spPr>
          <a:xfrm>
            <a:off x="250825" y="3284538"/>
            <a:ext cx="1512888" cy="6492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>
              <a:defRPr/>
            </a:pPr>
            <a:r>
              <a:rPr lang="cs-CZ" sz="3600" b="1" dirty="0">
                <a:solidFill>
                  <a:schemeClr val="tx1"/>
                </a:solidFill>
              </a:rPr>
              <a:t>4</a:t>
            </a:r>
            <a:endParaRPr lang="cs-CZ" sz="3600" dirty="0"/>
          </a:p>
        </p:txBody>
      </p:sp>
      <p:sp>
        <p:nvSpPr>
          <p:cNvPr id="28" name="Obdélník 27"/>
          <p:cNvSpPr/>
          <p:nvPr/>
        </p:nvSpPr>
        <p:spPr>
          <a:xfrm>
            <a:off x="250825" y="6165850"/>
            <a:ext cx="1800225" cy="503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>
              <a:defRPr/>
            </a:pPr>
            <a:r>
              <a:rPr lang="cs-CZ" sz="3600" b="1" dirty="0">
                <a:solidFill>
                  <a:schemeClr val="tx1"/>
                </a:solidFill>
              </a:rPr>
              <a:t>  5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4" grpId="0" animBg="1"/>
      <p:bldP spid="26" grpId="0" animBg="1"/>
      <p:bldP spid="27" grpId="0" animBg="1"/>
      <p:bldP spid="2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cs-CZ" sz="3600" smtClean="0"/>
              <a:t>2) správně spojte pojem a charakteristiku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2852936"/>
            <a:ext cx="2376264" cy="6480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hypokotyl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5517232"/>
            <a:ext cx="2376264" cy="6480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err="1">
                <a:solidFill>
                  <a:schemeClr val="tx1"/>
                </a:solidFill>
              </a:rPr>
              <a:t>radicula</a:t>
            </a:r>
            <a:r>
              <a:rPr lang="cs-CZ" sz="2400" b="1" dirty="0">
                <a:solidFill>
                  <a:schemeClr val="tx1"/>
                </a:solidFill>
              </a:rPr>
              <a:t>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4221088"/>
            <a:ext cx="2376264" cy="6480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plumula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1560" y="1556792"/>
            <a:ext cx="2376264" cy="6480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dělohy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76056" y="1196752"/>
            <a:ext cx="2376264" cy="1224136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err="1">
                <a:solidFill>
                  <a:schemeClr val="tx1"/>
                </a:solidFill>
              </a:rPr>
              <a:t>podděložní</a:t>
            </a:r>
            <a:r>
              <a:rPr lang="cs-CZ" sz="2400" b="1" dirty="0">
                <a:solidFill>
                  <a:schemeClr val="tx1"/>
                </a:solidFill>
              </a:rPr>
              <a:t> článek, základ stonku</a:t>
            </a:r>
          </a:p>
        </p:txBody>
      </p:sp>
      <p:sp>
        <p:nvSpPr>
          <p:cNvPr id="9" name="Obdélník 8"/>
          <p:cNvSpPr/>
          <p:nvPr/>
        </p:nvSpPr>
        <p:spPr>
          <a:xfrm>
            <a:off x="5076056" y="5301208"/>
            <a:ext cx="2376264" cy="1224136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základ kořene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76056" y="2564904"/>
            <a:ext cx="2376264" cy="1224136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listový původ, někdy obsahují zásobu živin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076056" y="3933056"/>
            <a:ext cx="2376264" cy="1224136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vzrostný vrchol zárodku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2987675" y="1844675"/>
            <a:ext cx="2089150" cy="133191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987675" y="5805488"/>
            <a:ext cx="2089150" cy="14446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2987675" y="1808163"/>
            <a:ext cx="2089150" cy="13335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987675" y="4508500"/>
            <a:ext cx="2089150" cy="3651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4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r>
              <a:rPr lang="cs-CZ" smtClean="0"/>
              <a:t>Zdroje obrázků</a:t>
            </a:r>
          </a:p>
        </p:txBody>
      </p:sp>
      <p:sp>
        <p:nvSpPr>
          <p:cNvPr id="17411" name="Zástupný symbol pro obsah 5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45259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1 </a:t>
            </a:r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RASBAK.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17.9.2013].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http://upload.wikimedia.org/wikipedia/commons/2/2f/Populus_seedhairs.jpg?uselang=cs</a:t>
            </a: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Ostatní fotografie jsou vlastním dílem autorky výukového materiálu.</a:t>
            </a:r>
          </a:p>
          <a:p>
            <a:pPr>
              <a:buFont typeface="Arial" charset="0"/>
              <a:buNone/>
              <a:defRPr/>
            </a:pPr>
            <a:endParaRPr lang="cs-CZ" sz="2400" dirty="0" smtClean="0"/>
          </a:p>
          <a:p>
            <a:pPr>
              <a:buFont typeface="Arial" charset="0"/>
              <a:buNone/>
              <a:defRPr/>
            </a:pPr>
            <a:endParaRPr lang="cs-CZ" sz="2400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1685</TotalTime>
  <Words>429</Words>
  <Application>Microsoft Office PowerPoint</Application>
  <PresentationFormat>Předvádění na obrazovce (4:3)</PresentationFormat>
  <Paragraphs>138</Paragraphs>
  <Slides>17</Slides>
  <Notes>15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Calibri</vt:lpstr>
      <vt:lpstr>Wingdings</vt:lpstr>
      <vt:lpstr>Times New Roman</vt:lpstr>
      <vt:lpstr>Motiv sady Office</vt:lpstr>
      <vt:lpstr>Snímek 1</vt:lpstr>
      <vt:lpstr>Snímek 2</vt:lpstr>
      <vt:lpstr>SEMENO (semen)</vt:lpstr>
      <vt:lpstr>SEMENO</vt:lpstr>
      <vt:lpstr>VZNIK SEMENE</vt:lpstr>
      <vt:lpstr>STAVBA SEMENE</vt:lpstr>
      <vt:lpstr>OSEMENÍ</vt:lpstr>
      <vt:lpstr>OSEMENÍ</vt:lpstr>
      <vt:lpstr>ZÁRODEK</vt:lpstr>
      <vt:lpstr>ZÁRODEK</vt:lpstr>
      <vt:lpstr>ŽIVNÉ PLETIVO</vt:lpstr>
      <vt:lpstr>MASÍČKO (caruncula)</vt:lpstr>
      <vt:lpstr>HŘEBÍNEK (crista)</vt:lpstr>
      <vt:lpstr>MÍŠEK</vt:lpstr>
      <vt:lpstr>OPAKOVÁNÍ 1) popište obrázek</vt:lpstr>
      <vt:lpstr>2) správně spojte pojem a charakteristiku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KOŘEN</dc:title>
  <dc:creator>tomfi</dc:creator>
  <cp:lastModifiedBy>Dum</cp:lastModifiedBy>
  <cp:revision>135</cp:revision>
  <dcterms:created xsi:type="dcterms:W3CDTF">2013-08-27T20:39:34Z</dcterms:created>
  <dcterms:modified xsi:type="dcterms:W3CDTF">2014-10-23T09:54:41Z</dcterms:modified>
</cp:coreProperties>
</file>