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944" y="-7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55AFC-4F7B-4860-B0D2-9B118F70E465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79075-A30F-46F1-BFF8-0E0D585E58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55AFC-4F7B-4860-B0D2-9B118F70E465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79075-A30F-46F1-BFF8-0E0D585E58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55AFC-4F7B-4860-B0D2-9B118F70E465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79075-A30F-46F1-BFF8-0E0D585E58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55AFC-4F7B-4860-B0D2-9B118F70E465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79075-A30F-46F1-BFF8-0E0D585E58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55AFC-4F7B-4860-B0D2-9B118F70E465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79075-A30F-46F1-BFF8-0E0D585E58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55AFC-4F7B-4860-B0D2-9B118F70E465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79075-A30F-46F1-BFF8-0E0D585E58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55AFC-4F7B-4860-B0D2-9B118F70E465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79075-A30F-46F1-BFF8-0E0D585E58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55AFC-4F7B-4860-B0D2-9B118F70E465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79075-A30F-46F1-BFF8-0E0D585E58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55AFC-4F7B-4860-B0D2-9B118F70E465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79075-A30F-46F1-BFF8-0E0D585E58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55AFC-4F7B-4860-B0D2-9B118F70E465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79075-A30F-46F1-BFF8-0E0D585E58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55AFC-4F7B-4860-B0D2-9B118F70E465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79075-A30F-46F1-BFF8-0E0D585E58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D55AFC-4F7B-4860-B0D2-9B118F70E465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779075-A30F-46F1-BFF8-0E0D585E58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cs-CZ" sz="4800" b="1" i="1" dirty="0">
                <a:cs typeface="Times New Roman" pitchFamily="18" charset="0"/>
              </a:rPr>
              <a:t>Datum: </a:t>
            </a:r>
            <a:r>
              <a:rPr lang="cs-CZ" sz="4800" b="1" i="1" dirty="0" smtClean="0">
                <a:cs typeface="Times New Roman" pitchFamily="18" charset="0"/>
              </a:rPr>
              <a:t>4. 11. 2012</a:t>
            </a:r>
            <a:endParaRPr lang="cs-CZ" sz="4800" dirty="0"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cs typeface="Times New Roman" pitchFamily="18" charset="0"/>
              </a:rPr>
              <a:t>Projekt:</a:t>
            </a:r>
            <a:r>
              <a:rPr lang="cs-CZ" sz="4800" b="1" dirty="0">
                <a:cs typeface="Times New Roman" pitchFamily="18" charset="0"/>
              </a:rPr>
              <a:t> </a:t>
            </a:r>
            <a:r>
              <a:rPr lang="cs-CZ" sz="4800" dirty="0">
                <a:cs typeface="Times New Roman" pitchFamily="18" charset="0"/>
              </a:rPr>
              <a:t>Kvalitní </a:t>
            </a:r>
            <a:r>
              <a:rPr lang="cs-CZ" sz="4800" dirty="0" smtClean="0">
                <a:cs typeface="Times New Roman" pitchFamily="18" charset="0"/>
              </a:rPr>
              <a:t>výuka</a:t>
            </a:r>
            <a:endParaRPr lang="cs-CZ" sz="4800" dirty="0"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cs typeface="Times New Roman" pitchFamily="18" charset="0"/>
              </a:rPr>
              <a:t>Registrační číslo:</a:t>
            </a:r>
            <a:r>
              <a:rPr lang="cs-CZ" sz="4800" b="1" dirty="0">
                <a:cs typeface="Times New Roman" pitchFamily="18" charset="0"/>
              </a:rPr>
              <a:t> </a:t>
            </a:r>
            <a:r>
              <a:rPr lang="cs-CZ" sz="4800" dirty="0" smtClean="0">
                <a:cs typeface="Times New Roman" pitchFamily="18" charset="0"/>
              </a:rPr>
              <a:t>CZ.1.07/1.5.00/34.0731</a:t>
            </a:r>
            <a:endParaRPr lang="cs-CZ" sz="4800" dirty="0"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cs typeface="Times New Roman" pitchFamily="18" charset="0"/>
              </a:rPr>
              <a:t>Číslo DUM:</a:t>
            </a:r>
            <a:r>
              <a:rPr lang="cs-CZ" sz="4800" b="1" dirty="0">
                <a:cs typeface="Times New Roman" pitchFamily="18" charset="0"/>
              </a:rPr>
              <a:t> </a:t>
            </a:r>
            <a:r>
              <a:rPr lang="cs-CZ" sz="4800" dirty="0">
                <a:cs typeface="Times New Roman" pitchFamily="18" charset="0"/>
              </a:rPr>
              <a:t>VY_22_INOVACE_35</a:t>
            </a:r>
            <a:r>
              <a:rPr lang="cs-CZ" sz="4800" b="1" dirty="0">
                <a:cs typeface="Times New Roman" pitchFamily="18" charset="0"/>
              </a:rPr>
              <a:t>	</a:t>
            </a:r>
            <a:endParaRPr lang="cs-CZ" sz="4800" dirty="0"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cs typeface="Times New Roman" pitchFamily="18" charset="0"/>
              </a:rPr>
              <a:t>Jméno autora:</a:t>
            </a:r>
            <a:r>
              <a:rPr lang="cs-CZ" sz="4800" b="1" dirty="0">
                <a:cs typeface="Times New Roman" pitchFamily="18" charset="0"/>
              </a:rPr>
              <a:t> </a:t>
            </a:r>
            <a:r>
              <a:rPr lang="cs-CZ" sz="4800" dirty="0">
                <a:cs typeface="Times New Roman" pitchFamily="18" charset="0"/>
              </a:rPr>
              <a:t>Mgr. Linda </a:t>
            </a:r>
            <a:r>
              <a:rPr lang="cs-CZ" sz="4800" dirty="0" err="1" smtClean="0">
                <a:cs typeface="Times New Roman" pitchFamily="18" charset="0"/>
              </a:rPr>
              <a:t>Libenská</a:t>
            </a:r>
            <a:endParaRPr lang="cs-CZ" sz="4800" dirty="0"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cs typeface="Times New Roman" pitchFamily="18" charset="0"/>
              </a:rPr>
              <a:t>Název práce:</a:t>
            </a:r>
            <a:r>
              <a:rPr lang="cs-CZ" sz="4800" b="1" dirty="0">
                <a:cs typeface="Times New Roman" pitchFamily="18" charset="0"/>
              </a:rPr>
              <a:t> </a:t>
            </a:r>
            <a:r>
              <a:rPr lang="cs-CZ" sz="4800" dirty="0" err="1">
                <a:cs typeface="Times New Roman" pitchFamily="18" charset="0"/>
              </a:rPr>
              <a:t>Illnesses</a:t>
            </a:r>
            <a:r>
              <a:rPr lang="cs-CZ" sz="4800" dirty="0">
                <a:cs typeface="Times New Roman" pitchFamily="18" charset="0"/>
              </a:rPr>
              <a:t> and </a:t>
            </a:r>
            <a:r>
              <a:rPr lang="cs-CZ" sz="4800" dirty="0" err="1">
                <a:cs typeface="Times New Roman" pitchFamily="18" charset="0"/>
              </a:rPr>
              <a:t>their</a:t>
            </a:r>
            <a:r>
              <a:rPr lang="cs-CZ" sz="4800" dirty="0">
                <a:cs typeface="Times New Roman" pitchFamily="18" charset="0"/>
              </a:rPr>
              <a:t> </a:t>
            </a:r>
            <a:r>
              <a:rPr lang="cs-CZ" sz="4800" dirty="0" err="1">
                <a:cs typeface="Times New Roman" pitchFamily="18" charset="0"/>
              </a:rPr>
              <a:t>symptoms</a:t>
            </a:r>
            <a:r>
              <a:rPr lang="cs-CZ" sz="4800" dirty="0">
                <a:cs typeface="Times New Roman" pitchFamily="18" charset="0"/>
              </a:rPr>
              <a:t> – Nemoci a jejich příznaky – </a:t>
            </a:r>
            <a:r>
              <a:rPr lang="cs-CZ" sz="4800" dirty="0" err="1">
                <a:cs typeface="Times New Roman" pitchFamily="18" charset="0"/>
              </a:rPr>
              <a:t>What</a:t>
            </a:r>
            <a:r>
              <a:rPr lang="cs-CZ" sz="4800" dirty="0">
                <a:cs typeface="Times New Roman" pitchFamily="18" charset="0"/>
              </a:rPr>
              <a:t> are </a:t>
            </a:r>
            <a:r>
              <a:rPr lang="cs-CZ" sz="4800" dirty="0" smtClean="0">
                <a:cs typeface="Times New Roman" pitchFamily="18" charset="0"/>
              </a:rPr>
              <a:t> </a:t>
            </a:r>
            <a:r>
              <a:rPr lang="cs-CZ" sz="4800" dirty="0" err="1" smtClean="0">
                <a:cs typeface="Times New Roman" pitchFamily="18" charset="0"/>
              </a:rPr>
              <a:t>the</a:t>
            </a:r>
            <a:r>
              <a:rPr lang="cs-CZ" sz="4800" dirty="0" smtClean="0">
                <a:cs typeface="Times New Roman" pitchFamily="18" charset="0"/>
              </a:rPr>
              <a:t> </a:t>
            </a:r>
            <a:r>
              <a:rPr lang="cs-CZ" sz="4800" dirty="0" err="1">
                <a:cs typeface="Times New Roman" pitchFamily="18" charset="0"/>
              </a:rPr>
              <a:t>people</a:t>
            </a:r>
            <a:r>
              <a:rPr lang="cs-CZ" sz="4800" dirty="0">
                <a:cs typeface="Times New Roman" pitchFamily="18" charset="0"/>
              </a:rPr>
              <a:t> </a:t>
            </a:r>
            <a:r>
              <a:rPr lang="cs-CZ" sz="4800" dirty="0" err="1" smtClean="0">
                <a:cs typeface="Times New Roman" pitchFamily="18" charset="0"/>
              </a:rPr>
              <a:t>saying</a:t>
            </a:r>
            <a:endParaRPr lang="cs-CZ" sz="4800" dirty="0"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cs typeface="Times New Roman" pitchFamily="18" charset="0"/>
              </a:rPr>
              <a:t>Předmět</a:t>
            </a:r>
            <a:r>
              <a:rPr lang="cs-CZ" sz="4800" i="1" dirty="0">
                <a:cs typeface="Times New Roman" pitchFamily="18" charset="0"/>
              </a:rPr>
              <a:t>:</a:t>
            </a:r>
            <a:r>
              <a:rPr lang="cs-CZ" sz="4800" dirty="0">
                <a:cs typeface="Times New Roman" pitchFamily="18" charset="0"/>
              </a:rPr>
              <a:t> </a:t>
            </a:r>
            <a:r>
              <a:rPr lang="cs-CZ" sz="4800" dirty="0" smtClean="0">
                <a:cs typeface="Times New Roman" pitchFamily="18" charset="0"/>
              </a:rPr>
              <a:t>angličtina</a:t>
            </a:r>
            <a:endParaRPr lang="cs-CZ" sz="4800" dirty="0"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cs typeface="Times New Roman" pitchFamily="18" charset="0"/>
              </a:rPr>
              <a:t>Ročník:</a:t>
            </a:r>
            <a:r>
              <a:rPr lang="cs-CZ" sz="4800" b="1" dirty="0">
                <a:cs typeface="Times New Roman" pitchFamily="18" charset="0"/>
              </a:rPr>
              <a:t> </a:t>
            </a:r>
            <a:r>
              <a:rPr lang="cs-CZ" sz="4800" dirty="0" smtClean="0">
                <a:cs typeface="Times New Roman" pitchFamily="18" charset="0"/>
              </a:rPr>
              <a:t>2</a:t>
            </a:r>
            <a:endParaRPr lang="cs-CZ" sz="4800" dirty="0"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cs typeface="Times New Roman" pitchFamily="18" charset="0"/>
              </a:rPr>
              <a:t>Časová dotace</a:t>
            </a:r>
            <a:r>
              <a:rPr lang="cs-CZ" sz="4800" i="1" dirty="0">
                <a:cs typeface="Times New Roman" pitchFamily="18" charset="0"/>
              </a:rPr>
              <a:t>:</a:t>
            </a:r>
            <a:r>
              <a:rPr lang="cs-CZ" sz="4800" dirty="0">
                <a:cs typeface="Times New Roman" pitchFamily="18" charset="0"/>
              </a:rPr>
              <a:t> 20 </a:t>
            </a:r>
            <a:r>
              <a:rPr lang="cs-CZ" sz="4800" dirty="0" smtClean="0">
                <a:cs typeface="Times New Roman" pitchFamily="18" charset="0"/>
              </a:rPr>
              <a:t>minut</a:t>
            </a:r>
            <a:endParaRPr lang="cs-CZ" sz="4800" dirty="0"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cs typeface="Times New Roman" pitchFamily="18" charset="0"/>
              </a:rPr>
              <a:t>Vzdělávací cíl</a:t>
            </a:r>
            <a:r>
              <a:rPr lang="cs-CZ" sz="4800" i="1" dirty="0">
                <a:cs typeface="Times New Roman" pitchFamily="18" charset="0"/>
              </a:rPr>
              <a:t>:</a:t>
            </a:r>
            <a:r>
              <a:rPr lang="cs-CZ" sz="4800" dirty="0">
                <a:cs typeface="Times New Roman" pitchFamily="18" charset="0"/>
              </a:rPr>
              <a:t> Opakování a procvičování učiva tématu </a:t>
            </a:r>
            <a:r>
              <a:rPr lang="cs-CZ" sz="4800" dirty="0" smtClean="0">
                <a:cs typeface="Times New Roman" pitchFamily="18" charset="0"/>
              </a:rPr>
              <a:t> </a:t>
            </a:r>
            <a:r>
              <a:rPr lang="cs-CZ" sz="4800" i="1" dirty="0" smtClean="0">
                <a:cs typeface="Times New Roman" pitchFamily="18" charset="0"/>
              </a:rPr>
              <a:t>Zdraví </a:t>
            </a:r>
            <a:r>
              <a:rPr lang="cs-CZ" sz="4800" i="1" dirty="0">
                <a:cs typeface="Times New Roman" pitchFamily="18" charset="0"/>
              </a:rPr>
              <a:t>a nemoci </a:t>
            </a:r>
            <a:r>
              <a:rPr lang="cs-CZ" sz="4800" i="1" dirty="0" smtClean="0">
                <a:cs typeface="Times New Roman" pitchFamily="18" charset="0"/>
              </a:rPr>
              <a:t> </a:t>
            </a:r>
            <a:r>
              <a:rPr lang="cs-CZ" sz="4800" dirty="0" smtClean="0">
                <a:cs typeface="Times New Roman" pitchFamily="18" charset="0"/>
              </a:rPr>
              <a:t>probírané </a:t>
            </a:r>
            <a:r>
              <a:rPr lang="cs-CZ" sz="4800" dirty="0">
                <a:cs typeface="Times New Roman" pitchFamily="18" charset="0"/>
              </a:rPr>
              <a:t>v 8. lekci učebnice New </a:t>
            </a:r>
            <a:r>
              <a:rPr lang="cs-CZ" sz="4800" dirty="0" err="1">
                <a:cs typeface="Times New Roman" pitchFamily="18" charset="0"/>
              </a:rPr>
              <a:t>Headway</a:t>
            </a:r>
            <a:r>
              <a:rPr lang="cs-CZ" sz="4800" dirty="0">
                <a:cs typeface="Times New Roman" pitchFamily="18" charset="0"/>
              </a:rPr>
              <a:t> </a:t>
            </a:r>
            <a:r>
              <a:rPr lang="cs-CZ" sz="4800" dirty="0" err="1">
                <a:cs typeface="Times New Roman" pitchFamily="18" charset="0"/>
              </a:rPr>
              <a:t>Pre-Intermediate</a:t>
            </a:r>
            <a:r>
              <a:rPr lang="cs-CZ" sz="4800" dirty="0" smtClean="0">
                <a:cs typeface="Times New Roman" pitchFamily="18" charset="0"/>
              </a:rPr>
              <a:t>.</a:t>
            </a:r>
            <a:endParaRPr lang="cs-CZ" sz="4800" dirty="0"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cs typeface="Times New Roman" pitchFamily="18" charset="0"/>
              </a:rPr>
              <a:t>Pomůcky</a:t>
            </a:r>
            <a:r>
              <a:rPr lang="cs-CZ" sz="4800" i="1" dirty="0">
                <a:cs typeface="Times New Roman" pitchFamily="18" charset="0"/>
              </a:rPr>
              <a:t>:</a:t>
            </a:r>
            <a:r>
              <a:rPr lang="cs-CZ" sz="4800" dirty="0">
                <a:cs typeface="Times New Roman" pitchFamily="18" charset="0"/>
              </a:rPr>
              <a:t> </a:t>
            </a:r>
            <a:r>
              <a:rPr lang="cs-CZ" sz="4800" dirty="0" smtClean="0"/>
              <a:t>Psací </a:t>
            </a:r>
            <a:r>
              <a:rPr lang="cs-CZ" sz="4800" dirty="0"/>
              <a:t>potřeby pro studenty. Počítač s projektorem pro učitele. </a:t>
            </a:r>
            <a:endParaRPr lang="cs-CZ" sz="4800" dirty="0"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cs typeface="Times New Roman" pitchFamily="18" charset="0"/>
              </a:rPr>
              <a:t>Poznámka:</a:t>
            </a:r>
            <a:r>
              <a:rPr lang="cs-CZ" sz="4800" dirty="0">
                <a:cs typeface="Times New Roman" pitchFamily="18" charset="0"/>
              </a:rPr>
              <a:t> Tento materiál </a:t>
            </a:r>
            <a:r>
              <a:rPr lang="cs-CZ" sz="4800" dirty="0" smtClean="0">
                <a:cs typeface="Times New Roman" pitchFamily="18" charset="0"/>
              </a:rPr>
              <a:t> je </a:t>
            </a:r>
            <a:r>
              <a:rPr lang="cs-CZ" sz="4800" dirty="0">
                <a:cs typeface="Times New Roman" pitchFamily="18" charset="0"/>
              </a:rPr>
              <a:t>součástí probíraného tématu </a:t>
            </a:r>
            <a:r>
              <a:rPr lang="cs-CZ" sz="4800" dirty="0" smtClean="0">
                <a:cs typeface="Times New Roman" pitchFamily="18" charset="0"/>
              </a:rPr>
              <a:t> </a:t>
            </a:r>
            <a:r>
              <a:rPr lang="cs-CZ" sz="4800" i="1" dirty="0" smtClean="0">
                <a:cs typeface="Times New Roman" pitchFamily="18" charset="0"/>
              </a:rPr>
              <a:t>Zdraví </a:t>
            </a:r>
            <a:r>
              <a:rPr lang="cs-CZ" sz="4800" i="1" dirty="0">
                <a:cs typeface="Times New Roman" pitchFamily="18" charset="0"/>
              </a:rPr>
              <a:t>a nemoci</a:t>
            </a:r>
            <a:r>
              <a:rPr lang="cs-CZ" sz="4800" dirty="0">
                <a:cs typeface="Times New Roman" pitchFamily="18" charset="0"/>
              </a:rPr>
              <a:t>. Studenti pracují ve dvojicích</a:t>
            </a:r>
            <a:r>
              <a:rPr lang="cs-CZ" sz="4800" dirty="0" smtClean="0">
                <a:cs typeface="Times New Roman" pitchFamily="18" charset="0"/>
              </a:rPr>
              <a:t>.</a:t>
            </a:r>
            <a:endParaRPr lang="cs-CZ" sz="4800" dirty="0"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cs typeface="Times New Roman" pitchFamily="18" charset="0"/>
              </a:rPr>
              <a:t>Inovace:</a:t>
            </a:r>
            <a:r>
              <a:rPr lang="cs-CZ" sz="4800" b="1" dirty="0">
                <a:cs typeface="Times New Roman" pitchFamily="18" charset="0"/>
              </a:rPr>
              <a:t> </a:t>
            </a:r>
            <a:r>
              <a:rPr lang="cs-CZ" sz="4800" dirty="0">
                <a:cs typeface="Times New Roman" pitchFamily="18" charset="0"/>
              </a:rPr>
              <a:t>Na základě obrázků </a:t>
            </a:r>
            <a:r>
              <a:rPr lang="cs-CZ" sz="4800" dirty="0" smtClean="0">
                <a:cs typeface="Times New Roman" pitchFamily="18" charset="0"/>
              </a:rPr>
              <a:t> v</a:t>
            </a:r>
            <a:r>
              <a:rPr lang="cs-CZ" sz="4800" dirty="0">
                <a:cs typeface="Times New Roman" pitchFamily="18" charset="0"/>
              </a:rPr>
              <a:t> </a:t>
            </a:r>
            <a:r>
              <a:rPr lang="cs-CZ" sz="4800" dirty="0" err="1">
                <a:cs typeface="Times New Roman" pitchFamily="18" charset="0"/>
              </a:rPr>
              <a:t>PowerPointové</a:t>
            </a:r>
            <a:r>
              <a:rPr lang="cs-CZ" sz="4800" dirty="0">
                <a:cs typeface="Times New Roman" pitchFamily="18" charset="0"/>
              </a:rPr>
              <a:t> prezentaci studenti doplňují, co lidé na obrázcích říkají, jak se cítí při dané nemoci. </a:t>
            </a:r>
            <a:r>
              <a:rPr lang="cs-CZ" sz="4800" dirty="0" smtClean="0">
                <a:cs typeface="Times New Roman" pitchFamily="18" charset="0"/>
              </a:rPr>
              <a:t>Zapojení audiovizuální techniky do výuky. </a:t>
            </a:r>
            <a:endParaRPr lang="cs-CZ" sz="4800" dirty="0"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4800" dirty="0">
                <a:cs typeface="Times New Roman" pitchFamily="18" charset="0"/>
              </a:rPr>
              <a:t> </a:t>
            </a:r>
          </a:p>
          <a:p>
            <a:pPr marL="0" indent="0">
              <a:buNone/>
            </a:pP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0" indent="0">
              <a:buNone/>
            </a:pP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6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8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saying</a:t>
            </a:r>
            <a:r>
              <a:rPr lang="cs-CZ" dirty="0" smtClean="0"/>
              <a:t>?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err="1"/>
              <a:t>Food</a:t>
            </a:r>
            <a:r>
              <a:rPr lang="cs-CZ" dirty="0"/>
              <a:t> </a:t>
            </a:r>
            <a:r>
              <a:rPr lang="cs-CZ" dirty="0" err="1"/>
              <a:t>poisoning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5" name="Zástupný symbol pro obsah 4" descr="http://cdn6.fotosearch.com/thumb/CSP/CSP583/k5837508.jpg"/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915816" y="2492896"/>
            <a:ext cx="241818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ný popisek 5"/>
          <p:cNvSpPr/>
          <p:nvPr/>
        </p:nvSpPr>
        <p:spPr>
          <a:xfrm>
            <a:off x="5076056" y="1628800"/>
            <a:ext cx="1440160" cy="111670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Food</a:t>
            </a:r>
            <a:r>
              <a:rPr lang="cs-CZ" dirty="0" smtClean="0"/>
              <a:t> </a:t>
            </a:r>
            <a:r>
              <a:rPr lang="cs-CZ" dirty="0" err="1" smtClean="0"/>
              <a:t>poisoning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4" descr="http://cdn6.fotosearch.com/thumb/CSP/CSP583/k5837508.jpg"/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627784" y="2276872"/>
            <a:ext cx="2706216" cy="2297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/>
          <p:nvPr/>
        </p:nvSpPr>
        <p:spPr>
          <a:xfrm>
            <a:off x="5220072" y="1340768"/>
            <a:ext cx="2448272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Oh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, I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feel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sick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, I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feel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that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I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want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to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vomit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 I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have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a belly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ache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err="1"/>
              <a:t>Flu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 descr="http://cdn5.fotosearch.com/thumb/CSP/CSP751/k7517231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348880"/>
            <a:ext cx="2088232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/>
          <p:nvPr/>
        </p:nvSpPr>
        <p:spPr>
          <a:xfrm>
            <a:off x="5436096" y="1196752"/>
            <a:ext cx="2448272" cy="172819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Flu</a:t>
            </a:r>
            <a:endParaRPr lang="cs-CZ" dirty="0"/>
          </a:p>
        </p:txBody>
      </p:sp>
      <p:pic>
        <p:nvPicPr>
          <p:cNvPr id="4" name="Zástupný symbol pro obsah 3" descr="http://cdn5.fotosearch.com/thumb/CSP/CSP751/k7517231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132856"/>
            <a:ext cx="2160240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/>
          <p:nvPr/>
        </p:nvSpPr>
        <p:spPr>
          <a:xfrm>
            <a:off x="4644008" y="1052736"/>
            <a:ext cx="3240360" cy="187220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headache</a:t>
            </a:r>
            <a:r>
              <a:rPr lang="cs-CZ" dirty="0" smtClean="0"/>
              <a:t>, </a:t>
            </a:r>
            <a:r>
              <a:rPr lang="cs-CZ" dirty="0" err="1" smtClean="0"/>
              <a:t>sore</a:t>
            </a:r>
            <a:r>
              <a:rPr lang="cs-CZ" dirty="0" smtClean="0"/>
              <a:t> </a:t>
            </a:r>
            <a:r>
              <a:rPr lang="cs-CZ" dirty="0" err="1" smtClean="0"/>
              <a:t>throat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a </a:t>
            </a:r>
            <a:r>
              <a:rPr lang="cs-CZ" dirty="0" err="1" smtClean="0"/>
              <a:t>temperature</a:t>
            </a:r>
            <a:r>
              <a:rPr lang="cs-CZ" dirty="0" smtClean="0"/>
              <a:t>. My </a:t>
            </a:r>
            <a:r>
              <a:rPr lang="cs-CZ" dirty="0" err="1" smtClean="0"/>
              <a:t>whole</a:t>
            </a:r>
            <a:r>
              <a:rPr lang="cs-CZ" dirty="0" smtClean="0"/>
              <a:t> body </a:t>
            </a:r>
            <a:r>
              <a:rPr lang="cs-CZ" dirty="0" err="1" smtClean="0"/>
              <a:t>aches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I </a:t>
            </a:r>
            <a:r>
              <a:rPr lang="cs-CZ" dirty="0" err="1" smtClean="0"/>
              <a:t>feel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tired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R</a:t>
            </a:r>
            <a:r>
              <a:rPr lang="cs-CZ" dirty="0" err="1" smtClean="0"/>
              <a:t>ash</a:t>
            </a:r>
            <a:endParaRPr lang="cs-CZ" dirty="0"/>
          </a:p>
        </p:txBody>
      </p:sp>
      <p:pic>
        <p:nvPicPr>
          <p:cNvPr id="7" name="Zástupný symbol pro obsah 6" descr="http://cdn6.fotosearch.com/thumb/IMZ/IMZ007/pix2148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348880"/>
            <a:ext cx="2592288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válný popisek 7"/>
          <p:cNvSpPr/>
          <p:nvPr/>
        </p:nvSpPr>
        <p:spPr>
          <a:xfrm>
            <a:off x="5580112" y="1412776"/>
            <a:ext cx="2232248" cy="172819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Rash</a:t>
            </a:r>
            <a:endParaRPr lang="cs-CZ" dirty="0"/>
          </a:p>
        </p:txBody>
      </p:sp>
      <p:pic>
        <p:nvPicPr>
          <p:cNvPr id="4" name="Zástupný symbol pro obsah 6" descr="http://cdn6.fotosearch.com/thumb/IMZ/IMZ007/pix2148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420888"/>
            <a:ext cx="2448272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/>
          <p:nvPr/>
        </p:nvSpPr>
        <p:spPr>
          <a:xfrm>
            <a:off x="5508104" y="1412776"/>
            <a:ext cx="2304256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skin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spots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itches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much.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Diarrhoea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5724128" y="1700808"/>
            <a:ext cx="2160240" cy="172819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Obrázek 6" descr="http://cdn7.fotosearch.com/thumb/FSD/FSD319/x14981653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564905"/>
            <a:ext cx="2520280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Diarrhoea</a:t>
            </a:r>
            <a:endParaRPr lang="cs-CZ" dirty="0"/>
          </a:p>
        </p:txBody>
      </p:sp>
      <p:pic>
        <p:nvPicPr>
          <p:cNvPr id="4" name="Zástupný symbol pro obsah 3" descr="http://cdn7.fotosearch.com/thumb/FSD/FSD319/x14981653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708920"/>
            <a:ext cx="2664296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/>
          <p:nvPr/>
        </p:nvSpPr>
        <p:spPr>
          <a:xfrm>
            <a:off x="5436096" y="836712"/>
            <a:ext cx="2736304" cy="187220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´ve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stomach</a:t>
            </a:r>
            <a:r>
              <a:rPr lang="cs-CZ" dirty="0" smtClean="0"/>
              <a:t> </a:t>
            </a:r>
            <a:r>
              <a:rPr lang="cs-CZ" dirty="0" err="1" smtClean="0"/>
              <a:t>ache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I </a:t>
            </a:r>
            <a:r>
              <a:rPr lang="cs-CZ" dirty="0" err="1" smtClean="0"/>
              <a:t>keep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toilet</a:t>
            </a:r>
            <a:r>
              <a:rPr lang="cs-CZ" dirty="0" smtClean="0"/>
              <a:t>. I </a:t>
            </a:r>
            <a:r>
              <a:rPr lang="cs-CZ" smtClean="0"/>
              <a:t>think</a:t>
            </a:r>
            <a:r>
              <a:rPr lang="cs-CZ" dirty="0" smtClean="0"/>
              <a:t> I´ve </a:t>
            </a:r>
            <a:r>
              <a:rPr lang="cs-CZ" dirty="0" err="1" smtClean="0"/>
              <a:t>eaten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</a:t>
            </a:r>
            <a:r>
              <a:rPr lang="cs-CZ" dirty="0" err="1" smtClean="0"/>
              <a:t>bad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200" b="1" dirty="0"/>
              <a:t>Použité zdroje:</a:t>
            </a:r>
          </a:p>
          <a:p>
            <a:pPr>
              <a:lnSpc>
                <a:spcPct val="150000"/>
              </a:lnSpc>
            </a:pPr>
            <a:r>
              <a:rPr lang="cs-CZ" sz="1200" dirty="0"/>
              <a:t>SOARS, </a:t>
            </a:r>
            <a:r>
              <a:rPr lang="cs-CZ" sz="1200" dirty="0" err="1"/>
              <a:t>Liz</a:t>
            </a:r>
            <a:r>
              <a:rPr lang="cs-CZ" sz="1200" dirty="0"/>
              <a:t> and John: </a:t>
            </a:r>
            <a:r>
              <a:rPr lang="cs-CZ" sz="1200" i="1" dirty="0"/>
              <a:t>New </a:t>
            </a:r>
            <a:r>
              <a:rPr lang="cs-CZ" sz="1200" i="1" dirty="0" err="1"/>
              <a:t>Headway</a:t>
            </a:r>
            <a:r>
              <a:rPr lang="cs-CZ" sz="1200" i="1" dirty="0"/>
              <a:t>, </a:t>
            </a:r>
            <a:r>
              <a:rPr lang="cs-CZ" sz="1200" i="1" dirty="0" err="1"/>
              <a:t>Pre-intermediate</a:t>
            </a:r>
            <a:r>
              <a:rPr lang="cs-CZ" sz="1200" dirty="0"/>
              <a:t>, Oxford University </a:t>
            </a:r>
            <a:r>
              <a:rPr lang="cs-CZ" sz="1200" dirty="0" err="1"/>
              <a:t>Press</a:t>
            </a:r>
            <a:r>
              <a:rPr lang="cs-CZ" sz="1200" dirty="0"/>
              <a:t>, Oxford, 2007, ISBN 978-0-19-471585-0. </a:t>
            </a:r>
          </a:p>
          <a:p>
            <a:pPr>
              <a:lnSpc>
                <a:spcPct val="150000"/>
              </a:lnSpc>
            </a:pPr>
            <a:r>
              <a:rPr lang="cs-CZ" sz="1200" dirty="0"/>
              <a:t>BOURKE, </a:t>
            </a:r>
            <a:r>
              <a:rPr lang="cs-CZ" sz="1200" dirty="0" err="1"/>
              <a:t>Kenna</a:t>
            </a:r>
            <a:r>
              <a:rPr lang="cs-CZ" sz="1200" dirty="0"/>
              <a:t>: </a:t>
            </a:r>
            <a:r>
              <a:rPr lang="cs-CZ" sz="1200" i="1" dirty="0" err="1"/>
              <a:t>Vocabulary</a:t>
            </a:r>
            <a:r>
              <a:rPr lang="cs-CZ" sz="1200" i="1" dirty="0"/>
              <a:t> – Test </a:t>
            </a:r>
            <a:r>
              <a:rPr lang="cs-CZ" sz="1200" i="1" dirty="0" err="1"/>
              <a:t>it</a:t>
            </a:r>
            <a:r>
              <a:rPr lang="cs-CZ" sz="1200" i="1" dirty="0"/>
              <a:t>-Fix </a:t>
            </a:r>
            <a:r>
              <a:rPr lang="cs-CZ" sz="1200" i="1" dirty="0" err="1"/>
              <a:t>it</a:t>
            </a:r>
            <a:r>
              <a:rPr lang="cs-CZ" sz="1200" dirty="0"/>
              <a:t>, </a:t>
            </a:r>
            <a:r>
              <a:rPr lang="cs-CZ" sz="1200" dirty="0" err="1"/>
              <a:t>Pre-intermediate</a:t>
            </a:r>
            <a:r>
              <a:rPr lang="cs-CZ" sz="1200" dirty="0"/>
              <a:t>, Oxford University </a:t>
            </a:r>
            <a:r>
              <a:rPr lang="cs-CZ" sz="1200" dirty="0" err="1"/>
              <a:t>Press</a:t>
            </a:r>
            <a:r>
              <a:rPr lang="cs-CZ" sz="1200" dirty="0"/>
              <a:t>, Oxford, 2006, ISBN 0-19-438997-9.</a:t>
            </a:r>
          </a:p>
          <a:p>
            <a:pPr>
              <a:lnSpc>
                <a:spcPct val="150000"/>
              </a:lnSpc>
            </a:pPr>
            <a:r>
              <a:rPr lang="cs-CZ" sz="1200" dirty="0"/>
              <a:t>www.fotosearch.cz   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1281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158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What are the people saying? </vt:lpstr>
      <vt:lpstr>Food poisoning </vt:lpstr>
      <vt:lpstr>Food poisoning </vt:lpstr>
      <vt:lpstr>Flu </vt:lpstr>
      <vt:lpstr>Flu</vt:lpstr>
      <vt:lpstr>Rash</vt:lpstr>
      <vt:lpstr>Rash</vt:lpstr>
      <vt:lpstr>Diarrhoea</vt:lpstr>
      <vt:lpstr>Diarrhoea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the people saying?</dc:title>
  <dc:creator>PC</dc:creator>
  <cp:lastModifiedBy>Linda Libenská</cp:lastModifiedBy>
  <cp:revision>14</cp:revision>
  <dcterms:created xsi:type="dcterms:W3CDTF">2012-10-13T20:25:48Z</dcterms:created>
  <dcterms:modified xsi:type="dcterms:W3CDTF">2013-09-24T07:20:03Z</dcterms:modified>
</cp:coreProperties>
</file>