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57" r:id="rId4"/>
    <p:sldId id="258" r:id="rId5"/>
    <p:sldId id="259" r:id="rId6"/>
    <p:sldId id="260" r:id="rId7"/>
    <p:sldId id="262" r:id="rId8"/>
    <p:sldId id="261" r:id="rId9"/>
    <p:sldId id="265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0"/>
            <a:ext cx="7467600" cy="1371600"/>
          </a:xfrm>
        </p:spPr>
        <p:txBody>
          <a:bodyPr/>
          <a:lstStyle>
            <a:lvl1pPr algn="r">
              <a:lnSpc>
                <a:spcPct val="80000"/>
              </a:lnSpc>
              <a:defRPr sz="3900"/>
            </a:lvl1pPr>
          </a:lstStyle>
          <a:p>
            <a:pPr lvl="0"/>
            <a:r>
              <a:rPr lang="cs-CZ" altLang="cs-CZ" noProof="0" smtClean="0"/>
              <a:t>Kliknutím lze upravit styl.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4038600"/>
            <a:ext cx="5410200" cy="10668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cs-CZ" altLang="cs-CZ" noProof="0" smtClean="0"/>
              <a:t>Kliknutím lze upravit styl předlohy.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1722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127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419850" y="304800"/>
            <a:ext cx="1885950" cy="57150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762000" y="304800"/>
            <a:ext cx="5505450" cy="57150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608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642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721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3695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10100" y="1524000"/>
            <a:ext cx="3695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6353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4916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179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9874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3887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11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4800"/>
            <a:ext cx="7543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nadpisů předlohy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524000"/>
            <a:ext cx="7543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textu předlohy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90800" y="60960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C8D03D01-3F4E-4F69-A94A-F29D915F7AB7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62400" y="60960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0960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1C17829C-E88B-43F0-952D-1C05429C3345}" type="slidenum">
              <a:rPr lang="cs-CZ" smtClean="0"/>
              <a:t>‹#›</a:t>
            </a:fld>
            <a:endParaRPr 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LYŽAŘSKÁ A SNOWBOARDOVÁ VÝSTROJ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78" y="404664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323528" y="6218850"/>
            <a:ext cx="7186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accent4">
                    <a:lumMod val="10000"/>
                  </a:schemeClr>
                </a:solidFill>
              </a:rPr>
              <a:t>Autorem všech fotografií, není-li uvedeno jinak, je Mgr. Luboš Veselý</a:t>
            </a:r>
            <a:endParaRPr lang="cs-CZ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03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	</a:t>
            </a:r>
            <a:r>
              <a:rPr lang="cs-CZ" sz="2800" b="1" dirty="0" smtClean="0"/>
              <a:t>Lyžařská a snowboardová výstroj</a:t>
            </a:r>
            <a:endParaRPr lang="cs-CZ" sz="2800" dirty="0"/>
          </a:p>
          <a:p>
            <a:r>
              <a:rPr lang="cs-CZ" sz="2800" dirty="0"/>
              <a:t>Autor:	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	</a:t>
            </a:r>
            <a:r>
              <a:rPr lang="cs-CZ" sz="2800" dirty="0" smtClean="0"/>
              <a:t>2. 3. </a:t>
            </a:r>
            <a:r>
              <a:rPr lang="cs-CZ" sz="2800" smtClean="0"/>
              <a:t>2013</a:t>
            </a:r>
            <a:endParaRPr lang="cs-CZ" sz="2800" dirty="0"/>
          </a:p>
          <a:p>
            <a:r>
              <a:rPr lang="cs-CZ" sz="2800" dirty="0"/>
              <a:t>Obor:		</a:t>
            </a:r>
            <a:r>
              <a:rPr lang="cs-CZ" sz="2800" dirty="0" smtClean="0"/>
              <a:t>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	65-51-H/01 Číšník, servírka; </a:t>
            </a:r>
          </a:p>
          <a:p>
            <a:pPr marL="68580" indent="0">
              <a:buNone/>
            </a:pPr>
            <a:r>
              <a:rPr lang="cs-CZ" sz="2800" dirty="0"/>
              <a:t>			66-41-L/01 Obchodník; </a:t>
            </a:r>
          </a:p>
          <a:p>
            <a:pPr marL="68580" indent="0">
              <a:buNone/>
            </a:pPr>
            <a:r>
              <a:rPr lang="cs-CZ" sz="2800" dirty="0"/>
              <a:t>			65-41-L/01 Gastronomie; </a:t>
            </a:r>
          </a:p>
          <a:p>
            <a:pPr marL="68580" indent="0">
              <a:buNone/>
            </a:pPr>
            <a:r>
              <a:rPr lang="cs-CZ" sz="2800" dirty="0"/>
              <a:t>			65-41-L/504 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965048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VY_32_INOVACE_TV_S3_02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27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Oblečení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efektivní </a:t>
            </a:r>
            <a:r>
              <a:rPr lang="cs-CZ" dirty="0"/>
              <a:t>oblečení </a:t>
            </a:r>
            <a:r>
              <a:rPr lang="cs-CZ" dirty="0" smtClean="0"/>
              <a:t>by se mělo skládat </a:t>
            </a:r>
            <a:r>
              <a:rPr lang="cs-CZ" dirty="0"/>
              <a:t>ze tří základních vrstev, které </a:t>
            </a:r>
            <a:r>
              <a:rPr lang="cs-CZ" dirty="0" smtClean="0"/>
              <a:t>regulují </a:t>
            </a:r>
            <a:r>
              <a:rPr lang="cs-CZ" dirty="0"/>
              <a:t>přenos tepla </a:t>
            </a:r>
            <a:endParaRPr lang="cs-CZ" dirty="0" smtClean="0"/>
          </a:p>
          <a:p>
            <a:r>
              <a:rPr lang="cs-CZ" dirty="0" smtClean="0"/>
              <a:t>v</a:t>
            </a:r>
            <a:r>
              <a:rPr lang="cs-CZ" dirty="0"/>
              <a:t> závislosti na změnách počasí a stupni naší aktivity </a:t>
            </a:r>
            <a:r>
              <a:rPr lang="cs-CZ" dirty="0" smtClean="0"/>
              <a:t>počet vrstev obměňujeme</a:t>
            </a:r>
          </a:p>
          <a:p>
            <a:r>
              <a:rPr lang="cs-CZ" dirty="0"/>
              <a:t>p</a:t>
            </a:r>
            <a:r>
              <a:rPr lang="cs-CZ" dirty="0" smtClean="0"/>
              <a:t>ři </a:t>
            </a:r>
            <a:r>
              <a:rPr lang="cs-CZ" dirty="0"/>
              <a:t>extrémních teplotách lze přidat další tepelnou </a:t>
            </a:r>
            <a:r>
              <a:rPr lang="cs-CZ" dirty="0" smtClean="0"/>
              <a:t>vrstvu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Sací vrstva - </a:t>
            </a:r>
            <a:r>
              <a:rPr lang="cs-CZ" dirty="0" err="1" smtClean="0"/>
              <a:t>termoprádlo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odvádí vlhkost v podobě potu od pokožky</a:t>
            </a:r>
          </a:p>
          <a:p>
            <a:r>
              <a:rPr lang="cs-CZ" dirty="0" smtClean="0"/>
              <a:t>zabraňuje tím ochlazování nebo přehřívání v důsledku fyzické aktivity</a:t>
            </a:r>
          </a:p>
          <a:p>
            <a:r>
              <a:rPr lang="cs-CZ" dirty="0" smtClean="0"/>
              <a:t>udržuje tělo v optimálním tepelném stavu</a:t>
            </a:r>
          </a:p>
          <a:p>
            <a:r>
              <a:rPr lang="cs-CZ" dirty="0" smtClean="0"/>
              <a:t>je v přímém kontaktu s pokožkou</a:t>
            </a:r>
          </a:p>
          <a:p>
            <a:r>
              <a:rPr lang="cs-CZ" dirty="0" smtClean="0"/>
              <a:t>vyrábí se z neabsorbujících syntetických vláken, která izolují  a zároveň umožňují odvod kapalné vlhkosti od povrchu těla – tzv. knotový efekt</a:t>
            </a:r>
          </a:p>
          <a:p>
            <a:r>
              <a:rPr lang="cs-CZ" dirty="0" smtClean="0"/>
              <a:t>vlhkost se odpařuje do dalších vrstev.</a:t>
            </a:r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45039"/>
            <a:ext cx="5736651" cy="658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7380312" y="617459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Izolační vrstva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zamezuje ztrátě tepla</a:t>
            </a:r>
          </a:p>
          <a:p>
            <a:r>
              <a:rPr lang="cs-CZ" dirty="0" smtClean="0"/>
              <a:t>je prodyšná, dochází k odvádění potu dále od těla</a:t>
            </a:r>
          </a:p>
          <a:p>
            <a:r>
              <a:rPr lang="cs-CZ" dirty="0"/>
              <a:t>j</a:t>
            </a:r>
            <a:r>
              <a:rPr lang="cs-CZ" dirty="0" smtClean="0"/>
              <a:t>e vyrobená ze syntetických vláken, která neabsorbují vlhkost, a tím si uchovávají dobré izolačně-tepelné vlastnosti</a:t>
            </a:r>
          </a:p>
          <a:p>
            <a:r>
              <a:rPr lang="cs-CZ" dirty="0" err="1" smtClean="0"/>
              <a:t>fleecové</a:t>
            </a:r>
            <a:r>
              <a:rPr lang="cs-CZ" dirty="0" smtClean="0"/>
              <a:t> oblečení – mikiny, košile, bundy různé kvality a úprav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Ochranná vrstva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svrchní vrstva oblečení chrání před nepříznivými vlivy počasí (déšť, sníh, vítr) svou nepromokavostí a odolností vůči větru a oděru</a:t>
            </a:r>
          </a:p>
          <a:p>
            <a:r>
              <a:rPr lang="cs-CZ" dirty="0" smtClean="0"/>
              <a:t>Musí být i prodyšná, aby nedocházelo ke kumulaci vlhkosti uvnitř oblečení</a:t>
            </a:r>
          </a:p>
          <a:p>
            <a:r>
              <a:rPr lang="cs-CZ" dirty="0" smtClean="0"/>
              <a:t>speciální syntetické látky s aplikovanou membránou, např. goretex, symplex, </a:t>
            </a:r>
            <a:r>
              <a:rPr lang="cs-CZ" dirty="0" err="1" smtClean="0"/>
              <a:t>gelanots</a:t>
            </a:r>
            <a:r>
              <a:rPr lang="cs-CZ" dirty="0" smtClean="0"/>
              <a:t> a další</a:t>
            </a:r>
          </a:p>
          <a:p>
            <a:r>
              <a:rPr lang="cs-CZ" dirty="0"/>
              <a:t>j</a:t>
            </a:r>
            <a:r>
              <a:rPr lang="cs-CZ" dirty="0" smtClean="0"/>
              <a:t>ejich kvalita je vyjádřena poměrem nepromokavostí a prodyšností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88303"/>
            <a:ext cx="8424936" cy="551705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7809856" y="5661248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2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5" y="188640"/>
            <a:ext cx="5977682" cy="6278031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228622" y="311368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3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Ochranné pomůcky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h</a:t>
            </a:r>
            <a:r>
              <a:rPr lang="cs-CZ" dirty="0" smtClean="0"/>
              <a:t>elma </a:t>
            </a:r>
            <a:r>
              <a:rPr lang="cs-CZ" dirty="0"/>
              <a:t>– </a:t>
            </a:r>
            <a:r>
              <a:rPr lang="cs-CZ" dirty="0" smtClean="0"/>
              <a:t>musí dobře sedět! </a:t>
            </a:r>
          </a:p>
          <a:p>
            <a:r>
              <a:rPr lang="cs-CZ" dirty="0"/>
              <a:t>j</a:t>
            </a:r>
            <a:r>
              <a:rPr lang="cs-CZ" dirty="0" smtClean="0"/>
              <a:t>e důležité, aby měla certifikát </a:t>
            </a:r>
            <a:r>
              <a:rPr lang="cs-CZ" dirty="0"/>
              <a:t>kvality </a:t>
            </a:r>
            <a:r>
              <a:rPr lang="cs-CZ" dirty="0" smtClean="0"/>
              <a:t>vyhovující </a:t>
            </a:r>
            <a:r>
              <a:rPr lang="cs-CZ" dirty="0"/>
              <a:t>normám Evropské </a:t>
            </a:r>
            <a:r>
              <a:rPr lang="cs-CZ" dirty="0" smtClean="0"/>
              <a:t>unie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8496944" cy="513958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8006376" y="6012245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4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Ochranné pomůcky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c</a:t>
            </a:r>
            <a:r>
              <a:rPr lang="cs-CZ" dirty="0" smtClean="0"/>
              <a:t>hrániče </a:t>
            </a:r>
            <a:r>
              <a:rPr lang="cs-CZ" dirty="0"/>
              <a:t>zápěstí, kolen, loktů, ramen, zad a hrudníku (páteře) jsou vhodné </a:t>
            </a:r>
            <a:r>
              <a:rPr lang="cs-CZ" dirty="0" smtClean="0"/>
              <a:t>pro </a:t>
            </a:r>
            <a:r>
              <a:rPr lang="cs-CZ" dirty="0"/>
              <a:t>děti, začátečníky, ale i zkušené jezdce, kteří jezdí odvážně, vyhledávají nové terény a testují své možnosti při skocích a </a:t>
            </a:r>
            <a:r>
              <a:rPr lang="cs-CZ" dirty="0" smtClean="0"/>
              <a:t>tricích</a:t>
            </a:r>
            <a:endParaRPr lang="cs-CZ" dirty="0"/>
          </a:p>
          <a:p>
            <a:r>
              <a:rPr lang="cs-CZ" dirty="0"/>
              <a:t>b</a:t>
            </a:r>
            <a:r>
              <a:rPr lang="cs-CZ" dirty="0" smtClean="0"/>
              <a:t>rýle chrání </a:t>
            </a:r>
            <a:r>
              <a:rPr lang="cs-CZ" dirty="0"/>
              <a:t>oči před UV zářením a prouděním chladného </a:t>
            </a:r>
            <a:r>
              <a:rPr lang="cs-CZ" dirty="0" smtClean="0"/>
              <a:t>vzduchu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Binter</a:t>
            </a:r>
            <a:r>
              <a:rPr lang="cs-CZ" dirty="0"/>
              <a:t>, Lukáš a kol. Jak dokonale zvládnout snowboarding. 2006. </a:t>
            </a:r>
            <a:r>
              <a:rPr lang="cs-CZ" dirty="0" err="1"/>
              <a:t>Grada</a:t>
            </a:r>
            <a:r>
              <a:rPr lang="cs-CZ" dirty="0"/>
              <a:t>. ISBN: </a:t>
            </a:r>
            <a:r>
              <a:rPr lang="cs-CZ" dirty="0" smtClean="0"/>
              <a:t>80-247-1509-0</a:t>
            </a:r>
            <a:endParaRPr lang="cs-CZ" dirty="0"/>
          </a:p>
          <a:p>
            <a:r>
              <a:rPr lang="cs-CZ" dirty="0"/>
              <a:t>Vobr, Radek. Snowboarding. 2006. KOPP nakladatelství. ISBN: </a:t>
            </a:r>
            <a:r>
              <a:rPr lang="cs-CZ" dirty="0" smtClean="0"/>
              <a:t>80-7232-296-6</a:t>
            </a:r>
          </a:p>
          <a:p>
            <a:r>
              <a:rPr lang="cs-CZ" dirty="0" err="1" smtClean="0"/>
              <a:t>Reichert</a:t>
            </a:r>
            <a:r>
              <a:rPr lang="cs-CZ" dirty="0" smtClean="0"/>
              <a:t>, Jiří, Musil, Dalibor. Lyžování od začátků k dokonalosti.2007. </a:t>
            </a:r>
            <a:r>
              <a:rPr lang="cs-CZ" dirty="0" err="1" smtClean="0"/>
              <a:t>Grada</a:t>
            </a:r>
            <a:r>
              <a:rPr lang="cs-CZ" dirty="0" smtClean="0"/>
              <a:t>. ISBN: 978-80-247-1724-1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materiály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54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 návrhu s motivem modrozelené jeskyně">
  <a:themeElements>
    <a:clrScheme name="Výchozí návrh 11">
      <a:dk1>
        <a:srgbClr val="005A58"/>
      </a:dk1>
      <a:lt1>
        <a:srgbClr val="FFFFFF"/>
      </a:lt1>
      <a:dk2>
        <a:srgbClr val="33CCCC"/>
      </a:dk2>
      <a:lt2>
        <a:srgbClr val="FFFF99"/>
      </a:lt2>
      <a:accent1>
        <a:srgbClr val="006462"/>
      </a:accent1>
      <a:accent2>
        <a:srgbClr val="6D6FC7"/>
      </a:accent2>
      <a:accent3>
        <a:srgbClr val="ADE2E2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Výchozí návrh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DCEBE6"/>
        </a:dk1>
        <a:lt1>
          <a:srgbClr val="FFFFFF"/>
        </a:lt1>
        <a:dk2>
          <a:srgbClr val="000000"/>
        </a:dk2>
        <a:lt2>
          <a:srgbClr val="333333"/>
        </a:lt2>
        <a:accent1>
          <a:srgbClr val="3374A1"/>
        </a:accent1>
        <a:accent2>
          <a:srgbClr val="3B2E8A"/>
        </a:accent2>
        <a:accent3>
          <a:srgbClr val="FFFFFF"/>
        </a:accent3>
        <a:accent4>
          <a:srgbClr val="BCC9C4"/>
        </a:accent4>
        <a:accent5>
          <a:srgbClr val="ADBCCD"/>
        </a:accent5>
        <a:accent6>
          <a:srgbClr val="35297D"/>
        </a:accent6>
        <a:hlink>
          <a:srgbClr val="00FF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3E3E5C"/>
        </a:dk1>
        <a:lt1>
          <a:srgbClr val="FFFFFF"/>
        </a:lt1>
        <a:dk2>
          <a:srgbClr val="B9B9D7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D9D9E8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CCCC99"/>
        </a:dk1>
        <a:lt1>
          <a:srgbClr val="FFFFCC"/>
        </a:lt1>
        <a:dk2>
          <a:srgbClr val="DFD293"/>
        </a:dk2>
        <a:lt2>
          <a:srgbClr val="5C1F00"/>
        </a:lt2>
        <a:accent1>
          <a:srgbClr val="78783C"/>
        </a:accent1>
        <a:accent2>
          <a:srgbClr val="FFFFCC"/>
        </a:accent2>
        <a:accent3>
          <a:srgbClr val="FFFFE2"/>
        </a:accent3>
        <a:accent4>
          <a:srgbClr val="AEAE82"/>
        </a:accent4>
        <a:accent5>
          <a:srgbClr val="BEBEAF"/>
        </a:accent5>
        <a:accent6>
          <a:srgbClr val="E7E7B9"/>
        </a:accent6>
        <a:hlink>
          <a:srgbClr val="9900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2D2015"/>
        </a:dk1>
        <a:lt1>
          <a:srgbClr val="D2D2D2"/>
        </a:lt1>
        <a:dk2>
          <a:srgbClr val="CCCCA5"/>
        </a:dk2>
        <a:lt2>
          <a:srgbClr val="DFC08D"/>
        </a:lt2>
        <a:accent1>
          <a:srgbClr val="666666"/>
        </a:accent1>
        <a:accent2>
          <a:srgbClr val="0066FF"/>
        </a:accent2>
        <a:accent3>
          <a:srgbClr val="E2E2CF"/>
        </a:accent3>
        <a:accent4>
          <a:srgbClr val="B3B3B3"/>
        </a:accent4>
        <a:accent5>
          <a:srgbClr val="B8B8B8"/>
        </a:accent5>
        <a:accent6>
          <a:srgbClr val="005CE7"/>
        </a:accent6>
        <a:hlink>
          <a:srgbClr val="66CCFF"/>
        </a:hlink>
        <a:folHlink>
          <a:srgbClr val="FAF0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2D2015"/>
        </a:dk1>
        <a:lt1>
          <a:srgbClr val="D2D2D2"/>
        </a:lt1>
        <a:dk2>
          <a:srgbClr val="73CDFF"/>
        </a:dk2>
        <a:lt2>
          <a:srgbClr val="DFC08D"/>
        </a:lt2>
        <a:accent1>
          <a:srgbClr val="666666"/>
        </a:accent1>
        <a:accent2>
          <a:srgbClr val="0066FF"/>
        </a:accent2>
        <a:accent3>
          <a:srgbClr val="BCE3FF"/>
        </a:accent3>
        <a:accent4>
          <a:srgbClr val="B3B3B3"/>
        </a:accent4>
        <a:accent5>
          <a:srgbClr val="B8B8B8"/>
        </a:accent5>
        <a:accent6>
          <a:srgbClr val="005CE7"/>
        </a:accent6>
        <a:hlink>
          <a:srgbClr val="66CCFF"/>
        </a:hlink>
        <a:folHlink>
          <a:srgbClr val="FAF0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005A58"/>
        </a:dk1>
        <a:lt1>
          <a:srgbClr val="FFFFFF"/>
        </a:lt1>
        <a:dk2>
          <a:srgbClr val="33CCCC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DE2E2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003366"/>
        </a:dk1>
        <a:lt1>
          <a:srgbClr val="FFFFFF"/>
        </a:lt1>
        <a:dk2>
          <a:srgbClr val="0000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B8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návrhu s motivem modrozelené jeskyně</Template>
  <TotalTime>667</TotalTime>
  <Words>254</Words>
  <Application>Microsoft Office PowerPoint</Application>
  <PresentationFormat>Předvádění na obrazovce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Times New Roman</vt:lpstr>
      <vt:lpstr>Šablona návrhu s motivem modrozelené jeskyně</vt:lpstr>
      <vt:lpstr>LYŽAŘSKÁ A SNOWBOARDOVÁ VÝSTROJ</vt:lpstr>
      <vt:lpstr>Prezentace aplikace PowerPoint</vt:lpstr>
      <vt:lpstr>Oblečení</vt:lpstr>
      <vt:lpstr>  Sací vrstva - termoprádlo</vt:lpstr>
      <vt:lpstr> Izolační vrstva</vt:lpstr>
      <vt:lpstr> Ochranná vrstva</vt:lpstr>
      <vt:lpstr>Ochranné pomůcky</vt:lpstr>
      <vt:lpstr> Ochranné pomůcky</vt:lpstr>
      <vt:lpstr>Použité materiály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Snowboardová výstroj</dc:title>
  <dc:creator>Veronika</dc:creator>
  <cp:lastModifiedBy>kantor</cp:lastModifiedBy>
  <cp:revision>58</cp:revision>
  <dcterms:created xsi:type="dcterms:W3CDTF">2012-08-13T12:18:39Z</dcterms:created>
  <dcterms:modified xsi:type="dcterms:W3CDTF">2014-10-22T08:12:46Z</dcterms:modified>
</cp:coreProperties>
</file>