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0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9A7F3B-4224-43B1-91B0-E4ACD1F43E5D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A84EBD-9B5F-4A11-8806-4E40F5D5C9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2699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84EBD-9B5F-4A11-8806-4E40F5D5C99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3507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F5B4BA5-30F8-43BB-8065-1B84B4A0302A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0BBBBEF-EB78-402B-B744-1BDB840B60AE}" type="slidenum">
              <a:rPr lang="cs-CZ" smtClean="0"/>
              <a:t>‹#›</a:t>
            </a:fld>
            <a:endParaRPr lang="cs-CZ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B4BA5-30F8-43BB-8065-1B84B4A0302A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BBBEF-EB78-402B-B744-1BDB840B60A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B4BA5-30F8-43BB-8065-1B84B4A0302A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BBBEF-EB78-402B-B744-1BDB840B60A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B4BA5-30F8-43BB-8065-1B84B4A0302A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BBBEF-EB78-402B-B744-1BDB840B60A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B4BA5-30F8-43BB-8065-1B84B4A0302A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BBBEF-EB78-402B-B744-1BDB840B60A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B4BA5-30F8-43BB-8065-1B84B4A0302A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BBBEF-EB78-402B-B744-1BDB840B60AE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B4BA5-30F8-43BB-8065-1B84B4A0302A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BBBEF-EB78-402B-B744-1BDB840B60A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B4BA5-30F8-43BB-8065-1B84B4A0302A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BBBEF-EB78-402B-B744-1BDB840B60A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B4BA5-30F8-43BB-8065-1B84B4A0302A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BBBEF-EB78-402B-B744-1BDB840B60A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B4BA5-30F8-43BB-8065-1B84B4A0302A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BBBEF-EB78-402B-B744-1BDB840B60AE}" type="slidenum">
              <a:rPr lang="cs-CZ" smtClean="0"/>
              <a:t>‹#›</a:t>
            </a:fld>
            <a:endParaRPr lang="cs-CZ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B4BA5-30F8-43BB-8065-1B84B4A0302A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BBBEF-EB78-402B-B744-1BDB840B60AE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F5B4BA5-30F8-43BB-8065-1B84B4A0302A}" type="datetimeFigureOut">
              <a:rPr lang="cs-CZ" smtClean="0"/>
              <a:t>22.10.2014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0BBBBEF-EB78-402B-B744-1BDB840B60AE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44008" y="2708920"/>
            <a:ext cx="3799075" cy="170216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Slovník snowboardových pojmů 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32656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619672" y="764704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 smtClean="0"/>
              <a:t>Použité materiály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691680" y="1844824"/>
            <a:ext cx="56166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/>
              <a:t>Binter</a:t>
            </a:r>
            <a:r>
              <a:rPr lang="cs-CZ" dirty="0"/>
              <a:t>, Lukáš a kol. Jak dokonale zvládnout snowboarding. 2006. </a:t>
            </a:r>
            <a:r>
              <a:rPr lang="cs-CZ" dirty="0" err="1"/>
              <a:t>Grada</a:t>
            </a:r>
            <a:r>
              <a:rPr lang="cs-CZ" dirty="0"/>
              <a:t>. ISBN: 80-247-1509-0</a:t>
            </a:r>
          </a:p>
          <a:p>
            <a:endParaRPr lang="cs-CZ" dirty="0"/>
          </a:p>
          <a:p>
            <a:r>
              <a:rPr lang="cs-CZ" dirty="0"/>
              <a:t>Vobr, Radek. Snowboarding. 2006. KOPP nakladatelství. ISBN: 80-7232-296-6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533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cs-CZ" sz="3600" b="1" dirty="0"/>
              <a:t>Popis výukového materiálu	 </a:t>
            </a:r>
            <a:endParaRPr lang="cs-CZ" sz="3600" dirty="0"/>
          </a:p>
          <a:p>
            <a:r>
              <a:rPr lang="cs-CZ" sz="3600" dirty="0" smtClean="0"/>
              <a:t>Název:</a:t>
            </a:r>
            <a:r>
              <a:rPr lang="cs-CZ" sz="3600" dirty="0"/>
              <a:t> </a:t>
            </a:r>
            <a:r>
              <a:rPr lang="cs-CZ" sz="3600" dirty="0" smtClean="0"/>
              <a:t>	</a:t>
            </a:r>
            <a:r>
              <a:rPr lang="cs-CZ" sz="3600" b="1" dirty="0" smtClean="0"/>
              <a:t>Slovník snowboardových pojmů</a:t>
            </a:r>
            <a:endParaRPr lang="cs-CZ" sz="3600" dirty="0"/>
          </a:p>
          <a:p>
            <a:r>
              <a:rPr lang="cs-CZ" sz="3600" dirty="0"/>
              <a:t>Autor:		Mgr. Luboš Veselý </a:t>
            </a:r>
          </a:p>
          <a:p>
            <a:r>
              <a:rPr lang="cs-CZ" sz="3600" dirty="0"/>
              <a:t>Datum:</a:t>
            </a:r>
            <a:r>
              <a:rPr lang="cs-CZ" sz="3600"/>
              <a:t>	</a:t>
            </a:r>
            <a:r>
              <a:rPr lang="cs-CZ" sz="3600" smtClean="0"/>
              <a:t>2.3.2013</a:t>
            </a:r>
            <a:endParaRPr lang="cs-CZ" sz="3600" dirty="0"/>
          </a:p>
          <a:p>
            <a:r>
              <a:rPr lang="cs-CZ" sz="3600" dirty="0"/>
              <a:t>Obor:	</a:t>
            </a:r>
            <a:r>
              <a:rPr lang="cs-CZ" sz="3600" dirty="0" smtClean="0"/>
              <a:t>	65-51-H/01 </a:t>
            </a:r>
            <a:r>
              <a:rPr lang="cs-CZ" sz="3600" dirty="0"/>
              <a:t>Kuchař, kuchařka; </a:t>
            </a:r>
            <a:endParaRPr lang="cs-CZ" sz="3600" dirty="0" smtClean="0"/>
          </a:p>
          <a:p>
            <a:pPr marL="68580" indent="0">
              <a:buNone/>
            </a:pPr>
            <a:r>
              <a:rPr lang="cs-CZ" sz="3600" dirty="0"/>
              <a:t>	</a:t>
            </a:r>
            <a:r>
              <a:rPr lang="cs-CZ" sz="3600" dirty="0" smtClean="0"/>
              <a:t>	65-51-H/01 Číšník, servírka</a:t>
            </a:r>
            <a:r>
              <a:rPr lang="cs-CZ" sz="3600" dirty="0"/>
              <a:t>; </a:t>
            </a:r>
            <a:endParaRPr lang="cs-CZ" sz="3600" dirty="0" smtClean="0"/>
          </a:p>
          <a:p>
            <a:pPr marL="68580" indent="0">
              <a:buNone/>
            </a:pPr>
            <a:r>
              <a:rPr lang="cs-CZ" sz="3600" dirty="0"/>
              <a:t>	</a:t>
            </a:r>
            <a:r>
              <a:rPr lang="cs-CZ" sz="3600" dirty="0" smtClean="0"/>
              <a:t>	66-41-L/01 Obchodník</a:t>
            </a:r>
            <a:r>
              <a:rPr lang="cs-CZ" sz="3600" dirty="0"/>
              <a:t>; </a:t>
            </a:r>
            <a:endParaRPr lang="cs-CZ" sz="3600" dirty="0" smtClean="0"/>
          </a:p>
          <a:p>
            <a:pPr marL="68580" indent="0">
              <a:buNone/>
            </a:pPr>
            <a:r>
              <a:rPr lang="cs-CZ" sz="3600" dirty="0"/>
              <a:t>	</a:t>
            </a:r>
            <a:r>
              <a:rPr lang="cs-CZ" sz="3600" dirty="0" smtClean="0"/>
              <a:t>	65-41-L/01 </a:t>
            </a:r>
            <a:r>
              <a:rPr lang="cs-CZ" sz="3600" dirty="0"/>
              <a:t>Gastronomie; </a:t>
            </a:r>
            <a:endParaRPr lang="cs-CZ" sz="3600" dirty="0" smtClean="0"/>
          </a:p>
          <a:p>
            <a:pPr marL="68580" indent="0">
              <a:buNone/>
            </a:pPr>
            <a:r>
              <a:rPr lang="cs-CZ" sz="3600" dirty="0"/>
              <a:t>	</a:t>
            </a:r>
            <a:r>
              <a:rPr lang="cs-CZ" sz="3600" dirty="0" smtClean="0"/>
              <a:t>	65-41-L/504 </a:t>
            </a:r>
            <a:r>
              <a:rPr lang="cs-CZ" sz="3600" dirty="0"/>
              <a:t>Společné stravování</a:t>
            </a:r>
          </a:p>
          <a:p>
            <a:r>
              <a:rPr lang="cs-CZ" sz="3600" dirty="0"/>
              <a:t>Ročník:	</a:t>
            </a:r>
            <a:r>
              <a:rPr lang="cs-CZ" sz="3600" dirty="0" smtClean="0"/>
              <a:t>1</a:t>
            </a:r>
            <a:r>
              <a:rPr lang="cs-CZ" sz="3600" dirty="0"/>
              <a:t>. - 4. ročník; 1. roč. nástavbového studia</a:t>
            </a:r>
          </a:p>
          <a:p>
            <a:r>
              <a:rPr lang="cs-CZ" sz="3600" dirty="0"/>
              <a:t>Předmět:	</a:t>
            </a:r>
            <a:r>
              <a:rPr lang="cs-CZ" sz="3600" dirty="0" smtClean="0"/>
              <a:t>TV</a:t>
            </a:r>
            <a:endParaRPr lang="cs-CZ" sz="3600" dirty="0"/>
          </a:p>
          <a:p>
            <a:r>
              <a:rPr lang="cs-CZ" sz="3600" b="1" dirty="0" smtClean="0"/>
              <a:t>Anotace </a:t>
            </a:r>
            <a:r>
              <a:rPr lang="cs-CZ" sz="3600" b="1" dirty="0"/>
              <a:t>výukového materiálu</a:t>
            </a:r>
            <a:endParaRPr lang="cs-CZ" sz="3600" dirty="0"/>
          </a:p>
          <a:p>
            <a:r>
              <a:rPr lang="cs-CZ" dirty="0"/>
              <a:t>Metodický materiál slouží k přednáškám na lyžařském a snowboardovém </a:t>
            </a:r>
            <a:r>
              <a:rPr lang="cs-CZ" dirty="0" smtClean="0"/>
              <a:t>kurzu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dirty="0" smtClean="0"/>
              <a:t>Cílem </a:t>
            </a:r>
            <a:r>
              <a:rPr lang="cs-CZ" dirty="0"/>
              <a:t>je získat teoretické znalosti o pobytu na horách, které lze využít v běžném životě.</a:t>
            </a:r>
          </a:p>
          <a:p>
            <a:r>
              <a:rPr lang="cs-CZ" dirty="0"/>
              <a:t>Materiál vždy tvoří </a:t>
            </a:r>
            <a:r>
              <a:rPr lang="cs-CZ" dirty="0" err="1"/>
              <a:t>powerpointová</a:t>
            </a:r>
            <a:r>
              <a:rPr lang="cs-CZ" dirty="0"/>
              <a:t> prezentace, ověření probíhá pomocí aplikace Smart notebook nebo </a:t>
            </a:r>
            <a:r>
              <a:rPr lang="cs-CZ" dirty="0" err="1"/>
              <a:t>Powerpointu</a:t>
            </a:r>
            <a:r>
              <a:rPr lang="cs-CZ" dirty="0" smtClean="0"/>
              <a:t>.</a:t>
            </a:r>
            <a:endParaRPr lang="cs-CZ" dirty="0"/>
          </a:p>
          <a:p>
            <a:endParaRPr lang="cs-CZ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926162"/>
              </p:ext>
            </p:extLst>
          </p:nvPr>
        </p:nvGraphicFramePr>
        <p:xfrm>
          <a:off x="1043608" y="692696"/>
          <a:ext cx="5904656" cy="1368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2829"/>
                <a:gridCol w="4361827"/>
              </a:tblGrid>
              <a:tr h="4416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0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a název šablony klíčové aktivity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4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VY_32_INOVACE_TV_S3_15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647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683568" y="836712"/>
            <a:ext cx="7776864" cy="3509962"/>
          </a:xfrm>
        </p:spPr>
        <p:txBody>
          <a:bodyPr>
            <a:noAutofit/>
          </a:bodyPr>
          <a:lstStyle/>
          <a:p>
            <a:r>
              <a:rPr lang="cs-CZ" sz="2800" b="1" dirty="0" err="1"/>
              <a:t>Air</a:t>
            </a:r>
            <a:r>
              <a:rPr lang="cs-CZ" sz="2800" dirty="0"/>
              <a:t> – skok, trik prováděný ve vzduchu.</a:t>
            </a:r>
          </a:p>
          <a:p>
            <a:r>
              <a:rPr lang="cs-CZ" sz="2800" b="1" dirty="0" err="1"/>
              <a:t>Alpine</a:t>
            </a:r>
            <a:r>
              <a:rPr lang="cs-CZ" sz="2800" b="1" dirty="0"/>
              <a:t> snowboard </a:t>
            </a:r>
            <a:r>
              <a:rPr lang="cs-CZ" sz="2800" dirty="0"/>
              <a:t>– prkno vhodné pro jízdu na upravených sjezdovkách.</a:t>
            </a:r>
          </a:p>
          <a:p>
            <a:r>
              <a:rPr lang="cs-CZ" sz="2800" b="1" dirty="0" err="1"/>
              <a:t>Allround</a:t>
            </a:r>
            <a:r>
              <a:rPr lang="cs-CZ" sz="2800" b="1" dirty="0"/>
              <a:t> snowboard </a:t>
            </a:r>
            <a:r>
              <a:rPr lang="cs-CZ" sz="2800" dirty="0"/>
              <a:t>– univerzální prkno vhodné pro jízdu na sjezdovkách i ve volném terénu.</a:t>
            </a:r>
          </a:p>
          <a:p>
            <a:r>
              <a:rPr lang="cs-CZ" sz="2800" b="1" dirty="0" err="1"/>
              <a:t>Backside</a:t>
            </a:r>
            <a:r>
              <a:rPr lang="cs-CZ" sz="2800" dirty="0"/>
              <a:t> – strana prkna či oblouku, ke které jsme otočeni zády.</a:t>
            </a:r>
          </a:p>
          <a:p>
            <a:r>
              <a:rPr lang="cs-CZ" sz="2800" b="1" dirty="0" err="1"/>
              <a:t>Board</a:t>
            </a:r>
            <a:r>
              <a:rPr lang="cs-CZ" sz="2800" dirty="0"/>
              <a:t> – prkno.</a:t>
            </a:r>
          </a:p>
          <a:p>
            <a:r>
              <a:rPr lang="cs-CZ" sz="2800" b="1" dirty="0"/>
              <a:t>Carving</a:t>
            </a:r>
            <a:r>
              <a:rPr lang="cs-CZ" sz="2800" dirty="0"/>
              <a:t> – jízda v oblouku vedená po hraně snowboardu, tzv. řezaný (carvingový) oblouk.</a:t>
            </a:r>
          </a:p>
          <a:p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724128" y="0"/>
            <a:ext cx="1212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 smtClean="0">
                <a:solidFill>
                  <a:schemeClr val="bg1"/>
                </a:solidFill>
              </a:rPr>
              <a:t>A - C</a:t>
            </a:r>
            <a:endParaRPr lang="cs-CZ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539552" y="692696"/>
            <a:ext cx="8135938" cy="3509963"/>
          </a:xfrm>
        </p:spPr>
        <p:txBody>
          <a:bodyPr>
            <a:noAutofit/>
          </a:bodyPr>
          <a:lstStyle/>
          <a:p>
            <a:r>
              <a:rPr lang="cs-CZ" sz="2000" b="1" dirty="0" err="1"/>
              <a:t>Fakie</a:t>
            </a:r>
            <a:r>
              <a:rPr lang="cs-CZ" sz="2000" dirty="0"/>
              <a:t> – jízda pozadu.</a:t>
            </a:r>
          </a:p>
          <a:p>
            <a:r>
              <a:rPr lang="cs-CZ" sz="2000" b="1" dirty="0" err="1"/>
              <a:t>Freeride</a:t>
            </a:r>
            <a:r>
              <a:rPr lang="cs-CZ" sz="2000" dirty="0"/>
              <a:t> – jízda ve volném, neupraveném terénu.</a:t>
            </a:r>
          </a:p>
          <a:p>
            <a:r>
              <a:rPr lang="cs-CZ" sz="2000" b="1" dirty="0" err="1"/>
              <a:t>Freeride</a:t>
            </a:r>
            <a:r>
              <a:rPr lang="cs-CZ" sz="2000" b="1" dirty="0"/>
              <a:t> snowboard </a:t>
            </a:r>
            <a:r>
              <a:rPr lang="cs-CZ" sz="2000" dirty="0"/>
              <a:t>– prkno vhodné především pro jízdu ve volném terénu, je delší a širší, což umožňuje lepší vztlak při jízdě v hlubokém sněhu.</a:t>
            </a:r>
          </a:p>
          <a:p>
            <a:r>
              <a:rPr lang="cs-CZ" sz="2000" b="1" dirty="0"/>
              <a:t>Freestyle</a:t>
            </a:r>
            <a:r>
              <a:rPr lang="cs-CZ" sz="2000" dirty="0"/>
              <a:t> – souhrn disciplín, kde dominují především skoky a triky.</a:t>
            </a:r>
          </a:p>
          <a:p>
            <a:r>
              <a:rPr lang="cs-CZ" sz="2000" b="1" dirty="0"/>
              <a:t>Freestyle snowboard </a:t>
            </a:r>
            <a:r>
              <a:rPr lang="cs-CZ" sz="2000" dirty="0"/>
              <a:t>– prkno určené především pro </a:t>
            </a:r>
            <a:r>
              <a:rPr lang="cs-CZ" sz="2000" dirty="0" err="1"/>
              <a:t>freestyle</a:t>
            </a:r>
            <a:r>
              <a:rPr lang="cs-CZ" sz="2000" dirty="0"/>
              <a:t> snowboarding.</a:t>
            </a:r>
          </a:p>
          <a:p>
            <a:r>
              <a:rPr lang="cs-CZ" sz="2000" b="1" dirty="0" err="1"/>
              <a:t>Frontside</a:t>
            </a:r>
            <a:r>
              <a:rPr lang="cs-CZ" sz="2000" dirty="0"/>
              <a:t> – strana prkna či oblouku, ke které jsme obráceni čelem.</a:t>
            </a:r>
          </a:p>
          <a:p>
            <a:r>
              <a:rPr lang="cs-CZ" sz="2000" b="1" dirty="0" err="1"/>
              <a:t>Goofy</a:t>
            </a:r>
            <a:r>
              <a:rPr lang="cs-CZ" sz="2000" dirty="0"/>
              <a:t> – postavení na prkně, kdy přední noha je pravá.</a:t>
            </a:r>
          </a:p>
          <a:p>
            <a:r>
              <a:rPr lang="cs-CZ" sz="2000" b="1" dirty="0" err="1"/>
              <a:t>Grab</a:t>
            </a:r>
            <a:r>
              <a:rPr lang="cs-CZ" sz="2000" dirty="0"/>
              <a:t> – </a:t>
            </a:r>
            <a:r>
              <a:rPr lang="cs-CZ" sz="2000" dirty="0" smtClean="0"/>
              <a:t>úchop</a:t>
            </a:r>
            <a:endParaRPr lang="cs-CZ" sz="2000" dirty="0"/>
          </a:p>
          <a:p>
            <a:r>
              <a:rPr lang="cs-CZ" sz="2000" b="1" dirty="0" err="1" smtClean="0"/>
              <a:t>Grind</a:t>
            </a:r>
            <a:r>
              <a:rPr lang="cs-CZ" sz="2000" dirty="0" smtClean="0"/>
              <a:t> – klouzání, např. po zábradlí, kmeni stromu apod.</a:t>
            </a:r>
          </a:p>
          <a:p>
            <a:pPr>
              <a:buNone/>
            </a:pP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724128" y="0"/>
            <a:ext cx="1130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 smtClean="0">
                <a:solidFill>
                  <a:schemeClr val="bg1"/>
                </a:solidFill>
              </a:rPr>
              <a:t>F - G</a:t>
            </a:r>
            <a:endParaRPr lang="cs-CZ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539552" y="764704"/>
            <a:ext cx="7992888" cy="5688632"/>
          </a:xfrm>
        </p:spPr>
        <p:txBody>
          <a:bodyPr>
            <a:normAutofit fontScale="92500" lnSpcReduction="10000"/>
          </a:bodyPr>
          <a:lstStyle/>
          <a:p>
            <a:r>
              <a:rPr lang="cs-CZ" b="1" dirty="0" err="1"/>
              <a:t>Halfpipe</a:t>
            </a:r>
            <a:r>
              <a:rPr lang="cs-CZ" dirty="0"/>
              <a:t> – U-rampa, speciálně uměle vytvořený koridor, soutěžní disciplína.</a:t>
            </a:r>
          </a:p>
          <a:p>
            <a:r>
              <a:rPr lang="cs-CZ" b="1" dirty="0" err="1"/>
              <a:t>Jibbing</a:t>
            </a:r>
            <a:r>
              <a:rPr lang="cs-CZ" dirty="0"/>
              <a:t> – ježdění po </a:t>
            </a:r>
            <a:r>
              <a:rPr lang="cs-CZ" dirty="0" err="1"/>
              <a:t>railech</a:t>
            </a:r>
            <a:r>
              <a:rPr lang="cs-CZ" dirty="0"/>
              <a:t> (zábradlích) a boxech (bednách).</a:t>
            </a:r>
          </a:p>
          <a:p>
            <a:r>
              <a:rPr lang="cs-CZ" b="1" dirty="0"/>
              <a:t>Náklon</a:t>
            </a:r>
            <a:r>
              <a:rPr lang="cs-CZ" dirty="0"/>
              <a:t> – vertikální pohyb těžiště směrem do oblouku, vyrovnávající působení odstředivé síly.</a:t>
            </a:r>
          </a:p>
          <a:p>
            <a:r>
              <a:rPr lang="cs-CZ" b="1" dirty="0"/>
              <a:t>Napřímení</a:t>
            </a:r>
            <a:r>
              <a:rPr lang="cs-CZ" dirty="0"/>
              <a:t> – vertikální pohyb těla (těžiště) směrem nahoru vycházející z pohybu kolen.</a:t>
            </a:r>
          </a:p>
          <a:p>
            <a:r>
              <a:rPr lang="cs-CZ" b="1" dirty="0"/>
              <a:t>Nose</a:t>
            </a:r>
            <a:r>
              <a:rPr lang="cs-CZ" dirty="0"/>
              <a:t> – špička, přední část prkna.</a:t>
            </a:r>
          </a:p>
          <a:p>
            <a:r>
              <a:rPr lang="cs-CZ" b="1" dirty="0" err="1"/>
              <a:t>Přehranění</a:t>
            </a:r>
            <a:r>
              <a:rPr lang="cs-CZ" dirty="0"/>
              <a:t> – změna zatížení hran z jedné na druhou během jízdy.</a:t>
            </a:r>
          </a:p>
          <a:p>
            <a:r>
              <a:rPr lang="cs-CZ" b="1" dirty="0"/>
              <a:t>Přední hrana </a:t>
            </a:r>
            <a:r>
              <a:rPr lang="cs-CZ" dirty="0"/>
              <a:t>– </a:t>
            </a:r>
            <a:r>
              <a:rPr lang="cs-CZ" dirty="0" err="1"/>
              <a:t>hrana</a:t>
            </a:r>
            <a:r>
              <a:rPr lang="cs-CZ" dirty="0"/>
              <a:t>, ke které směřují špičky bot při postavení na prkně.</a:t>
            </a:r>
          </a:p>
          <a:p>
            <a:r>
              <a:rPr lang="cs-CZ" b="1" dirty="0" err="1"/>
              <a:t>Protirotace</a:t>
            </a:r>
            <a:r>
              <a:rPr lang="cs-CZ" dirty="0"/>
              <a:t> – rotační pohyb trupu vedený proti směru oblouku, kdy dochází ke zkřížení osy ramen a podélné osy prkna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724128" y="0"/>
            <a:ext cx="10967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>
                <a:solidFill>
                  <a:schemeClr val="bg1"/>
                </a:solidFill>
              </a:rPr>
              <a:t>H</a:t>
            </a:r>
            <a:r>
              <a:rPr lang="cs-CZ" sz="3200" b="1" dirty="0" smtClean="0">
                <a:solidFill>
                  <a:schemeClr val="bg1"/>
                </a:solidFill>
              </a:rPr>
              <a:t> - P</a:t>
            </a:r>
            <a:endParaRPr lang="cs-CZ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539552" y="692696"/>
            <a:ext cx="8064896" cy="5760640"/>
          </a:xfrm>
        </p:spPr>
        <p:txBody>
          <a:bodyPr>
            <a:normAutofit fontScale="92500"/>
          </a:bodyPr>
          <a:lstStyle/>
          <a:p>
            <a:r>
              <a:rPr lang="cs-CZ" b="1" dirty="0"/>
              <a:t>Rotace</a:t>
            </a:r>
            <a:r>
              <a:rPr lang="cs-CZ" dirty="0"/>
              <a:t> – pohyb trupu vedený po směru oblouku, kdy se osa ramen pohybuje v souladu s podélnou osou prkna.</a:t>
            </a:r>
          </a:p>
          <a:p>
            <a:r>
              <a:rPr lang="cs-CZ" b="1" dirty="0" err="1"/>
              <a:t>Regular</a:t>
            </a:r>
            <a:r>
              <a:rPr lang="cs-CZ" dirty="0"/>
              <a:t> – postavení na prkně, kdy přední noha je levá.</a:t>
            </a:r>
          </a:p>
          <a:p>
            <a:r>
              <a:rPr lang="cs-CZ" b="1" dirty="0"/>
              <a:t>Sesouvání </a:t>
            </a:r>
            <a:r>
              <a:rPr lang="cs-CZ" dirty="0"/>
              <a:t>– pohyb po spádnici, kdy prkno vedeme napříč směru pohybu.</a:t>
            </a:r>
          </a:p>
          <a:p>
            <a:r>
              <a:rPr lang="cs-CZ" b="1" dirty="0"/>
              <a:t>Smýkání</a:t>
            </a:r>
            <a:r>
              <a:rPr lang="cs-CZ" dirty="0"/>
              <a:t> – způsob jízdy, kdy hranou prkna vedeme napříč směru pohybu a díky tření regulujeme rychlost pohybu.</a:t>
            </a:r>
          </a:p>
          <a:p>
            <a:r>
              <a:rPr lang="cs-CZ" b="1" dirty="0"/>
              <a:t>Spádnice</a:t>
            </a:r>
            <a:r>
              <a:rPr lang="cs-CZ" dirty="0"/>
              <a:t> – teoretická linie, směrem sledující největší sklon svahu, kolmo na vrstevnici.</a:t>
            </a:r>
          </a:p>
          <a:p>
            <a:r>
              <a:rPr lang="cs-CZ" b="1" dirty="0" smtClean="0"/>
              <a:t>Stance</a:t>
            </a:r>
            <a:r>
              <a:rPr lang="cs-CZ" dirty="0" smtClean="0"/>
              <a:t> </a:t>
            </a:r>
            <a:r>
              <a:rPr lang="cs-CZ" dirty="0"/>
              <a:t>– rozteč, poloha vázání, inzertů.</a:t>
            </a:r>
          </a:p>
          <a:p>
            <a:r>
              <a:rPr lang="cs-CZ" b="1" dirty="0" err="1"/>
              <a:t>Sidewall</a:t>
            </a:r>
            <a:r>
              <a:rPr lang="cs-CZ" dirty="0"/>
              <a:t> – konstrukce prkna, kdy horní a spodní vrstvy laminátu nejsou spojené.</a:t>
            </a:r>
          </a:p>
          <a:p>
            <a:r>
              <a:rPr lang="cs-CZ" b="1" dirty="0" err="1"/>
              <a:t>Switch</a:t>
            </a:r>
            <a:r>
              <a:rPr lang="cs-CZ" dirty="0"/>
              <a:t> – jízda </a:t>
            </a:r>
            <a:r>
              <a:rPr lang="cs-CZ" dirty="0" smtClean="0"/>
              <a:t>pozpátku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724128" y="0"/>
            <a:ext cx="10406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>
                <a:solidFill>
                  <a:schemeClr val="bg1"/>
                </a:solidFill>
              </a:rPr>
              <a:t>R</a:t>
            </a:r>
            <a:r>
              <a:rPr lang="cs-CZ" sz="3200" b="1" dirty="0" smtClean="0">
                <a:solidFill>
                  <a:schemeClr val="bg1"/>
                </a:solidFill>
              </a:rPr>
              <a:t> - S</a:t>
            </a:r>
            <a:endParaRPr lang="cs-CZ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467544" y="1340768"/>
            <a:ext cx="8136904" cy="5688632"/>
          </a:xfrm>
        </p:spPr>
        <p:txBody>
          <a:bodyPr>
            <a:normAutofit/>
          </a:bodyPr>
          <a:lstStyle/>
          <a:p>
            <a:r>
              <a:rPr lang="cs-CZ" sz="2800" b="1" dirty="0" err="1"/>
              <a:t>Tail</a:t>
            </a:r>
            <a:r>
              <a:rPr lang="cs-CZ" sz="2800" dirty="0"/>
              <a:t> – patka, zadní část prkna.</a:t>
            </a:r>
          </a:p>
          <a:p>
            <a:r>
              <a:rPr lang="cs-CZ" sz="2800" b="1" dirty="0"/>
              <a:t>Těžiště</a:t>
            </a:r>
            <a:r>
              <a:rPr lang="cs-CZ" sz="2800" dirty="0"/>
              <a:t> – zde teoretický bod na těle, přibližně v oblasti beder.</a:t>
            </a:r>
          </a:p>
          <a:p>
            <a:r>
              <a:rPr lang="cs-CZ" sz="2800" b="1" dirty="0"/>
              <a:t>Vrstevnice</a:t>
            </a:r>
            <a:r>
              <a:rPr lang="cs-CZ" sz="2800" dirty="0"/>
              <a:t> – teoretická linie o stejné nadmořské výšce, kolmá na spádnici.</a:t>
            </a:r>
          </a:p>
          <a:p>
            <a:r>
              <a:rPr lang="cs-CZ" sz="2800" b="1" dirty="0"/>
              <a:t>Zadní hrana </a:t>
            </a:r>
            <a:r>
              <a:rPr lang="cs-CZ" sz="2800" dirty="0"/>
              <a:t>– </a:t>
            </a:r>
            <a:r>
              <a:rPr lang="cs-CZ" sz="2800" dirty="0" err="1"/>
              <a:t>hrana</a:t>
            </a:r>
            <a:r>
              <a:rPr lang="cs-CZ" sz="2800" dirty="0"/>
              <a:t>, ke které směřují paty bot při postavení na prkně</a:t>
            </a:r>
            <a:r>
              <a:rPr lang="cs-CZ" sz="2800" dirty="0" smtClean="0"/>
              <a:t>.</a:t>
            </a:r>
            <a:endParaRPr lang="cs-CZ" sz="28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724128" y="0"/>
            <a:ext cx="9669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>
                <a:solidFill>
                  <a:schemeClr val="bg1"/>
                </a:solidFill>
              </a:rPr>
              <a:t>T</a:t>
            </a:r>
            <a:r>
              <a:rPr lang="cs-CZ" sz="3200" b="1" dirty="0" smtClean="0">
                <a:solidFill>
                  <a:schemeClr val="bg1"/>
                </a:solidFill>
              </a:rPr>
              <a:t> - Z</a:t>
            </a:r>
            <a:endParaRPr lang="cs-CZ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7024744" cy="529128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Najdi 12 cizích pojmů</a:t>
            </a:r>
            <a:endParaRPr lang="cs-CZ" dirty="0"/>
          </a:p>
        </p:txBody>
      </p:sp>
      <p:graphicFrame>
        <p:nvGraphicFramePr>
          <p:cNvPr id="9" name="Zástupný symbol pro obsah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8547583"/>
              </p:ext>
            </p:extLst>
          </p:nvPr>
        </p:nvGraphicFramePr>
        <p:xfrm>
          <a:off x="1547665" y="1340768"/>
          <a:ext cx="5760639" cy="4752528"/>
        </p:xfrm>
        <a:graphic>
          <a:graphicData uri="http://schemas.openxmlformats.org/drawingml/2006/table">
            <a:tbl>
              <a:tblPr/>
              <a:tblGrid>
                <a:gridCol w="640071"/>
                <a:gridCol w="640071"/>
                <a:gridCol w="640071"/>
                <a:gridCol w="640071"/>
                <a:gridCol w="640071"/>
                <a:gridCol w="640071"/>
                <a:gridCol w="640071"/>
                <a:gridCol w="640071"/>
                <a:gridCol w="640071"/>
              </a:tblGrid>
              <a:tr h="594066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66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66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66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66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66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66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66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ovéPole 9"/>
          <p:cNvSpPr txBox="1"/>
          <p:nvPr/>
        </p:nvSpPr>
        <p:spPr>
          <a:xfrm>
            <a:off x="1043608" y="6124654"/>
            <a:ext cx="6950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Na snowboardu rozlišujeme postavení nohou : (viz. Tajenka)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5148064" y="6752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</a:rPr>
              <a:t>OSMISMĚRKA</a:t>
            </a:r>
            <a:endParaRPr lang="cs-CZ" sz="2800" b="1" dirty="0">
              <a:solidFill>
                <a:schemeClr val="bg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043608" y="0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i="1" dirty="0" smtClean="0">
                <a:latin typeface="Arial Black" pitchFamily="34" charset="0"/>
              </a:rPr>
              <a:t>OVĚŘEN</a:t>
            </a:r>
            <a:r>
              <a:rPr lang="cs-CZ" sz="3600" i="1" dirty="0" smtClean="0">
                <a:latin typeface="Arial Black" pitchFamily="34" charset="0"/>
              </a:rPr>
              <a:t>Í</a:t>
            </a:r>
            <a:endParaRPr lang="cs-CZ" sz="3600" i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97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aoblený obdélník 45"/>
          <p:cNvSpPr/>
          <p:nvPr/>
        </p:nvSpPr>
        <p:spPr>
          <a:xfrm>
            <a:off x="5273371" y="4365104"/>
            <a:ext cx="4661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5" name="Zaoblený obdélník 44"/>
          <p:cNvSpPr/>
          <p:nvPr/>
        </p:nvSpPr>
        <p:spPr>
          <a:xfrm>
            <a:off x="3923928" y="4365104"/>
            <a:ext cx="4661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4" name="Zaoblený obdélník 43"/>
          <p:cNvSpPr/>
          <p:nvPr/>
        </p:nvSpPr>
        <p:spPr>
          <a:xfrm>
            <a:off x="577444" y="3717032"/>
            <a:ext cx="4661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3" name="Zaoblený obdélník 42"/>
          <p:cNvSpPr/>
          <p:nvPr/>
        </p:nvSpPr>
        <p:spPr>
          <a:xfrm>
            <a:off x="5292080" y="3069813"/>
            <a:ext cx="4661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2" name="Zaoblený obdélník 41"/>
          <p:cNvSpPr/>
          <p:nvPr/>
        </p:nvSpPr>
        <p:spPr>
          <a:xfrm>
            <a:off x="3923928" y="3069813"/>
            <a:ext cx="4661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" name="Zaoblený obdélník 40"/>
          <p:cNvSpPr/>
          <p:nvPr/>
        </p:nvSpPr>
        <p:spPr>
          <a:xfrm>
            <a:off x="2570186" y="3037148"/>
            <a:ext cx="4661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Zaoblený obdélník 39"/>
          <p:cNvSpPr/>
          <p:nvPr/>
        </p:nvSpPr>
        <p:spPr>
          <a:xfrm>
            <a:off x="1872853" y="3037148"/>
            <a:ext cx="4661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Zaoblený obdélník 38"/>
          <p:cNvSpPr/>
          <p:nvPr/>
        </p:nvSpPr>
        <p:spPr>
          <a:xfrm>
            <a:off x="1242574" y="3037148"/>
            <a:ext cx="4661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Zaoblený obdélník 37"/>
          <p:cNvSpPr/>
          <p:nvPr/>
        </p:nvSpPr>
        <p:spPr>
          <a:xfrm>
            <a:off x="5292080" y="2422594"/>
            <a:ext cx="4661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Zaoblený obdélník 36"/>
          <p:cNvSpPr/>
          <p:nvPr/>
        </p:nvSpPr>
        <p:spPr>
          <a:xfrm>
            <a:off x="3923928" y="2389929"/>
            <a:ext cx="4661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Zaoblený obdélník 35"/>
          <p:cNvSpPr/>
          <p:nvPr/>
        </p:nvSpPr>
        <p:spPr>
          <a:xfrm>
            <a:off x="2627784" y="2420888"/>
            <a:ext cx="4661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Zaoblený obdélník 34"/>
          <p:cNvSpPr/>
          <p:nvPr/>
        </p:nvSpPr>
        <p:spPr>
          <a:xfrm>
            <a:off x="1873588" y="2420888"/>
            <a:ext cx="4661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Zaoblený obdélník 33"/>
          <p:cNvSpPr/>
          <p:nvPr/>
        </p:nvSpPr>
        <p:spPr>
          <a:xfrm>
            <a:off x="577444" y="2420888"/>
            <a:ext cx="46616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4" name="Zástupný symbol pro obsah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7349220"/>
              </p:ext>
            </p:extLst>
          </p:nvPr>
        </p:nvGraphicFramePr>
        <p:xfrm>
          <a:off x="467544" y="404664"/>
          <a:ext cx="6048675" cy="5040560"/>
        </p:xfrm>
        <a:graphic>
          <a:graphicData uri="http://schemas.openxmlformats.org/drawingml/2006/table">
            <a:tbl>
              <a:tblPr/>
              <a:tblGrid>
                <a:gridCol w="672075"/>
                <a:gridCol w="672075"/>
                <a:gridCol w="672075"/>
                <a:gridCol w="672075"/>
                <a:gridCol w="672075"/>
                <a:gridCol w="672075"/>
                <a:gridCol w="672075"/>
                <a:gridCol w="672075"/>
                <a:gridCol w="672075"/>
              </a:tblGrid>
              <a:tr h="630070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070"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Přímá spojnice 5"/>
          <p:cNvCxnSpPr/>
          <p:nvPr/>
        </p:nvCxnSpPr>
        <p:spPr>
          <a:xfrm>
            <a:off x="611560" y="764704"/>
            <a:ext cx="568863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3339317" y="1412776"/>
            <a:ext cx="296087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611560" y="1412776"/>
            <a:ext cx="172819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607042" y="5229200"/>
            <a:ext cx="568863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1306307" y="3933056"/>
            <a:ext cx="4989367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 flipV="1">
            <a:off x="611560" y="764704"/>
            <a:ext cx="2844316" cy="26642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V="1">
            <a:off x="6156176" y="804900"/>
            <a:ext cx="0" cy="44644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 flipV="1">
            <a:off x="3455876" y="1853208"/>
            <a:ext cx="0" cy="279992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>
            <a:off x="3339317" y="2096852"/>
            <a:ext cx="231280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Přímá spojnice 27"/>
          <p:cNvCxnSpPr/>
          <p:nvPr/>
        </p:nvCxnSpPr>
        <p:spPr>
          <a:xfrm>
            <a:off x="577444" y="1988840"/>
            <a:ext cx="305845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Přímá spojnice 29"/>
          <p:cNvCxnSpPr/>
          <p:nvPr/>
        </p:nvCxnSpPr>
        <p:spPr>
          <a:xfrm>
            <a:off x="607042" y="4581128"/>
            <a:ext cx="238078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Přímá spojnice 31"/>
          <p:cNvCxnSpPr/>
          <p:nvPr/>
        </p:nvCxnSpPr>
        <p:spPr>
          <a:xfrm flipV="1">
            <a:off x="4833691" y="2420888"/>
            <a:ext cx="0" cy="22322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7" name="TextovéPole 46"/>
          <p:cNvSpPr txBox="1"/>
          <p:nvPr/>
        </p:nvSpPr>
        <p:spPr>
          <a:xfrm>
            <a:off x="467544" y="5949280"/>
            <a:ext cx="6374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Na snowboardu rozlišujeme postavení nohou : </a:t>
            </a:r>
            <a:r>
              <a:rPr lang="cs-CZ" dirty="0" smtClean="0">
                <a:solidFill>
                  <a:srgbClr val="FF0000"/>
                </a:solidFill>
              </a:rPr>
              <a:t>REGULAR A GOOFY.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48" name="TextovéPole 47"/>
          <p:cNvSpPr txBox="1"/>
          <p:nvPr/>
        </p:nvSpPr>
        <p:spPr>
          <a:xfrm>
            <a:off x="6732240" y="702138"/>
            <a:ext cx="1835311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 smtClean="0"/>
              <a:t>FREESTYLE</a:t>
            </a:r>
          </a:p>
          <a:p>
            <a:r>
              <a:rPr lang="cs-CZ" sz="2800" dirty="0" smtClean="0"/>
              <a:t>AIR</a:t>
            </a:r>
          </a:p>
          <a:p>
            <a:r>
              <a:rPr lang="cs-CZ" sz="2800" dirty="0" smtClean="0"/>
              <a:t>BOARD</a:t>
            </a:r>
          </a:p>
          <a:p>
            <a:r>
              <a:rPr lang="cs-CZ" sz="2800" dirty="0" smtClean="0"/>
              <a:t>GRIND</a:t>
            </a:r>
          </a:p>
          <a:p>
            <a:r>
              <a:rPr lang="cs-CZ" sz="2800" dirty="0" smtClean="0"/>
              <a:t>GRAB</a:t>
            </a:r>
          </a:p>
          <a:p>
            <a:r>
              <a:rPr lang="cs-CZ" sz="2800" dirty="0" smtClean="0"/>
              <a:t>GOOFY</a:t>
            </a:r>
          </a:p>
          <a:p>
            <a:r>
              <a:rPr lang="cs-CZ" sz="2800" dirty="0" smtClean="0"/>
              <a:t>HALFPIPE</a:t>
            </a:r>
          </a:p>
          <a:p>
            <a:r>
              <a:rPr lang="cs-CZ" sz="2800" dirty="0" smtClean="0"/>
              <a:t>NOSE</a:t>
            </a:r>
          </a:p>
          <a:p>
            <a:r>
              <a:rPr lang="cs-CZ" sz="2800" dirty="0" smtClean="0"/>
              <a:t>TAIL</a:t>
            </a:r>
          </a:p>
          <a:p>
            <a:r>
              <a:rPr lang="cs-CZ" sz="2800" dirty="0" smtClean="0"/>
              <a:t>FREERIDE</a:t>
            </a:r>
          </a:p>
          <a:p>
            <a:r>
              <a:rPr lang="cs-CZ" sz="2800" dirty="0" smtClean="0"/>
              <a:t>FRONTSIDE</a:t>
            </a:r>
          </a:p>
          <a:p>
            <a:r>
              <a:rPr lang="cs-CZ" sz="2800" dirty="0" smtClean="0"/>
              <a:t>SWITCH</a:t>
            </a:r>
            <a:endParaRPr lang="cs-CZ" sz="2800" dirty="0"/>
          </a:p>
        </p:txBody>
      </p:sp>
      <p:sp>
        <p:nvSpPr>
          <p:cNvPr id="49" name="TextovéPole 48"/>
          <p:cNvSpPr txBox="1"/>
          <p:nvPr/>
        </p:nvSpPr>
        <p:spPr>
          <a:xfrm>
            <a:off x="6660232" y="0"/>
            <a:ext cx="1317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smtClean="0">
                <a:solidFill>
                  <a:schemeClr val="bg1"/>
                </a:solidFill>
              </a:rPr>
              <a:t>ŘEŠENÍ</a:t>
            </a:r>
            <a:endParaRPr lang="cs-CZ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44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576</TotalTime>
  <Words>444</Words>
  <Application>Microsoft Office PowerPoint</Application>
  <PresentationFormat>Předvádění na obrazovce (4:3)</PresentationFormat>
  <Paragraphs>230</Paragraphs>
  <Slides>10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Arial Black</vt:lpstr>
      <vt:lpstr>Calibri</vt:lpstr>
      <vt:lpstr>Century Gothic</vt:lpstr>
      <vt:lpstr>Times New Roman</vt:lpstr>
      <vt:lpstr>Wingdings 2</vt:lpstr>
      <vt:lpstr>Austin</vt:lpstr>
      <vt:lpstr>Slovník snowboardových pojmů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Najdi 12 cizích pojmů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Slovník pojmů</dc:title>
  <dc:creator>Veronika</dc:creator>
  <cp:lastModifiedBy>kantor</cp:lastModifiedBy>
  <cp:revision>59</cp:revision>
  <dcterms:created xsi:type="dcterms:W3CDTF">2012-08-13T12:22:01Z</dcterms:created>
  <dcterms:modified xsi:type="dcterms:W3CDTF">2014-10-22T09:18:10Z</dcterms:modified>
</cp:coreProperties>
</file>