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1" r:id="rId4"/>
    <p:sldId id="262" r:id="rId5"/>
    <p:sldId id="264" r:id="rId6"/>
    <p:sldId id="263" r:id="rId7"/>
    <p:sldId id="265" r:id="rId8"/>
    <p:sldId id="266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717" autoAdjust="0"/>
  </p:normalViewPr>
  <p:slideViewPr>
    <p:cSldViewPr>
      <p:cViewPr varScale="1">
        <p:scale>
          <a:sx n="100" d="100"/>
          <a:sy n="100" d="100"/>
        </p:scale>
        <p:origin x="-21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91D2C-D7E2-4B44-ABA4-3C74B5A2D87C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F0945-F4EF-44BB-9F1D-F4016A06A6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91D2C-D7E2-4B44-ABA4-3C74B5A2D87C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F0945-F4EF-44BB-9F1D-F4016A06A6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91D2C-D7E2-4B44-ABA4-3C74B5A2D87C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F0945-F4EF-44BB-9F1D-F4016A06A6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91D2C-D7E2-4B44-ABA4-3C74B5A2D87C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F0945-F4EF-44BB-9F1D-F4016A06A6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91D2C-D7E2-4B44-ABA4-3C74B5A2D87C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F0945-F4EF-44BB-9F1D-F4016A06A6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91D2C-D7E2-4B44-ABA4-3C74B5A2D87C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F0945-F4EF-44BB-9F1D-F4016A06A6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91D2C-D7E2-4B44-ABA4-3C74B5A2D87C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F0945-F4EF-44BB-9F1D-F4016A06A6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91D2C-D7E2-4B44-ABA4-3C74B5A2D87C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F0945-F4EF-44BB-9F1D-F4016A06A6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91D2C-D7E2-4B44-ABA4-3C74B5A2D87C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F0945-F4EF-44BB-9F1D-F4016A06A6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91D2C-D7E2-4B44-ABA4-3C74B5A2D87C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F0945-F4EF-44BB-9F1D-F4016A06A6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91D2C-D7E2-4B44-ABA4-3C74B5A2D87C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F0945-F4EF-44BB-9F1D-F4016A06A6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E91D2C-D7E2-4B44-ABA4-3C74B5A2D87C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DF0945-F4EF-44BB-9F1D-F4016A06A69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1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47813" y="333375"/>
            <a:ext cx="6011862" cy="1470025"/>
          </a:xfrm>
          <a:solidFill>
            <a:srgbClr val="FFFFFF"/>
          </a:solidFill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2133600"/>
            <a:ext cx="6400800" cy="1079500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cs-CZ" sz="1200" b="1" dirty="0" smtClean="0"/>
              <a:t>Číslo projektu školy 	</a:t>
            </a:r>
            <a:r>
              <a:rPr lang="cs-CZ" sz="1200" b="1" dirty="0"/>
              <a:t>CZ.1.07/1.5.00/34.0963  </a:t>
            </a:r>
            <a:endParaRPr lang="cs-CZ" sz="1200" b="1" dirty="0" smtClean="0"/>
          </a:p>
          <a:p>
            <a:pPr algn="l" eaLnBrk="1" hangingPunct="1">
              <a:lnSpc>
                <a:spcPct val="90000"/>
              </a:lnSpc>
              <a:defRPr/>
            </a:pPr>
            <a:r>
              <a:rPr lang="cs-CZ" sz="1200" b="1" dirty="0" smtClean="0"/>
              <a:t>Číslo a název šablony 	</a:t>
            </a:r>
          </a:p>
          <a:p>
            <a:pPr algn="l" eaLnBrk="1" hangingPunct="1">
              <a:lnSpc>
                <a:spcPct val="90000"/>
              </a:lnSpc>
              <a:defRPr/>
            </a:pPr>
            <a:r>
              <a:rPr lang="cs-CZ" sz="1200" b="1" dirty="0" smtClean="0"/>
              <a:t>klíčové aktivity 	III/2 </a:t>
            </a:r>
            <a:r>
              <a:rPr lang="cs-CZ" sz="1200" b="1" dirty="0">
                <a:effectLst/>
              </a:rPr>
              <a:t>Inovace a zkvalitnění výuky prostřednictvím ICT</a:t>
            </a:r>
            <a:endParaRPr lang="cs-CZ" sz="1200" b="1" dirty="0" smtClean="0"/>
          </a:p>
          <a:p>
            <a:pPr algn="l">
              <a:defRPr/>
            </a:pPr>
            <a:r>
              <a:rPr lang="cs-CZ" sz="1200" b="1" dirty="0" smtClean="0"/>
              <a:t>Číslo materiálu	VY_32_INOVACE_ICT_I_S3_08</a:t>
            </a:r>
          </a:p>
          <a:p>
            <a:pPr algn="l">
              <a:defRPr/>
            </a:pPr>
            <a:endParaRPr lang="cs-CZ" sz="1200" b="1" dirty="0" smtClean="0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403350" y="3284538"/>
            <a:ext cx="6553200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Popis výukového materiálu	</a:t>
            </a:r>
          </a:p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Název:			</a:t>
            </a:r>
            <a:r>
              <a:rPr lang="cs-CZ" sz="1200" b="1" dirty="0" smtClean="0">
                <a:latin typeface="Arial" panose="020B0604020202020204" pitchFamily="34" charset="0"/>
              </a:rPr>
              <a:t>MS E – Řazení a úprava dat</a:t>
            </a:r>
          </a:p>
          <a:p>
            <a:pPr eaLnBrk="1" hangingPunct="1"/>
            <a:r>
              <a:rPr lang="cs-CZ" sz="1200" dirty="0" smtClean="0">
                <a:latin typeface="Arial" panose="020B0604020202020204" pitchFamily="34" charset="0"/>
              </a:rPr>
              <a:t>Autor</a:t>
            </a:r>
            <a:r>
              <a:rPr lang="cs-CZ" sz="1200" dirty="0">
                <a:latin typeface="Arial" panose="020B0604020202020204" pitchFamily="34" charset="0"/>
              </a:rPr>
              <a:t>:			</a:t>
            </a:r>
            <a:r>
              <a:rPr lang="cs-CZ" sz="1200" dirty="0" smtClean="0">
                <a:latin typeface="Arial" panose="020B0604020202020204" pitchFamily="34" charset="0"/>
              </a:rPr>
              <a:t>Magda Bendová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Datum:			1.10.2013 </a:t>
            </a:r>
          </a:p>
          <a:p>
            <a:pPr eaLnBrk="1" hangingPunct="1"/>
            <a:r>
              <a:rPr lang="cs-CZ" sz="1200" dirty="0" smtClean="0">
                <a:latin typeface="Arial" panose="020B0604020202020204" pitchFamily="34" charset="0"/>
              </a:rPr>
              <a:t>Obor</a:t>
            </a:r>
            <a:r>
              <a:rPr lang="cs-CZ" sz="1200" dirty="0">
                <a:latin typeface="Arial" panose="020B0604020202020204" pitchFamily="34" charset="0"/>
              </a:rPr>
              <a:t>:			</a:t>
            </a:r>
            <a:r>
              <a:rPr lang="cs-CZ" sz="1200" dirty="0"/>
              <a:t>65-41-L/01 Gastronomie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Ročník:			</a:t>
            </a:r>
            <a:r>
              <a:rPr lang="cs-CZ" sz="1200" dirty="0" smtClean="0">
                <a:latin typeface="Arial" panose="020B0604020202020204" pitchFamily="34" charset="0"/>
              </a:rPr>
              <a:t>2. </a:t>
            </a:r>
            <a:r>
              <a:rPr lang="cs-CZ" sz="1200" dirty="0">
                <a:latin typeface="Arial" panose="020B0604020202020204" pitchFamily="34" charset="0"/>
              </a:rPr>
              <a:t>ročník</a:t>
            </a: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Předmět:			IKT – Informační a komunikační technologie</a:t>
            </a:r>
          </a:p>
          <a:p>
            <a:pPr eaLnBrk="1" hangingPunct="1"/>
            <a:endParaRPr lang="cs-CZ" sz="1200" b="1" dirty="0">
              <a:latin typeface="Arial" panose="020B0604020202020204" pitchFamily="34" charset="0"/>
            </a:endParaRPr>
          </a:p>
          <a:p>
            <a:pPr eaLnBrk="1" hangingPunct="1"/>
            <a:endParaRPr lang="cs-CZ" sz="1200" b="1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Anotace výukového materiálu</a:t>
            </a:r>
          </a:p>
          <a:p>
            <a:pPr eaLnBrk="1" hangingPunct="1"/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1. Materiál je určen pro výuku předmětu </a:t>
            </a:r>
            <a:r>
              <a:rPr lang="cs-CZ" sz="1200" dirty="0" smtClean="0">
                <a:latin typeface="Arial" panose="020B0604020202020204" pitchFamily="34" charset="0"/>
              </a:rPr>
              <a:t>IKT </a:t>
            </a:r>
            <a:r>
              <a:rPr lang="cs-CZ" sz="1200" dirty="0">
                <a:latin typeface="Arial" panose="020B0604020202020204" pitchFamily="34" charset="0"/>
              </a:rPr>
              <a:t>a je v souladu s </a:t>
            </a:r>
            <a:r>
              <a:rPr lang="cs-CZ" sz="1200" dirty="0" smtClean="0">
                <a:latin typeface="Arial" panose="020B0604020202020204" pitchFamily="34" charset="0"/>
              </a:rPr>
              <a:t>ŠVP. 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2. Materiál je prezentován žákům prostřednictvím </a:t>
            </a:r>
            <a:r>
              <a:rPr lang="cs-CZ" sz="1200" dirty="0" smtClean="0">
                <a:latin typeface="Arial" panose="020B0604020202020204" pitchFamily="34" charset="0"/>
              </a:rPr>
              <a:t>dataprojektoru na učebně IKT </a:t>
            </a:r>
            <a:r>
              <a:rPr lang="cs-CZ" sz="1200" dirty="0">
                <a:latin typeface="Arial" panose="020B0604020202020204" pitchFamily="34" charset="0"/>
              </a:rPr>
              <a:t>s výkladem </a:t>
            </a:r>
            <a:r>
              <a:rPr lang="cs-CZ" sz="1200" dirty="0" smtClean="0">
                <a:latin typeface="Arial" panose="020B0604020202020204" pitchFamily="34" charset="0"/>
              </a:rPr>
              <a:t>včetně názorných ukázek</a:t>
            </a:r>
          </a:p>
          <a:p>
            <a:pPr eaLnBrk="1" hangingPunct="1"/>
            <a:endParaRPr lang="cs-CZ" sz="1200" i="1" dirty="0" smtClean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 smtClean="0">
                <a:latin typeface="Arial" panose="020B0604020202020204" pitchFamily="34" charset="0"/>
              </a:rPr>
              <a:t>Klíčová slova :filtr, řazení dat</a:t>
            </a:r>
            <a:r>
              <a:rPr lang="cs-CZ" sz="1200" smtClean="0">
                <a:latin typeface="Arial" panose="020B0604020202020204" pitchFamily="34" charset="0"/>
              </a:rPr>
              <a:t>, analýza dat</a:t>
            </a:r>
            <a:endParaRPr lang="cs-CZ" sz="12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363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</a:t>
            </a:r>
          </a:p>
          <a:p>
            <a:endParaRPr lang="cs-CZ" dirty="0"/>
          </a:p>
          <a:p>
            <a:pPr algn="ctr">
              <a:buNone/>
            </a:pPr>
            <a:r>
              <a:rPr lang="cs-CZ" sz="5400" b="1" dirty="0" smtClean="0">
                <a:solidFill>
                  <a:srgbClr val="0070C0"/>
                </a:solidFill>
              </a:rPr>
              <a:t>MS E – ŘAZENÍ A ÚPRAVA DAT</a:t>
            </a:r>
            <a:endParaRPr lang="cs-CZ" sz="54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9"/>
            <a:ext cx="8229600" cy="12241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EXCEL UMOŽŇUJE POHODLNĚ ŘADIT DATA V TABULKÁCH.</a:t>
            </a:r>
            <a:endParaRPr lang="cs-CZ" sz="2400" dirty="0">
              <a:solidFill>
                <a:srgbClr val="0070C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918903"/>
            <a:ext cx="2952328" cy="5774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ČASTO ŘADÍME DATA ABECEDNĚ.</a:t>
            </a:r>
            <a:endParaRPr lang="cs-CZ" sz="2400" dirty="0">
              <a:solidFill>
                <a:srgbClr val="0070C0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556792"/>
            <a:ext cx="7881260" cy="3200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1187624" y="5229200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TOTO JE VÝSLEDEK .</a:t>
            </a:r>
            <a:endParaRPr lang="cs-CZ" sz="24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1"/>
            <a:ext cx="8229600" cy="158417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POKUD NEŘADÍME DATA PODLE PRVNÍHO SLOUPCE TABULKY, MUSÍME OZNAČIT, ŽE CHCEME ROZŠÍŘIT OBLAST, KTEROU POTŘEBUJEME SEŘADIT.</a:t>
            </a:r>
            <a:endParaRPr lang="cs-CZ" sz="2400" dirty="0">
              <a:solidFill>
                <a:srgbClr val="0070C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2636912"/>
            <a:ext cx="595312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136815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MŮŽEME ZVOLIT I JINÉ KRITERIUM ŘAZENÍ.</a:t>
            </a:r>
          </a:p>
          <a:p>
            <a:pPr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VHODNÝM SETŘÍDĚNÍM DAT SI VELMI UŠETŘÍME PRÁCI A ZÍSKÁME OKAMŽITÝ PŘEHLED O POTŘEBNÝCH ÚDAJÍCH. </a:t>
            </a:r>
          </a:p>
          <a:p>
            <a:pPr>
              <a:buNone/>
            </a:pP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9552" y="1916832"/>
            <a:ext cx="2088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ŘAZENÍ DLE VÝŠE TRŽEB V ÚNORU OD NEJMENŠÍCH</a:t>
            </a:r>
            <a:endParaRPr lang="cs-CZ" dirty="0">
              <a:solidFill>
                <a:srgbClr val="0070C0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1988840"/>
            <a:ext cx="4914900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ovéPole 8"/>
          <p:cNvSpPr txBox="1"/>
          <p:nvPr/>
        </p:nvSpPr>
        <p:spPr>
          <a:xfrm>
            <a:off x="467544" y="4221088"/>
            <a:ext cx="2232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ŘAZENÍ DLE VÝŠE TRŽEB V DUBNU OD NEJVYŠŠÍCH</a:t>
            </a:r>
            <a:endParaRPr lang="cs-CZ" dirty="0">
              <a:solidFill>
                <a:srgbClr val="0070C0"/>
              </a:solidFill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4221088"/>
            <a:ext cx="51911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1"/>
            <a:ext cx="8229600" cy="1008112"/>
          </a:xfrm>
        </p:spPr>
        <p:txBody>
          <a:bodyPr/>
          <a:lstStyle/>
          <a:p>
            <a:pPr algn="ctr">
              <a:buNone/>
            </a:pPr>
            <a:r>
              <a:rPr lang="cs-CZ" dirty="0" smtClean="0">
                <a:solidFill>
                  <a:srgbClr val="FF0000"/>
                </a:solidFill>
              </a:rPr>
              <a:t>SAMOSTATNÁ PRÁCE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1560" y="1628800"/>
            <a:ext cx="80648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VYTVOŘ SEZNAM SVÝCH </a:t>
            </a:r>
            <a:r>
              <a:rPr lang="cs-CZ" sz="2800" dirty="0" smtClean="0">
                <a:solidFill>
                  <a:srgbClr val="0070C0"/>
                </a:solidFill>
              </a:rPr>
              <a:t>SPOLUŽÁKŮ, </a:t>
            </a:r>
            <a:r>
              <a:rPr lang="cs-CZ" sz="2800" dirty="0" smtClean="0">
                <a:solidFill>
                  <a:srgbClr val="0070C0"/>
                </a:solidFill>
              </a:rPr>
              <a:t>NEJPRVE JE SEŘAĎ PODLE ABECEDY A POTÉ JE SEŘAĎ PODLE NÁZVŮ MĚSÍCŮ NAROZENÍ. NEPOUŽÍVEJTE ČÍSELNÉ OZNAČENÍ </a:t>
            </a:r>
            <a:r>
              <a:rPr lang="cs-CZ" sz="2800" dirty="0" smtClean="0">
                <a:solidFill>
                  <a:srgbClr val="0070C0"/>
                </a:solidFill>
              </a:rPr>
              <a:t>MĚSÍCŮ, </a:t>
            </a:r>
            <a:r>
              <a:rPr lang="cs-CZ" sz="2800" dirty="0" smtClean="0">
                <a:solidFill>
                  <a:srgbClr val="0070C0"/>
                </a:solidFill>
              </a:rPr>
              <a:t>ALE SLOVNÍ!!! </a:t>
            </a:r>
          </a:p>
          <a:p>
            <a:endParaRPr lang="cs-CZ" sz="2800" dirty="0" smtClean="0">
              <a:solidFill>
                <a:srgbClr val="0070C0"/>
              </a:solidFill>
            </a:endParaRPr>
          </a:p>
          <a:p>
            <a:r>
              <a:rPr lang="cs-CZ" sz="2800" dirty="0" smtClean="0">
                <a:solidFill>
                  <a:srgbClr val="0070C0"/>
                </a:solidFill>
              </a:rPr>
              <a:t>VYZKOUŠEJTE SI PŘITOM FUNKCI VLASTNÍ ŘAZENÍ.  </a:t>
            </a:r>
            <a:endParaRPr lang="cs-CZ" sz="2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36514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VÝSLEDEK BY MĚL VYPADAT TAKTO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077528"/>
            <a:ext cx="7856512" cy="3308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610924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130</Words>
  <Application>Microsoft Office PowerPoint</Application>
  <PresentationFormat>Předvádění na obrazovce (4:3)</PresentationFormat>
  <Paragraphs>35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Snímek 2</vt:lpstr>
      <vt:lpstr>Snímek 3</vt:lpstr>
      <vt:lpstr>ČASTO ŘADÍME DATA ABECEDNĚ.</vt:lpstr>
      <vt:lpstr>Snímek 5</vt:lpstr>
      <vt:lpstr>Snímek 6</vt:lpstr>
      <vt:lpstr>Snímek 7</vt:lpstr>
      <vt:lpstr>VÝSLEDEK BY MĚL VYPADAT TAKTO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Bendovi</dc:creator>
  <cp:lastModifiedBy>Dum</cp:lastModifiedBy>
  <cp:revision>10</cp:revision>
  <dcterms:created xsi:type="dcterms:W3CDTF">2013-11-07T18:10:40Z</dcterms:created>
  <dcterms:modified xsi:type="dcterms:W3CDTF">2014-10-23T17:46:24Z</dcterms:modified>
</cp:coreProperties>
</file>