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44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94CC3F4-0587-4A8D-8194-4866A7FEF455}" type="datetimeFigureOut">
              <a:rPr lang="cs-CZ" smtClean="0"/>
              <a:pPr/>
              <a:t>21. 10. 2014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BE7FB8E-B4A9-4B54-B3EC-9EECE5965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Datum:  21. 9. 2013</a:t>
            </a:r>
            <a:endParaRPr lang="cs-CZ" sz="1100" dirty="0" smtClean="0"/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Projekt:</a:t>
            </a:r>
            <a:r>
              <a:rPr lang="cs-CZ" sz="1100" b="1" dirty="0" smtClean="0"/>
              <a:t> </a:t>
            </a:r>
            <a:r>
              <a:rPr lang="cs-CZ" sz="1100" dirty="0" smtClean="0"/>
              <a:t>Kvalitní výuka</a:t>
            </a:r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Registrační číslo:</a:t>
            </a:r>
            <a:r>
              <a:rPr lang="cs-CZ" sz="1100" b="1" dirty="0" smtClean="0"/>
              <a:t> </a:t>
            </a:r>
            <a:r>
              <a:rPr lang="cs-CZ" sz="1100" dirty="0" smtClean="0"/>
              <a:t>CZ.1.07/1.5.00/34.0731</a:t>
            </a:r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Číslo DUM:</a:t>
            </a:r>
            <a:r>
              <a:rPr lang="cs-CZ" sz="1100" b="1" dirty="0" smtClean="0"/>
              <a:t>	 </a:t>
            </a:r>
            <a:r>
              <a:rPr lang="cs-CZ" sz="1100" dirty="0" smtClean="0"/>
              <a:t>VY_32_INOVACE_149</a:t>
            </a:r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Jméno autora:</a:t>
            </a:r>
            <a:r>
              <a:rPr lang="cs-CZ" sz="1100" b="1" dirty="0" smtClean="0"/>
              <a:t> </a:t>
            </a:r>
            <a:r>
              <a:rPr lang="cs-CZ" sz="1100" dirty="0" smtClean="0"/>
              <a:t>Mgr. Lenka </a:t>
            </a:r>
            <a:r>
              <a:rPr lang="cs-CZ" sz="1100" dirty="0" err="1" smtClean="0"/>
              <a:t>Pávková</a:t>
            </a:r>
            <a:endParaRPr lang="cs-CZ" sz="1100" dirty="0" smtClean="0"/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Název práce:</a:t>
            </a:r>
            <a:r>
              <a:rPr lang="cs-CZ" sz="1100" b="1" dirty="0" smtClean="0"/>
              <a:t> </a:t>
            </a:r>
            <a:r>
              <a:rPr lang="cs-CZ" sz="1100" dirty="0" err="1" smtClean="0"/>
              <a:t>Konjugation</a:t>
            </a:r>
            <a:r>
              <a:rPr lang="cs-CZ" sz="1100" dirty="0" smtClean="0"/>
              <a:t> </a:t>
            </a:r>
            <a:r>
              <a:rPr lang="cs-CZ" sz="1100" dirty="0" err="1" smtClean="0"/>
              <a:t>im</a:t>
            </a:r>
            <a:r>
              <a:rPr lang="cs-CZ" sz="1100" dirty="0" smtClean="0"/>
              <a:t> </a:t>
            </a:r>
            <a:r>
              <a:rPr lang="cs-CZ" sz="1100" dirty="0" err="1" smtClean="0"/>
              <a:t>Präsens</a:t>
            </a:r>
            <a:endParaRPr lang="cs-CZ" sz="1100" dirty="0" smtClean="0"/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Předmět</a:t>
            </a:r>
            <a:r>
              <a:rPr lang="cs-CZ" sz="1100" i="1" dirty="0" smtClean="0"/>
              <a:t>:</a:t>
            </a:r>
            <a:r>
              <a:rPr lang="cs-CZ" sz="1100" dirty="0" smtClean="0"/>
              <a:t> Německý jazyk</a:t>
            </a:r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Ročník:</a:t>
            </a:r>
            <a:r>
              <a:rPr lang="cs-CZ" sz="1100" b="1" dirty="0" smtClean="0"/>
              <a:t> </a:t>
            </a:r>
            <a:r>
              <a:rPr lang="cs-CZ" sz="1100" dirty="0" smtClean="0"/>
              <a:t>1. </a:t>
            </a:r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Časová dotace</a:t>
            </a:r>
            <a:r>
              <a:rPr lang="cs-CZ" sz="1100" i="1" dirty="0" smtClean="0"/>
              <a:t>:</a:t>
            </a:r>
            <a:r>
              <a:rPr lang="cs-CZ" sz="1100" dirty="0" smtClean="0"/>
              <a:t> 45 minut</a:t>
            </a:r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Vzdělávací cíl</a:t>
            </a:r>
            <a:r>
              <a:rPr lang="cs-CZ" sz="1100" i="1" dirty="0" smtClean="0"/>
              <a:t>: </a:t>
            </a:r>
            <a:r>
              <a:rPr lang="cs-CZ" sz="1100" dirty="0" smtClean="0"/>
              <a:t>Žáci jsou schopni vytvořit k jednotlivým osobám správné slovesné tvary. Správně vyčasují sloveso a vytvoří větu.</a:t>
            </a:r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Pomůcky</a:t>
            </a:r>
            <a:r>
              <a:rPr lang="cs-CZ" sz="1100" i="1" dirty="0" smtClean="0"/>
              <a:t>:</a:t>
            </a:r>
            <a:r>
              <a:rPr lang="cs-CZ" sz="1100" dirty="0" smtClean="0"/>
              <a:t> psací potřeby, počítač, projektor</a:t>
            </a:r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Poznámka:</a:t>
            </a:r>
            <a:r>
              <a:rPr lang="cs-CZ" sz="1100" dirty="0" smtClean="0"/>
              <a:t> Vyučující nejprve promítne a vysvětlí novou gramatiku na plátno (tabuli). Poté pracují společně žáci s vyučujícím, následně žáci sami. Na tento materiál navazuje VY_32_INOVACE_150.</a:t>
            </a:r>
          </a:p>
          <a:p>
            <a:pPr>
              <a:lnSpc>
                <a:spcPct val="150000"/>
              </a:lnSpc>
              <a:buNone/>
            </a:pPr>
            <a:r>
              <a:rPr lang="cs-CZ" sz="1100" b="1" i="1" dirty="0" smtClean="0"/>
              <a:t>Inovace:</a:t>
            </a:r>
            <a:r>
              <a:rPr lang="cs-CZ" sz="1100" b="1" dirty="0" smtClean="0"/>
              <a:t> </a:t>
            </a:r>
            <a:r>
              <a:rPr lang="cs-CZ" sz="1100" dirty="0" smtClean="0"/>
              <a:t> Prezentace pomocí PowerPointu je názorná a přehledná. Žáci lépe porozumí časování sloves. Zapojení audiovizuální techniky do výuky.</a:t>
            </a:r>
          </a:p>
          <a:p>
            <a:pPr>
              <a:buNone/>
            </a:pPr>
            <a:endParaRPr lang="cs-CZ" sz="1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b="1" dirty="0" smtClean="0"/>
              <a:t>KONJUGATION DER VERBEN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err="1" smtClean="0"/>
              <a:t>Regelmässige</a:t>
            </a:r>
            <a:r>
              <a:rPr lang="cs-CZ" b="1" dirty="0" smtClean="0"/>
              <a:t> Verben – pravidelná slovesa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FRAGEN</a:t>
            </a:r>
            <a:r>
              <a:rPr lang="cs-CZ" dirty="0" smtClean="0"/>
              <a:t> (</a:t>
            </a:r>
            <a:r>
              <a:rPr lang="cs-CZ" dirty="0" err="1" smtClean="0"/>
              <a:t>fliegen</a:t>
            </a:r>
            <a:r>
              <a:rPr lang="cs-CZ" dirty="0" smtClean="0"/>
              <a:t>, </a:t>
            </a:r>
            <a:r>
              <a:rPr lang="cs-CZ" dirty="0" err="1" smtClean="0"/>
              <a:t>lernen</a:t>
            </a:r>
            <a:r>
              <a:rPr lang="cs-CZ" dirty="0" smtClean="0"/>
              <a:t>, </a:t>
            </a:r>
            <a:r>
              <a:rPr lang="cs-CZ" dirty="0" err="1" smtClean="0"/>
              <a:t>kommen</a:t>
            </a:r>
            <a:r>
              <a:rPr lang="cs-CZ" dirty="0" smtClean="0"/>
              <a:t>, </a:t>
            </a:r>
            <a:r>
              <a:rPr lang="cs-CZ" dirty="0" err="1" smtClean="0"/>
              <a:t>spielen</a:t>
            </a:r>
            <a:r>
              <a:rPr lang="cs-CZ" dirty="0" smtClean="0"/>
              <a:t>…)</a:t>
            </a:r>
            <a:endParaRPr lang="cs-CZ" b="1" u="sng" dirty="0" smtClean="0"/>
          </a:p>
          <a:p>
            <a:pPr>
              <a:buNone/>
            </a:pPr>
            <a:r>
              <a:rPr lang="cs-CZ" dirty="0" smtClean="0"/>
              <a:t>FRAG-</a:t>
            </a:r>
            <a:r>
              <a:rPr lang="cs-CZ" b="1" dirty="0" smtClean="0"/>
              <a:t>EN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err="1" smtClean="0"/>
              <a:t>Singular</a:t>
            </a:r>
            <a:r>
              <a:rPr lang="cs-CZ" dirty="0" smtClean="0"/>
              <a:t>			</a:t>
            </a:r>
            <a:r>
              <a:rPr lang="cs-CZ" u="sng" dirty="0" err="1"/>
              <a:t>P</a:t>
            </a:r>
            <a:r>
              <a:rPr lang="cs-CZ" u="sng" dirty="0" err="1" smtClean="0"/>
              <a:t>lural</a:t>
            </a:r>
            <a:endParaRPr lang="cs-CZ" u="sng" dirty="0" smtClean="0"/>
          </a:p>
          <a:p>
            <a:pPr>
              <a:buNone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frag</a:t>
            </a:r>
            <a:r>
              <a:rPr lang="cs-CZ" b="1" dirty="0" err="1" smtClean="0"/>
              <a:t>e</a:t>
            </a:r>
            <a:r>
              <a:rPr lang="cs-CZ" b="1" dirty="0" smtClean="0"/>
              <a:t>		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frag</a:t>
            </a:r>
            <a:r>
              <a:rPr lang="cs-CZ" b="1" dirty="0" err="1" smtClean="0"/>
              <a:t>en</a:t>
            </a:r>
            <a:endParaRPr lang="cs-CZ" b="1" dirty="0" smtClean="0"/>
          </a:p>
          <a:p>
            <a:pPr>
              <a:buNone/>
            </a:pPr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frag</a:t>
            </a:r>
            <a:r>
              <a:rPr lang="cs-CZ" b="1" dirty="0" err="1" smtClean="0"/>
              <a:t>st</a:t>
            </a:r>
            <a:r>
              <a:rPr lang="cs-CZ" b="1" dirty="0" smtClean="0"/>
              <a:t>			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frag</a:t>
            </a:r>
            <a:r>
              <a:rPr lang="cs-CZ" b="1" dirty="0" err="1" smtClean="0"/>
              <a:t>t</a:t>
            </a:r>
            <a:endParaRPr lang="cs-CZ" b="1" dirty="0" smtClean="0"/>
          </a:p>
          <a:p>
            <a:pPr>
              <a:buNone/>
            </a:pPr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/>
              <a:t>frag</a:t>
            </a:r>
            <a:r>
              <a:rPr lang="cs-CZ" b="1" dirty="0" err="1" smtClean="0"/>
              <a:t>t</a:t>
            </a:r>
            <a:r>
              <a:rPr lang="cs-CZ" b="1" dirty="0" smtClean="0"/>
              <a:t>		</a:t>
            </a: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frag</a:t>
            </a:r>
            <a:r>
              <a:rPr lang="cs-CZ" b="1" dirty="0" err="1" smtClean="0"/>
              <a:t>en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err="1" smtClean="0"/>
              <a:t>Unregelmässige</a:t>
            </a:r>
            <a:r>
              <a:rPr lang="cs-CZ" b="1" dirty="0" smtClean="0"/>
              <a:t> Verben – </a:t>
            </a:r>
            <a:r>
              <a:rPr lang="cs-CZ" b="1" dirty="0" smtClean="0"/>
              <a:t>nepravidelná </a:t>
            </a:r>
            <a:r>
              <a:rPr lang="cs-CZ" b="1" dirty="0" smtClean="0"/>
              <a:t>slovesa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4400" b="1" u="sng" dirty="0" smtClean="0"/>
              <a:t>SEIN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err="1" smtClean="0"/>
              <a:t>Singular</a:t>
            </a:r>
            <a:r>
              <a:rPr lang="cs-CZ" dirty="0" smtClean="0"/>
              <a:t>			</a:t>
            </a:r>
            <a:r>
              <a:rPr lang="cs-CZ" u="sng" dirty="0" err="1" smtClean="0"/>
              <a:t>Plural</a:t>
            </a:r>
            <a:endParaRPr lang="cs-CZ" u="sng" dirty="0" smtClean="0"/>
          </a:p>
          <a:p>
            <a:pPr>
              <a:buNone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b="1" dirty="0" err="1" smtClean="0"/>
              <a:t>bin</a:t>
            </a:r>
            <a:r>
              <a:rPr lang="cs-CZ" dirty="0" smtClean="0"/>
              <a:t>		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/>
              <a:t>sind</a:t>
            </a:r>
            <a:endParaRPr lang="cs-CZ" b="1" dirty="0" smtClean="0"/>
          </a:p>
          <a:p>
            <a:pPr>
              <a:buNone/>
            </a:pPr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b="1" dirty="0" err="1" smtClean="0"/>
              <a:t>bist</a:t>
            </a:r>
            <a:r>
              <a:rPr lang="cs-CZ" dirty="0" smtClean="0"/>
              <a:t>			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b="1" dirty="0" err="1" smtClean="0"/>
              <a:t>seid</a:t>
            </a:r>
            <a:endParaRPr lang="cs-CZ" b="1" dirty="0" smtClean="0"/>
          </a:p>
          <a:p>
            <a:pPr>
              <a:buNone/>
            </a:pPr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b="1" dirty="0" err="1" smtClean="0"/>
              <a:t>ist</a:t>
            </a:r>
            <a:r>
              <a:rPr lang="cs-CZ" dirty="0" smtClean="0"/>
              <a:t>			</a:t>
            </a: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endParaRPr lang="cs-CZ" b="1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u="sng" dirty="0" smtClean="0"/>
              <a:t>HABEN</a:t>
            </a:r>
          </a:p>
          <a:p>
            <a:pPr>
              <a:buNone/>
            </a:pPr>
            <a:endParaRPr lang="cs-CZ" sz="4400" b="1" u="sng" dirty="0"/>
          </a:p>
          <a:p>
            <a:pPr>
              <a:buNone/>
            </a:pPr>
            <a:r>
              <a:rPr lang="cs-CZ" u="sng" dirty="0" err="1" smtClean="0"/>
              <a:t>Singular</a:t>
            </a:r>
            <a:r>
              <a:rPr lang="cs-CZ" dirty="0" smtClean="0"/>
              <a:t>			</a:t>
            </a:r>
            <a:r>
              <a:rPr lang="cs-CZ" u="sng" dirty="0" err="1" smtClean="0"/>
              <a:t>Plural</a:t>
            </a:r>
            <a:endParaRPr lang="cs-CZ" u="sng" dirty="0" smtClean="0"/>
          </a:p>
          <a:p>
            <a:pPr>
              <a:buNone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b="1" dirty="0" err="1" smtClean="0"/>
              <a:t>habe</a:t>
            </a:r>
            <a:r>
              <a:rPr lang="cs-CZ" dirty="0" smtClean="0"/>
              <a:t>		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/>
              <a:t>haben</a:t>
            </a:r>
            <a:endParaRPr lang="cs-CZ" b="1" dirty="0" smtClean="0"/>
          </a:p>
          <a:p>
            <a:pPr>
              <a:buNone/>
            </a:pPr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b="1" dirty="0" err="1" smtClean="0"/>
              <a:t>hast</a:t>
            </a:r>
            <a:r>
              <a:rPr lang="cs-CZ" dirty="0" smtClean="0"/>
              <a:t>			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b="1" dirty="0" err="1" smtClean="0"/>
              <a:t>habt</a:t>
            </a:r>
            <a:endParaRPr lang="cs-CZ" b="1" dirty="0" smtClean="0"/>
          </a:p>
          <a:p>
            <a:pPr>
              <a:buNone/>
            </a:pPr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b="1" dirty="0" err="1" smtClean="0"/>
              <a:t>hat</a:t>
            </a:r>
            <a:r>
              <a:rPr lang="cs-CZ" dirty="0" smtClean="0"/>
              <a:t>		</a:t>
            </a: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/>
              <a:t>haben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sz="4400" b="1" u="sng" dirty="0" smtClean="0"/>
          </a:p>
          <a:p>
            <a:pPr>
              <a:buNone/>
            </a:pPr>
            <a:endParaRPr lang="cs-CZ" sz="4400" b="1" u="sng" dirty="0"/>
          </a:p>
          <a:p>
            <a:pPr>
              <a:buNone/>
            </a:pP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ÜBUNGEN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 – </a:t>
            </a:r>
            <a:r>
              <a:rPr lang="cs-CZ" dirty="0" err="1" smtClean="0"/>
              <a:t>kommen</a:t>
            </a:r>
            <a:r>
              <a:rPr lang="cs-CZ" dirty="0" smtClean="0"/>
              <a:t> 			_______________</a:t>
            </a:r>
          </a:p>
          <a:p>
            <a:pPr marL="514350" indent="-514350">
              <a:buAutoNum type="arabicParenR"/>
            </a:pPr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– </a:t>
            </a:r>
            <a:r>
              <a:rPr lang="cs-CZ" dirty="0" err="1" smtClean="0"/>
              <a:t>suchen</a:t>
            </a:r>
            <a:r>
              <a:rPr lang="cs-CZ" dirty="0" smtClean="0"/>
              <a:t> 			_______________</a:t>
            </a:r>
          </a:p>
          <a:p>
            <a:pPr marL="514350" indent="-514350">
              <a:buAutoNum type="arabicParenR"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– </a:t>
            </a:r>
            <a:r>
              <a:rPr lang="cs-CZ" dirty="0" err="1" smtClean="0"/>
              <a:t>sagen</a:t>
            </a:r>
            <a:r>
              <a:rPr lang="cs-CZ" dirty="0" smtClean="0"/>
              <a:t>			_______________</a:t>
            </a:r>
          </a:p>
          <a:p>
            <a:pPr marL="514350" indent="-514350">
              <a:buAutoNum type="arabicParenR"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– </a:t>
            </a:r>
            <a:r>
              <a:rPr lang="cs-CZ" dirty="0" err="1" smtClean="0"/>
              <a:t>lernen</a:t>
            </a:r>
            <a:r>
              <a:rPr lang="cs-CZ" dirty="0" smtClean="0"/>
              <a:t>			_______________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 – </a:t>
            </a:r>
            <a:r>
              <a:rPr lang="cs-CZ" dirty="0" err="1" smtClean="0"/>
              <a:t>haben</a:t>
            </a:r>
            <a:r>
              <a:rPr lang="cs-CZ" dirty="0" smtClean="0"/>
              <a:t>			_______________</a:t>
            </a:r>
          </a:p>
          <a:p>
            <a:pPr marL="514350" indent="-514350">
              <a:buAutoNum type="arabicParenR"/>
            </a:pPr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– </a:t>
            </a:r>
            <a:r>
              <a:rPr lang="cs-CZ" dirty="0" err="1" smtClean="0"/>
              <a:t>sein</a:t>
            </a:r>
            <a:r>
              <a:rPr lang="cs-CZ" dirty="0" smtClean="0"/>
              <a:t>		</a:t>
            </a:r>
            <a:r>
              <a:rPr lang="cs-CZ" smtClean="0"/>
              <a:t>		_______________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– </a:t>
            </a:r>
            <a:r>
              <a:rPr lang="cs-CZ" dirty="0" err="1" smtClean="0"/>
              <a:t>wohnen</a:t>
            </a:r>
            <a:r>
              <a:rPr lang="cs-CZ" dirty="0" smtClean="0"/>
              <a:t> 			_______________</a:t>
            </a:r>
          </a:p>
          <a:p>
            <a:pPr marL="514350" indent="-514350">
              <a:buAutoNum type="arabicParenR"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– </a:t>
            </a:r>
            <a:r>
              <a:rPr lang="cs-CZ" dirty="0" err="1" smtClean="0"/>
              <a:t>spielen</a:t>
            </a:r>
            <a:r>
              <a:rPr lang="cs-CZ" dirty="0" smtClean="0"/>
              <a:t>			_______________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err="1" smtClean="0"/>
              <a:t>Lösung</a:t>
            </a:r>
            <a:endParaRPr lang="cs-CZ" u="sng" dirty="0" smtClean="0"/>
          </a:p>
          <a:p>
            <a:pPr marL="514350" indent="-514350">
              <a:buAutoNum type="arabicParenR"/>
            </a:pPr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suchst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sagen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lerne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dirty="0" err="1" smtClean="0"/>
              <a:t>seid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wohnt</a:t>
            </a:r>
            <a:r>
              <a:rPr lang="cs-CZ" dirty="0" smtClean="0"/>
              <a:t> / </a:t>
            </a:r>
            <a:r>
              <a:rPr lang="cs-CZ" dirty="0" err="1" smtClean="0"/>
              <a:t>wohnen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spiele</a:t>
            </a:r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ÜBUNGEN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________ (</a:t>
            </a:r>
            <a:r>
              <a:rPr lang="cs-CZ" dirty="0" err="1" smtClean="0"/>
              <a:t>sein</a:t>
            </a:r>
            <a:r>
              <a:rPr lang="cs-CZ" dirty="0" smtClean="0"/>
              <a:t>) Hana Nováková.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Wie</a:t>
            </a:r>
            <a:r>
              <a:rPr lang="cs-CZ" dirty="0"/>
              <a:t> </a:t>
            </a:r>
            <a:r>
              <a:rPr lang="cs-CZ" dirty="0" smtClean="0"/>
              <a:t>________ (</a:t>
            </a:r>
            <a:r>
              <a:rPr lang="cs-CZ" dirty="0" err="1" smtClean="0"/>
              <a:t>sein</a:t>
            </a:r>
            <a:r>
              <a:rPr lang="cs-CZ" dirty="0" smtClean="0"/>
              <a:t>)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</a:p>
          <a:p>
            <a:pPr marL="514350" indent="-514350">
              <a:buAutoNum type="arabicParenR"/>
            </a:pPr>
            <a:r>
              <a:rPr lang="cs-CZ" dirty="0" smtClean="0"/>
              <a:t>________ (</a:t>
            </a:r>
            <a:r>
              <a:rPr lang="cs-CZ" dirty="0" err="1" smtClean="0"/>
              <a:t>kommen</a:t>
            </a:r>
            <a:r>
              <a:rPr lang="cs-CZ" dirty="0" smtClean="0"/>
              <a:t>)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Praha?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 ________ (</a:t>
            </a:r>
            <a:r>
              <a:rPr lang="cs-CZ" dirty="0" err="1" smtClean="0"/>
              <a:t>wohnen</a:t>
            </a:r>
            <a:r>
              <a:rPr lang="cs-CZ" dirty="0" smtClean="0"/>
              <a:t>) in Jihlava.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________ (</a:t>
            </a:r>
            <a:r>
              <a:rPr lang="cs-CZ" dirty="0" err="1" smtClean="0"/>
              <a:t>haben</a:t>
            </a:r>
            <a:r>
              <a:rPr lang="cs-CZ" dirty="0" smtClean="0"/>
              <a:t>) </a:t>
            </a:r>
            <a:r>
              <a:rPr lang="cs-CZ" dirty="0" err="1" smtClean="0"/>
              <a:t>wenig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. 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 ________ (</a:t>
            </a:r>
            <a:r>
              <a:rPr lang="cs-CZ" dirty="0" err="1" smtClean="0"/>
              <a:t>leben</a:t>
            </a:r>
            <a:r>
              <a:rPr lang="cs-CZ" dirty="0" smtClean="0"/>
              <a:t>) 2 </a:t>
            </a:r>
            <a:r>
              <a:rPr lang="cs-CZ" dirty="0" err="1" smtClean="0"/>
              <a:t>Jahre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Ihr</a:t>
            </a:r>
            <a:r>
              <a:rPr lang="cs-CZ" dirty="0" smtClean="0"/>
              <a:t> ________ (</a:t>
            </a:r>
            <a:r>
              <a:rPr lang="cs-CZ" dirty="0" err="1" smtClean="0"/>
              <a:t>heissen</a:t>
            </a:r>
            <a:r>
              <a:rPr lang="cs-CZ" dirty="0" smtClean="0"/>
              <a:t>) Novotná?</a:t>
            </a:r>
          </a:p>
          <a:p>
            <a:pPr marL="514350" indent="-514350">
              <a:buAutoNum type="arabicParenR"/>
            </a:pPr>
            <a:r>
              <a:rPr lang="cs-CZ" dirty="0" smtClean="0"/>
              <a:t>________ (</a:t>
            </a:r>
            <a:r>
              <a:rPr lang="cs-CZ" dirty="0" err="1" smtClean="0"/>
              <a:t>suchen</a:t>
            </a:r>
            <a:r>
              <a:rPr lang="cs-CZ" dirty="0" smtClean="0"/>
              <a:t>)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Foto?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err="1" smtClean="0"/>
              <a:t>Lösung</a:t>
            </a:r>
            <a:endParaRPr lang="cs-CZ" u="sng" dirty="0" smtClean="0"/>
          </a:p>
          <a:p>
            <a:pPr marL="514350" indent="-514350">
              <a:buAutoNum type="arabicParenR"/>
            </a:pPr>
            <a:r>
              <a:rPr lang="cs-CZ" dirty="0" err="1"/>
              <a:t>b</a:t>
            </a:r>
            <a:r>
              <a:rPr lang="cs-CZ" dirty="0" err="1" smtClean="0"/>
              <a:t>in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i</a:t>
            </a:r>
            <a:r>
              <a:rPr lang="cs-CZ" dirty="0" err="1" smtClean="0"/>
              <a:t>st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 smtClean="0"/>
              <a:t>kommen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w</a:t>
            </a:r>
            <a:r>
              <a:rPr lang="cs-CZ" dirty="0" err="1" smtClean="0"/>
              <a:t>ohnt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h</a:t>
            </a:r>
            <a:r>
              <a:rPr lang="cs-CZ" dirty="0" err="1" smtClean="0"/>
              <a:t>aben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l</a:t>
            </a:r>
            <a:r>
              <a:rPr lang="cs-CZ" dirty="0" err="1" smtClean="0"/>
              <a:t>eben</a:t>
            </a:r>
            <a:r>
              <a:rPr lang="cs-CZ" dirty="0" smtClean="0"/>
              <a:t> / </a:t>
            </a:r>
            <a:r>
              <a:rPr lang="cs-CZ" dirty="0" err="1" smtClean="0"/>
              <a:t>lebt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h</a:t>
            </a:r>
            <a:r>
              <a:rPr lang="cs-CZ" dirty="0" err="1" smtClean="0"/>
              <a:t>eisst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/>
              <a:t>s</a:t>
            </a:r>
            <a:r>
              <a:rPr lang="cs-CZ" dirty="0" err="1" smtClean="0"/>
              <a:t>uchst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DALLAPIAZZA, Rosa-Maria, VON JAN, Eduard, SCHÖNHERR, Til: </a:t>
            </a:r>
            <a:r>
              <a:rPr lang="cs-CZ" sz="1600" i="1" dirty="0" err="1"/>
              <a:t>Tangram</a:t>
            </a:r>
            <a:r>
              <a:rPr lang="cs-CZ" sz="1600" i="1" dirty="0"/>
              <a:t> </a:t>
            </a:r>
            <a:r>
              <a:rPr lang="cs-CZ" sz="1600" i="1" dirty="0" err="1"/>
              <a:t>aktuell</a:t>
            </a:r>
            <a:r>
              <a:rPr lang="cs-CZ" sz="1600" i="1" dirty="0"/>
              <a:t> 1, </a:t>
            </a:r>
            <a:r>
              <a:rPr lang="cs-CZ" sz="1600" i="1" dirty="0" err="1"/>
              <a:t>Lektion</a:t>
            </a:r>
            <a:r>
              <a:rPr lang="cs-CZ" sz="1600" i="1" dirty="0"/>
              <a:t> 1-4, </a:t>
            </a:r>
            <a:r>
              <a:rPr lang="cs-CZ" sz="1600" i="1" dirty="0" err="1"/>
              <a:t>Kursbuch</a:t>
            </a:r>
            <a:r>
              <a:rPr lang="cs-CZ" sz="1600" i="1" dirty="0"/>
              <a:t> + </a:t>
            </a:r>
            <a:r>
              <a:rPr lang="cs-CZ" sz="1600" i="1" dirty="0" err="1"/>
              <a:t>Arbeitsbuch</a:t>
            </a:r>
            <a:r>
              <a:rPr lang="cs-CZ" sz="1600" i="1" dirty="0"/>
              <a:t>, </a:t>
            </a:r>
            <a:r>
              <a:rPr lang="cs-CZ" sz="1600" dirty="0"/>
              <a:t>Max </a:t>
            </a:r>
            <a:r>
              <a:rPr lang="cs-CZ" sz="1600" dirty="0" err="1"/>
              <a:t>Hueber</a:t>
            </a:r>
            <a:r>
              <a:rPr lang="cs-CZ" sz="1600" dirty="0"/>
              <a:t> </a:t>
            </a:r>
            <a:r>
              <a:rPr lang="cs-CZ" sz="1600" dirty="0" err="1"/>
              <a:t>Verlag</a:t>
            </a:r>
            <a:r>
              <a:rPr lang="cs-CZ" sz="1600" dirty="0"/>
              <a:t>, </a:t>
            </a:r>
            <a:r>
              <a:rPr lang="cs-CZ" sz="1600" dirty="0" err="1"/>
              <a:t>Ismaning</a:t>
            </a:r>
            <a:r>
              <a:rPr lang="cs-CZ" sz="1600" dirty="0"/>
              <a:t>, </a:t>
            </a:r>
            <a:r>
              <a:rPr lang="cs-CZ" sz="1600" dirty="0" err="1"/>
              <a:t>Deutschland</a:t>
            </a:r>
            <a:r>
              <a:rPr lang="cs-CZ" sz="1600" dirty="0"/>
              <a:t>, 2004, ISBN 3-19-001801-4.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DUBOVÁ, Jarmila: </a:t>
            </a:r>
            <a:r>
              <a:rPr lang="cs-CZ" sz="1600" i="1" dirty="0"/>
              <a:t>Němčina – přehled středoškolské gramatiky, </a:t>
            </a:r>
            <a:r>
              <a:rPr lang="cs-CZ" sz="1600" dirty="0"/>
              <a:t>nakladatelství Petra </a:t>
            </a:r>
            <a:r>
              <a:rPr lang="cs-CZ" sz="1600" dirty="0" err="1"/>
              <a:t>Velanová</a:t>
            </a:r>
            <a:r>
              <a:rPr lang="cs-CZ" sz="1600" dirty="0"/>
              <a:t>, Třebíč, 2009, ISBN 978-80-86873-09-1. 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/>
              <a:t>DUBOVÁ, Jarmila: </a:t>
            </a:r>
            <a:r>
              <a:rPr lang="cs-CZ" sz="1600" i="1" dirty="0"/>
              <a:t>Němčina – cvičebnice středoškolské gramatiky, </a:t>
            </a:r>
            <a:r>
              <a:rPr lang="cs-CZ" sz="1600" dirty="0"/>
              <a:t>nakladatelství Petra </a:t>
            </a:r>
            <a:r>
              <a:rPr lang="cs-CZ" sz="1600" dirty="0" err="1"/>
              <a:t>Velanová</a:t>
            </a:r>
            <a:r>
              <a:rPr lang="cs-CZ" sz="1600" dirty="0"/>
              <a:t>, Třebíč, 2009, ISBN 978-80-86873-10-7.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630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53</TotalTime>
  <Words>227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Century Schoolbook</vt:lpstr>
      <vt:lpstr>Wingdings</vt:lpstr>
      <vt:lpstr>Wingdings 2</vt:lpstr>
      <vt:lpstr>Arkýř</vt:lpstr>
      <vt:lpstr>Prezentace aplikace PowerPoint</vt:lpstr>
      <vt:lpstr>KONJUGATION DER VERBEN</vt:lpstr>
      <vt:lpstr>Regelmässige Verben – pravidelná slovesa</vt:lpstr>
      <vt:lpstr>Unregelmässige Verben – nepravidelná slovesa</vt:lpstr>
      <vt:lpstr>Prezentace aplikace PowerPoint</vt:lpstr>
      <vt:lpstr>ÜBUNGEN</vt:lpstr>
      <vt:lpstr>Prezentace aplikace PowerPoint</vt:lpstr>
      <vt:lpstr>ÜBUNGEN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DEKLINATION VERBEN</dc:title>
  <dc:creator>OEM</dc:creator>
  <cp:lastModifiedBy>Pávkovi</cp:lastModifiedBy>
  <cp:revision>10</cp:revision>
  <dcterms:created xsi:type="dcterms:W3CDTF">2013-09-21T20:06:28Z</dcterms:created>
  <dcterms:modified xsi:type="dcterms:W3CDTF">2014-10-21T20:59:10Z</dcterms:modified>
</cp:coreProperties>
</file>