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8AA890-D227-419C-BA8B-B794BABCB8D0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1FE96B8-13AD-4357-9C9F-60DDECC7D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8AA890-D227-419C-BA8B-B794BABCB8D0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1FE96B8-13AD-4357-9C9F-60DDECC7D3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B8AA890-D227-419C-BA8B-B794BABCB8D0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1FE96B8-13AD-4357-9C9F-60DDECC7D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A890-D227-419C-BA8B-B794BABCB8D0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E96B8-13AD-4357-9C9F-60DDECC7D3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A890-D227-419C-BA8B-B794BABCB8D0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E96B8-13AD-4357-9C9F-60DDECC7D3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8AA890-D227-419C-BA8B-B794BABCB8D0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1FE96B8-13AD-4357-9C9F-60DDECC7D3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A890-D227-419C-BA8B-B794BABCB8D0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E96B8-13AD-4357-9C9F-60DDECC7D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B8AA890-D227-419C-BA8B-B794BABCB8D0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1FE96B8-13AD-4357-9C9F-60DDECC7D3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B8AA890-D227-419C-BA8B-B794BABCB8D0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1FE96B8-13AD-4357-9C9F-60DDECC7D3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A890-D227-419C-BA8B-B794BABCB8D0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E96B8-13AD-4357-9C9F-60DDECC7D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AA890-D227-419C-BA8B-B794BABCB8D0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E96B8-13AD-4357-9C9F-60DDECC7D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B8AA890-D227-419C-BA8B-B794BABCB8D0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1FE96B8-13AD-4357-9C9F-60DDECC7D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1357298"/>
            <a:ext cx="7786742" cy="6000792"/>
          </a:xfrm>
        </p:spPr>
        <p:txBody>
          <a:bodyPr>
            <a:normAutofit fontScale="85000" lnSpcReduction="20000"/>
          </a:bodyPr>
          <a:lstStyle/>
          <a:p>
            <a:r>
              <a:rPr lang="cs-CZ" i="1" dirty="0" smtClean="0"/>
              <a:t>Datum: 3.3.2013</a:t>
            </a:r>
            <a:endParaRPr lang="cs-CZ" dirty="0" smtClean="0"/>
          </a:p>
          <a:p>
            <a:r>
              <a:rPr lang="cs-CZ" dirty="0" smtClean="0"/>
              <a:t> </a:t>
            </a:r>
          </a:p>
          <a:p>
            <a:r>
              <a:rPr lang="cs-CZ" i="1" dirty="0" smtClean="0"/>
              <a:t>Projekt:</a:t>
            </a:r>
            <a:r>
              <a:rPr lang="cs-CZ" dirty="0" smtClean="0"/>
              <a:t> Kvalitní výuka</a:t>
            </a:r>
          </a:p>
          <a:p>
            <a:r>
              <a:rPr lang="cs-CZ" i="1" dirty="0" smtClean="0"/>
              <a:t>Registrační číslo:</a:t>
            </a:r>
            <a:r>
              <a:rPr lang="cs-CZ" dirty="0" smtClean="0"/>
              <a:t> CZ.1.07/1.5.00/34.0731</a:t>
            </a:r>
          </a:p>
          <a:p>
            <a:r>
              <a:rPr lang="cs-CZ" i="1" dirty="0" smtClean="0"/>
              <a:t>Číslo DUM:</a:t>
            </a:r>
            <a:r>
              <a:rPr lang="cs-CZ" dirty="0" smtClean="0"/>
              <a:t> VY_22_INOVACE_9	</a:t>
            </a:r>
          </a:p>
          <a:p>
            <a:r>
              <a:rPr lang="cs-CZ" i="1" dirty="0" smtClean="0"/>
              <a:t>Jméno autora:</a:t>
            </a:r>
            <a:r>
              <a:rPr lang="cs-CZ" dirty="0" smtClean="0"/>
              <a:t> Irena Moučková</a:t>
            </a:r>
          </a:p>
          <a:p>
            <a:r>
              <a:rPr lang="cs-CZ" i="1" dirty="0" smtClean="0"/>
              <a:t>Název práce:</a:t>
            </a:r>
            <a:r>
              <a:rPr lang="cs-CZ" dirty="0" smtClean="0"/>
              <a:t> In a </a:t>
            </a:r>
            <a:r>
              <a:rPr lang="cs-CZ" dirty="0" err="1" smtClean="0"/>
              <a:t>shop</a:t>
            </a:r>
            <a:r>
              <a:rPr lang="cs-CZ" dirty="0" smtClean="0"/>
              <a:t> - </a:t>
            </a:r>
            <a:r>
              <a:rPr lang="cs-CZ" dirty="0" err="1" smtClean="0"/>
              <a:t>dialogue</a:t>
            </a:r>
            <a:endParaRPr lang="cs-CZ" dirty="0" smtClean="0"/>
          </a:p>
          <a:p>
            <a:r>
              <a:rPr lang="cs-CZ" i="1" dirty="0" smtClean="0"/>
              <a:t>Předmět:</a:t>
            </a:r>
            <a:r>
              <a:rPr lang="cs-CZ" dirty="0" smtClean="0"/>
              <a:t> anglický jazyk</a:t>
            </a:r>
          </a:p>
          <a:p>
            <a:r>
              <a:rPr lang="cs-CZ" i="1" dirty="0" smtClean="0"/>
              <a:t>Ročník:</a:t>
            </a:r>
            <a:r>
              <a:rPr lang="cs-CZ" dirty="0" smtClean="0"/>
              <a:t> 1</a:t>
            </a:r>
          </a:p>
          <a:p>
            <a:r>
              <a:rPr lang="cs-CZ" dirty="0" smtClean="0"/>
              <a:t> </a:t>
            </a:r>
          </a:p>
          <a:p>
            <a:r>
              <a:rPr lang="cs-CZ" i="1" dirty="0" smtClean="0"/>
              <a:t>Časová dotace:</a:t>
            </a:r>
            <a:r>
              <a:rPr lang="cs-CZ" dirty="0" smtClean="0"/>
              <a:t> 30 minut</a:t>
            </a:r>
          </a:p>
          <a:p>
            <a:r>
              <a:rPr lang="cs-CZ" i="1" dirty="0" smtClean="0"/>
              <a:t>Vzdělávací cíl:</a:t>
            </a:r>
            <a:r>
              <a:rPr lang="cs-CZ" dirty="0" smtClean="0"/>
              <a:t> Výukový materiál v </a:t>
            </a:r>
            <a:r>
              <a:rPr lang="cs-CZ" dirty="0" err="1" smtClean="0"/>
              <a:t>powerpointu</a:t>
            </a:r>
            <a:r>
              <a:rPr lang="cs-CZ" dirty="0" smtClean="0"/>
              <a:t> slouží k procvičení a zopakování slovní zásoby a frází z oblasti  nakupování, včetně řešení, automatizují si vazby. Zároveň slouží k nácviku komunikativních schopností.V první části studenti doplňují chybějící výrazy do dialogu. V druhé části přiřazují k definicím výrazy z dialogu.Ve třetí části studenti ve dvojicích obměňují dialog ze cvičení 1.Ve čtvrté části kompletují fráze na základě odpovědí.</a:t>
            </a:r>
          </a:p>
          <a:p>
            <a:r>
              <a:rPr lang="cs-CZ" i="1" dirty="0" smtClean="0"/>
              <a:t> </a:t>
            </a:r>
            <a:endParaRPr lang="cs-CZ" dirty="0" smtClean="0"/>
          </a:p>
          <a:p>
            <a:r>
              <a:rPr lang="cs-CZ" i="1" dirty="0" smtClean="0"/>
              <a:t>Pomůcky:</a:t>
            </a:r>
            <a:r>
              <a:rPr lang="cs-CZ" dirty="0" smtClean="0"/>
              <a:t>  pracovní listy, psací potřeby</a:t>
            </a:r>
          </a:p>
          <a:p>
            <a:r>
              <a:rPr lang="cs-CZ" i="1" dirty="0" smtClean="0"/>
              <a:t>Poznámka:</a:t>
            </a:r>
            <a:r>
              <a:rPr lang="cs-CZ" dirty="0" smtClean="0"/>
              <a:t> Studenti pracují ve dvojicích.</a:t>
            </a:r>
          </a:p>
          <a:p>
            <a:r>
              <a:rPr lang="cs-CZ" i="1" dirty="0" smtClean="0"/>
              <a:t>Inovace:</a:t>
            </a:r>
            <a:r>
              <a:rPr lang="cs-CZ" dirty="0" smtClean="0"/>
              <a:t> zapojení audiovizuální techniky do výuky, rozvoj komunikačních schopností</a:t>
            </a:r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  <p:pic>
        <p:nvPicPr>
          <p:cNvPr id="1026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0"/>
            <a:ext cx="5072072" cy="1240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28604"/>
            <a:ext cx="7467600" cy="604534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Baskerville Old Face" pitchFamily="18" charset="0"/>
              </a:rPr>
              <a:t>	</a:t>
            </a:r>
            <a:r>
              <a:rPr lang="cs-CZ" sz="2600" b="1" dirty="0" smtClean="0">
                <a:solidFill>
                  <a:srgbClr val="7030A0"/>
                </a:solidFill>
                <a:latin typeface="Baskerville Old Face" pitchFamily="18" charset="0"/>
              </a:rPr>
              <a:t>1.Complete </a:t>
            </a:r>
            <a:r>
              <a:rPr lang="cs-CZ" sz="2600" b="1" dirty="0" err="1" smtClean="0">
                <a:solidFill>
                  <a:srgbClr val="7030A0"/>
                </a:solidFill>
                <a:latin typeface="Baskerville Old Face" pitchFamily="18" charset="0"/>
              </a:rPr>
              <a:t>the</a:t>
            </a:r>
            <a:r>
              <a:rPr lang="cs-CZ" sz="2600" b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sz="2600" b="1" dirty="0" err="1" smtClean="0">
                <a:solidFill>
                  <a:srgbClr val="7030A0"/>
                </a:solidFill>
                <a:latin typeface="Baskerville Old Face" pitchFamily="18" charset="0"/>
              </a:rPr>
              <a:t>dialogue</a:t>
            </a:r>
            <a:r>
              <a:rPr lang="cs-CZ" sz="2600" b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sz="2600" b="1" dirty="0" err="1" smtClean="0">
                <a:solidFill>
                  <a:srgbClr val="7030A0"/>
                </a:solidFill>
                <a:latin typeface="Baskerville Old Face" pitchFamily="18" charset="0"/>
              </a:rPr>
              <a:t>with</a:t>
            </a:r>
            <a:r>
              <a:rPr lang="cs-CZ" sz="2600" b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sz="2600" b="1" dirty="0" err="1" smtClean="0">
                <a:solidFill>
                  <a:srgbClr val="7030A0"/>
                </a:solidFill>
                <a:latin typeface="Baskerville Old Face" pitchFamily="18" charset="0"/>
              </a:rPr>
              <a:t>words</a:t>
            </a:r>
            <a:r>
              <a:rPr lang="cs-CZ" sz="2600" b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sz="2600" b="1" dirty="0" err="1" smtClean="0">
                <a:solidFill>
                  <a:srgbClr val="7030A0"/>
                </a:solidFill>
                <a:latin typeface="Baskerville Old Face" pitchFamily="18" charset="0"/>
              </a:rPr>
              <a:t>from</a:t>
            </a:r>
            <a:r>
              <a:rPr lang="cs-CZ" sz="2600" b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sz="2600" b="1" dirty="0" err="1" smtClean="0">
                <a:solidFill>
                  <a:srgbClr val="7030A0"/>
                </a:solidFill>
                <a:latin typeface="Baskerville Old Face" pitchFamily="18" charset="0"/>
              </a:rPr>
              <a:t>the</a:t>
            </a:r>
            <a:r>
              <a:rPr lang="cs-CZ" sz="2600" b="1" dirty="0" smtClean="0">
                <a:solidFill>
                  <a:srgbClr val="7030A0"/>
                </a:solidFill>
                <a:latin typeface="Baskerville Old Face" pitchFamily="18" charset="0"/>
              </a:rPr>
              <a:t> box.</a:t>
            </a:r>
          </a:p>
          <a:p>
            <a:pPr>
              <a:buNone/>
            </a:pPr>
            <a:r>
              <a:rPr lang="cs-CZ" b="1" i="1" dirty="0" smtClean="0">
                <a:latin typeface="Baskerville Old Face" pitchFamily="18" charset="0"/>
              </a:rPr>
              <a:t>	24.99 </a:t>
            </a:r>
            <a:r>
              <a:rPr lang="cs-CZ" b="1" i="1" dirty="0" err="1" smtClean="0">
                <a:latin typeface="Baskerville Old Face" pitchFamily="18" charset="0"/>
              </a:rPr>
              <a:t>pounds</a:t>
            </a:r>
            <a:r>
              <a:rPr lang="cs-CZ" b="1" i="1" dirty="0" smtClean="0">
                <a:latin typeface="Baskerville Old Face" pitchFamily="18" charset="0"/>
              </a:rPr>
              <a:t>,</a:t>
            </a:r>
            <a:r>
              <a:rPr lang="cs-CZ" b="1" i="1" dirty="0" err="1" smtClean="0">
                <a:latin typeface="Baskerville Old Face" pitchFamily="18" charset="0"/>
              </a:rPr>
              <a:t>black</a:t>
            </a:r>
            <a:r>
              <a:rPr lang="cs-CZ" b="1" i="1" dirty="0" smtClean="0">
                <a:latin typeface="Baskerville Old Face" pitchFamily="18" charset="0"/>
              </a:rPr>
              <a:t>, </a:t>
            </a:r>
            <a:r>
              <a:rPr lang="cs-CZ" b="1" i="1" dirty="0" err="1" smtClean="0">
                <a:latin typeface="Baskerville Old Face" pitchFamily="18" charset="0"/>
              </a:rPr>
              <a:t>brother</a:t>
            </a:r>
            <a:r>
              <a:rPr lang="cs-CZ" b="1" i="1" dirty="0" smtClean="0">
                <a:latin typeface="Baskerville Old Face" pitchFamily="18" charset="0"/>
              </a:rPr>
              <a:t>,</a:t>
            </a:r>
            <a:r>
              <a:rPr lang="cs-CZ" b="1" i="1" dirty="0" err="1" smtClean="0">
                <a:latin typeface="Baskerville Old Face" pitchFamily="18" charset="0"/>
              </a:rPr>
              <a:t>jumper</a:t>
            </a:r>
            <a:r>
              <a:rPr lang="cs-CZ" b="1" i="1" dirty="0" smtClean="0">
                <a:latin typeface="Baskerville Old Face" pitchFamily="18" charset="0"/>
              </a:rPr>
              <a:t>,</a:t>
            </a:r>
            <a:r>
              <a:rPr lang="cs-CZ" b="1" i="1" dirty="0" err="1" smtClean="0">
                <a:latin typeface="Baskerville Old Face" pitchFamily="18" charset="0"/>
              </a:rPr>
              <a:t>jumpers</a:t>
            </a:r>
            <a:r>
              <a:rPr lang="cs-CZ" b="1" i="1" dirty="0" smtClean="0">
                <a:latin typeface="Baskerville Old Face" pitchFamily="18" charset="0"/>
              </a:rPr>
              <a:t>, medium</a:t>
            </a:r>
            <a:endParaRPr lang="cs-CZ" dirty="0" smtClean="0">
              <a:latin typeface="Baskerville Old Face" pitchFamily="18" charset="0"/>
            </a:endParaRPr>
          </a:p>
          <a:p>
            <a:pPr>
              <a:buNone/>
            </a:pPr>
            <a:r>
              <a:rPr lang="cs-CZ" b="1" i="1" dirty="0" smtClean="0">
                <a:latin typeface="Baskerville Old Face" pitchFamily="18" charset="0"/>
              </a:rPr>
              <a:t>	 </a:t>
            </a:r>
            <a:endParaRPr lang="cs-CZ" dirty="0" smtClean="0">
              <a:latin typeface="Baskerville Old Face" pitchFamily="18" charset="0"/>
            </a:endParaRPr>
          </a:p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</a:t>
            </a:r>
            <a:r>
              <a:rPr lang="cs-CZ" b="1" dirty="0" err="1" smtClean="0">
                <a:latin typeface="Baskerville Old Face" pitchFamily="18" charset="0"/>
              </a:rPr>
              <a:t>Shop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assistant</a:t>
            </a:r>
            <a:r>
              <a:rPr lang="cs-CZ" b="1" dirty="0" smtClean="0">
                <a:latin typeface="Baskerville Old Face" pitchFamily="18" charset="0"/>
              </a:rPr>
              <a:t>  </a:t>
            </a:r>
            <a:r>
              <a:rPr lang="cs-CZ" dirty="0" err="1" smtClean="0">
                <a:latin typeface="Baskerville Old Face" pitchFamily="18" charset="0"/>
              </a:rPr>
              <a:t>Can</a:t>
            </a:r>
            <a:r>
              <a:rPr lang="cs-CZ" dirty="0" smtClean="0">
                <a:latin typeface="Baskerville Old Face" pitchFamily="18" charset="0"/>
              </a:rPr>
              <a:t> I help </a:t>
            </a:r>
            <a:r>
              <a:rPr lang="cs-CZ" dirty="0" err="1" smtClean="0">
                <a:latin typeface="Baskerville Old Face" pitchFamily="18" charset="0"/>
              </a:rPr>
              <a:t>you</a:t>
            </a:r>
            <a:r>
              <a:rPr lang="cs-CZ" dirty="0" smtClean="0">
                <a:latin typeface="Baskerville Old Face" pitchFamily="18" charset="0"/>
              </a:rPr>
              <a:t>?</a:t>
            </a:r>
          </a:p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Julia                    </a:t>
            </a:r>
            <a:r>
              <a:rPr lang="cs-CZ" dirty="0" smtClean="0">
                <a:latin typeface="Baskerville Old Face" pitchFamily="18" charset="0"/>
              </a:rPr>
              <a:t>I´m </a:t>
            </a:r>
            <a:r>
              <a:rPr lang="cs-CZ" dirty="0" err="1" smtClean="0">
                <a:latin typeface="Baskerville Old Face" pitchFamily="18" charset="0"/>
              </a:rPr>
              <a:t>looking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for</a:t>
            </a:r>
            <a:r>
              <a:rPr lang="cs-CZ" dirty="0" smtClean="0">
                <a:latin typeface="Baskerville Old Face" pitchFamily="18" charset="0"/>
              </a:rPr>
              <a:t> a …………………..</a:t>
            </a:r>
          </a:p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</a:t>
            </a:r>
            <a:r>
              <a:rPr lang="cs-CZ" b="1" dirty="0" err="1" smtClean="0">
                <a:latin typeface="Baskerville Old Face" pitchFamily="18" charset="0"/>
              </a:rPr>
              <a:t>Shop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assistan</a:t>
            </a:r>
            <a:r>
              <a:rPr lang="cs-CZ" dirty="0" err="1" smtClean="0">
                <a:latin typeface="Baskerville Old Face" pitchFamily="18" charset="0"/>
              </a:rPr>
              <a:t>t</a:t>
            </a:r>
            <a:r>
              <a:rPr lang="cs-CZ" b="1" dirty="0" smtClean="0">
                <a:latin typeface="Baskerville Old Face" pitchFamily="18" charset="0"/>
              </a:rPr>
              <a:t>  </a:t>
            </a:r>
            <a:r>
              <a:rPr lang="cs-CZ" dirty="0" err="1" smtClean="0">
                <a:latin typeface="Baskerville Old Face" pitchFamily="18" charset="0"/>
              </a:rPr>
              <a:t>The</a:t>
            </a:r>
            <a:r>
              <a:rPr lang="cs-CZ" dirty="0" smtClean="0">
                <a:latin typeface="Baskerville Old Face" pitchFamily="18" charset="0"/>
              </a:rPr>
              <a:t> ……………………. are </a:t>
            </a:r>
            <a:r>
              <a:rPr lang="cs-CZ" dirty="0" err="1" smtClean="0">
                <a:latin typeface="Baskerville Old Face" pitchFamily="18" charset="0"/>
              </a:rPr>
              <a:t>over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there</a:t>
            </a:r>
            <a:r>
              <a:rPr lang="cs-CZ" dirty="0" smtClean="0">
                <a:latin typeface="Baskerville Old Face" pitchFamily="18" charset="0"/>
              </a:rPr>
              <a:t>, </a:t>
            </a:r>
            <a:r>
              <a:rPr lang="cs-CZ" dirty="0" err="1" smtClean="0">
                <a:latin typeface="Baskerville Old Face" pitchFamily="18" charset="0"/>
              </a:rPr>
              <a:t>near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the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changing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rooms</a:t>
            </a:r>
            <a:r>
              <a:rPr lang="cs-CZ" dirty="0" smtClean="0">
                <a:latin typeface="Baskerville Old Face" pitchFamily="18" charset="0"/>
              </a:rPr>
              <a:t>.</a:t>
            </a:r>
          </a:p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Julia                    </a:t>
            </a:r>
            <a:r>
              <a:rPr lang="cs-CZ" dirty="0" smtClean="0">
                <a:latin typeface="Baskerville Old Face" pitchFamily="18" charset="0"/>
              </a:rPr>
              <a:t>Ok. </a:t>
            </a:r>
            <a:r>
              <a:rPr lang="cs-CZ" dirty="0" err="1" smtClean="0">
                <a:latin typeface="Baskerville Old Face" pitchFamily="18" charset="0"/>
              </a:rPr>
              <a:t>Thanks</a:t>
            </a:r>
            <a:r>
              <a:rPr lang="cs-CZ" dirty="0" smtClean="0">
                <a:latin typeface="Baskerville Old Face" pitchFamily="18" charset="0"/>
              </a:rPr>
              <a:t>… </a:t>
            </a:r>
            <a:r>
              <a:rPr lang="cs-CZ" dirty="0" err="1" smtClean="0">
                <a:latin typeface="Baskerville Old Face" pitchFamily="18" charset="0"/>
              </a:rPr>
              <a:t>This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one</a:t>
            </a:r>
            <a:r>
              <a:rPr lang="cs-CZ" dirty="0" smtClean="0">
                <a:latin typeface="Baskerville Old Face" pitchFamily="18" charset="0"/>
              </a:rPr>
              <a:t>´s nice. And </a:t>
            </a:r>
            <a:r>
              <a:rPr lang="cs-CZ" dirty="0" err="1" smtClean="0">
                <a:latin typeface="Baskerville Old Face" pitchFamily="18" charset="0"/>
              </a:rPr>
              <a:t>it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is</a:t>
            </a:r>
            <a:r>
              <a:rPr lang="cs-CZ" dirty="0" smtClean="0">
                <a:latin typeface="Baskerville Old Face" pitchFamily="18" charset="0"/>
              </a:rPr>
              <a:t> in </a:t>
            </a:r>
            <a:r>
              <a:rPr lang="cs-CZ" dirty="0" err="1" smtClean="0">
                <a:latin typeface="Baskerville Old Face" pitchFamily="18" charset="0"/>
              </a:rPr>
              <a:t>the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sale</a:t>
            </a:r>
            <a:r>
              <a:rPr lang="cs-CZ" dirty="0" smtClean="0">
                <a:latin typeface="Baskerville Old Face" pitchFamily="18" charset="0"/>
              </a:rPr>
              <a:t>! </a:t>
            </a:r>
            <a:r>
              <a:rPr lang="cs-CZ" dirty="0" err="1" smtClean="0">
                <a:latin typeface="Baskerville Old Face" pitchFamily="18" charset="0"/>
              </a:rPr>
              <a:t>Have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you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got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it</a:t>
            </a:r>
            <a:r>
              <a:rPr lang="cs-CZ" dirty="0" smtClean="0">
                <a:latin typeface="Baskerville Old Face" pitchFamily="18" charset="0"/>
              </a:rPr>
              <a:t> in </a:t>
            </a:r>
          </a:p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 </a:t>
            </a:r>
            <a:r>
              <a:rPr lang="cs-CZ" dirty="0" smtClean="0">
                <a:latin typeface="Baskerville Old Face" pitchFamily="18" charset="0"/>
              </a:rPr>
              <a:t>                           …………………?</a:t>
            </a:r>
          </a:p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</a:t>
            </a:r>
            <a:r>
              <a:rPr lang="cs-CZ" b="1" dirty="0" err="1" smtClean="0">
                <a:latin typeface="Baskerville Old Face" pitchFamily="18" charset="0"/>
              </a:rPr>
              <a:t>Shop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assistant</a:t>
            </a:r>
            <a:r>
              <a:rPr lang="cs-CZ" b="1" dirty="0" smtClean="0">
                <a:latin typeface="Baskerville Old Face" pitchFamily="18" charset="0"/>
              </a:rPr>
              <a:t>  </a:t>
            </a:r>
            <a:r>
              <a:rPr lang="cs-CZ" dirty="0" err="1" smtClean="0">
                <a:latin typeface="Baskerville Old Face" pitchFamily="18" charset="0"/>
              </a:rPr>
              <a:t>Yes</a:t>
            </a:r>
            <a:r>
              <a:rPr lang="cs-CZ" dirty="0" smtClean="0">
                <a:latin typeface="Baskerville Old Face" pitchFamily="18" charset="0"/>
              </a:rPr>
              <a:t>. </a:t>
            </a:r>
            <a:r>
              <a:rPr lang="cs-CZ" dirty="0" err="1" smtClean="0">
                <a:latin typeface="Baskerville Old Face" pitchFamily="18" charset="0"/>
              </a:rPr>
              <a:t>What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size</a:t>
            </a:r>
            <a:r>
              <a:rPr lang="cs-CZ" dirty="0" smtClean="0">
                <a:latin typeface="Baskerville Old Face" pitchFamily="18" charset="0"/>
              </a:rPr>
              <a:t> are </a:t>
            </a:r>
            <a:r>
              <a:rPr lang="cs-CZ" dirty="0" err="1" smtClean="0">
                <a:latin typeface="Baskerville Old Face" pitchFamily="18" charset="0"/>
              </a:rPr>
              <a:t>you</a:t>
            </a:r>
            <a:r>
              <a:rPr lang="cs-CZ" dirty="0" smtClean="0">
                <a:latin typeface="Baskerville Old Face" pitchFamily="18" charset="0"/>
              </a:rPr>
              <a:t>?</a:t>
            </a:r>
          </a:p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Julia                    </a:t>
            </a:r>
            <a:r>
              <a:rPr lang="cs-CZ" dirty="0" err="1" smtClean="0">
                <a:latin typeface="Baskerville Old Face" pitchFamily="18" charset="0"/>
              </a:rPr>
              <a:t>It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isn</a:t>
            </a:r>
            <a:r>
              <a:rPr lang="cs-CZ" dirty="0" smtClean="0">
                <a:latin typeface="Baskerville Old Face" pitchFamily="18" charset="0"/>
              </a:rPr>
              <a:t>´t </a:t>
            </a:r>
            <a:r>
              <a:rPr lang="cs-CZ" dirty="0" err="1" smtClean="0">
                <a:latin typeface="Baskerville Old Face" pitchFamily="18" charset="0"/>
              </a:rPr>
              <a:t>for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me</a:t>
            </a:r>
            <a:r>
              <a:rPr lang="cs-CZ" dirty="0" smtClean="0">
                <a:latin typeface="Baskerville Old Face" pitchFamily="18" charset="0"/>
              </a:rPr>
              <a:t>. </a:t>
            </a:r>
            <a:r>
              <a:rPr lang="cs-CZ" dirty="0" err="1" smtClean="0">
                <a:latin typeface="Baskerville Old Face" pitchFamily="18" charset="0"/>
              </a:rPr>
              <a:t>It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is</a:t>
            </a:r>
            <a:r>
              <a:rPr lang="cs-CZ" dirty="0" smtClean="0">
                <a:latin typeface="Baskerville Old Face" pitchFamily="18" charset="0"/>
              </a:rPr>
              <a:t> a </a:t>
            </a:r>
            <a:r>
              <a:rPr lang="cs-CZ" dirty="0" err="1" smtClean="0">
                <a:latin typeface="Baskerville Old Face" pitchFamily="18" charset="0"/>
              </a:rPr>
              <a:t>present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for</a:t>
            </a:r>
            <a:r>
              <a:rPr lang="cs-CZ" dirty="0" smtClean="0">
                <a:latin typeface="Baskerville Old Face" pitchFamily="18" charset="0"/>
              </a:rPr>
              <a:t> my ………………. . He´s a …………………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dirty="0" smtClean="0">
                <a:latin typeface="Baskerville Old Face" pitchFamily="18" charset="0"/>
              </a:rPr>
              <a:t>I </a:t>
            </a:r>
            <a:r>
              <a:rPr lang="cs-CZ" dirty="0" err="1" smtClean="0">
                <a:latin typeface="Baskerville Old Face" pitchFamily="18" charset="0"/>
              </a:rPr>
              <a:t>think</a:t>
            </a:r>
            <a:r>
              <a:rPr lang="cs-CZ" dirty="0" smtClean="0">
                <a:latin typeface="Baskerville Old Face" pitchFamily="18" charset="0"/>
              </a:rPr>
              <a:t>.</a:t>
            </a:r>
          </a:p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</a:t>
            </a:r>
            <a:r>
              <a:rPr lang="cs-CZ" b="1" dirty="0" err="1" smtClean="0">
                <a:latin typeface="Baskerville Old Face" pitchFamily="18" charset="0"/>
              </a:rPr>
              <a:t>Shop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assistant</a:t>
            </a:r>
            <a:r>
              <a:rPr lang="cs-CZ" b="1" dirty="0" smtClean="0">
                <a:latin typeface="Baskerville Old Face" pitchFamily="18" charset="0"/>
              </a:rPr>
              <a:t>  </a:t>
            </a:r>
            <a:r>
              <a:rPr lang="cs-CZ" dirty="0" err="1" smtClean="0">
                <a:latin typeface="Baskerville Old Face" pitchFamily="18" charset="0"/>
              </a:rPr>
              <a:t>Here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you</a:t>
            </a:r>
            <a:r>
              <a:rPr lang="cs-CZ" dirty="0" smtClean="0">
                <a:latin typeface="Baskerville Old Face" pitchFamily="18" charset="0"/>
              </a:rPr>
              <a:t> are. </a:t>
            </a:r>
            <a:r>
              <a:rPr lang="cs-CZ" dirty="0" err="1" smtClean="0">
                <a:latin typeface="Baskerville Old Face" pitchFamily="18" charset="0"/>
              </a:rPr>
              <a:t>Could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you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come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over</a:t>
            </a:r>
            <a:r>
              <a:rPr lang="cs-CZ" dirty="0" smtClean="0">
                <a:latin typeface="Baskerville Old Face" pitchFamily="18" charset="0"/>
              </a:rPr>
              <a:t> to </a:t>
            </a:r>
            <a:r>
              <a:rPr lang="cs-CZ" dirty="0" err="1" smtClean="0">
                <a:latin typeface="Baskerville Old Face" pitchFamily="18" charset="0"/>
              </a:rPr>
              <a:t>the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till</a:t>
            </a:r>
            <a:r>
              <a:rPr lang="cs-CZ" dirty="0" smtClean="0">
                <a:latin typeface="Baskerville Old Face" pitchFamily="18" charset="0"/>
              </a:rPr>
              <a:t>, </a:t>
            </a:r>
            <a:r>
              <a:rPr lang="cs-CZ" dirty="0" err="1" smtClean="0">
                <a:latin typeface="Baskerville Old Face" pitchFamily="18" charset="0"/>
              </a:rPr>
              <a:t>please</a:t>
            </a:r>
            <a:r>
              <a:rPr lang="cs-CZ" dirty="0" smtClean="0">
                <a:latin typeface="Baskerville Old Face" pitchFamily="18" charset="0"/>
              </a:rPr>
              <a:t>? </a:t>
            </a:r>
            <a:r>
              <a:rPr lang="cs-CZ" dirty="0" err="1" smtClean="0">
                <a:latin typeface="Baskerville Old Face" pitchFamily="18" charset="0"/>
              </a:rPr>
              <a:t>That</a:t>
            </a:r>
            <a:r>
              <a:rPr lang="cs-CZ" dirty="0" smtClean="0">
                <a:latin typeface="Baskerville Old Face" pitchFamily="18" charset="0"/>
              </a:rPr>
              <a:t>´s ………….</a:t>
            </a:r>
          </a:p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Julia                    </a:t>
            </a:r>
            <a:r>
              <a:rPr lang="cs-CZ" dirty="0" err="1" smtClean="0">
                <a:latin typeface="Baskerville Old Face" pitchFamily="18" charset="0"/>
              </a:rPr>
              <a:t>Can</a:t>
            </a:r>
            <a:r>
              <a:rPr lang="cs-CZ" dirty="0" smtClean="0">
                <a:latin typeface="Baskerville Old Face" pitchFamily="18" charset="0"/>
              </a:rPr>
              <a:t> I </a:t>
            </a:r>
            <a:r>
              <a:rPr lang="cs-CZ" dirty="0" err="1" smtClean="0">
                <a:latin typeface="Baskerville Old Face" pitchFamily="18" charset="0"/>
              </a:rPr>
              <a:t>bring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it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back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if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it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doesn</a:t>
            </a:r>
            <a:r>
              <a:rPr lang="cs-CZ" dirty="0" smtClean="0">
                <a:latin typeface="Baskerville Old Face" pitchFamily="18" charset="0"/>
              </a:rPr>
              <a:t>´t fit?</a:t>
            </a:r>
          </a:p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	</a:t>
            </a:r>
            <a:r>
              <a:rPr lang="cs-CZ" b="1" dirty="0" err="1" smtClean="0">
                <a:latin typeface="Baskerville Old Face" pitchFamily="18" charset="0"/>
              </a:rPr>
              <a:t>Shop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assistant</a:t>
            </a:r>
            <a:r>
              <a:rPr lang="cs-CZ" b="1" dirty="0" smtClean="0">
                <a:latin typeface="Baskerville Old Face" pitchFamily="18" charset="0"/>
              </a:rPr>
              <a:t>  </a:t>
            </a:r>
            <a:r>
              <a:rPr lang="cs-CZ" dirty="0" err="1" smtClean="0">
                <a:latin typeface="Baskerville Old Face" pitchFamily="18" charset="0"/>
              </a:rPr>
              <a:t>Sure</a:t>
            </a:r>
            <a:r>
              <a:rPr lang="cs-CZ" dirty="0" smtClean="0">
                <a:latin typeface="Baskerville Old Face" pitchFamily="18" charset="0"/>
              </a:rPr>
              <a:t>. Just </a:t>
            </a:r>
            <a:r>
              <a:rPr lang="cs-CZ" dirty="0" err="1" smtClean="0">
                <a:latin typeface="Baskerville Old Face" pitchFamily="18" charset="0"/>
              </a:rPr>
              <a:t>keep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the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receipt</a:t>
            </a:r>
            <a:r>
              <a:rPr lang="cs-CZ" dirty="0" smtClean="0">
                <a:latin typeface="Baskerville Old Face" pitchFamily="18" charset="0"/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latin typeface="Baskerville Old Face" pitchFamily="18" charset="0"/>
              </a:rPr>
              <a:t>1. </a:t>
            </a:r>
            <a:r>
              <a:rPr lang="cs-CZ" b="1" dirty="0" err="1" smtClean="0">
                <a:solidFill>
                  <a:srgbClr val="7030A0"/>
                </a:solidFill>
                <a:latin typeface="Baskerville Old Face" pitchFamily="18" charset="0"/>
              </a:rPr>
              <a:t>Find</a:t>
            </a:r>
            <a:r>
              <a:rPr lang="cs-CZ" b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Baskerville Old Face" pitchFamily="18" charset="0"/>
              </a:rPr>
              <a:t>the</a:t>
            </a:r>
            <a:r>
              <a:rPr lang="cs-CZ" b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Baskerville Old Face" pitchFamily="18" charset="0"/>
              </a:rPr>
              <a:t>words</a:t>
            </a:r>
            <a:r>
              <a:rPr lang="cs-CZ" b="1" dirty="0" smtClean="0">
                <a:solidFill>
                  <a:srgbClr val="7030A0"/>
                </a:solidFill>
                <a:latin typeface="Baskerville Old Face" pitchFamily="18" charset="0"/>
              </a:rPr>
              <a:t> in </a:t>
            </a:r>
            <a:r>
              <a:rPr lang="cs-CZ" b="1" dirty="0" err="1" smtClean="0">
                <a:solidFill>
                  <a:srgbClr val="7030A0"/>
                </a:solidFill>
                <a:latin typeface="Baskerville Old Face" pitchFamily="18" charset="0"/>
              </a:rPr>
              <a:t>the</a:t>
            </a:r>
            <a:r>
              <a:rPr lang="cs-CZ" b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Baskerville Old Face" pitchFamily="18" charset="0"/>
              </a:rPr>
              <a:t>dialogue</a:t>
            </a:r>
            <a:r>
              <a:rPr lang="cs-CZ" b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Baskerville Old Face" pitchFamily="18" charset="0"/>
              </a:rPr>
              <a:t>and</a:t>
            </a:r>
            <a:r>
              <a:rPr lang="cs-CZ" b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Baskerville Old Face" pitchFamily="18" charset="0"/>
              </a:rPr>
              <a:t>match</a:t>
            </a:r>
            <a:r>
              <a:rPr lang="cs-CZ" b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Baskerville Old Face" pitchFamily="18" charset="0"/>
              </a:rPr>
              <a:t>them</a:t>
            </a:r>
            <a:r>
              <a:rPr lang="cs-CZ" b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Baskerville Old Face" pitchFamily="18" charset="0"/>
              </a:rPr>
              <a:t>with</a:t>
            </a:r>
            <a:r>
              <a:rPr lang="cs-CZ" b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Baskerville Old Face" pitchFamily="18" charset="0"/>
              </a:rPr>
              <a:t>the</a:t>
            </a:r>
            <a:r>
              <a:rPr lang="cs-CZ" b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Baskerville Old Face" pitchFamily="18" charset="0"/>
              </a:rPr>
              <a:t>definitions</a:t>
            </a:r>
            <a:r>
              <a:rPr lang="cs-CZ" b="1" dirty="0" smtClean="0">
                <a:solidFill>
                  <a:srgbClr val="7030A0"/>
                </a:solidFill>
                <a:latin typeface="Baskerville Old Face" pitchFamily="18" charset="0"/>
              </a:rPr>
              <a:t>.</a:t>
            </a:r>
            <a:endParaRPr lang="cs-CZ" dirty="0" smtClean="0">
              <a:solidFill>
                <a:srgbClr val="7030A0"/>
              </a:solidFill>
              <a:latin typeface="Baskerville Old Face" pitchFamily="18" charset="0"/>
            </a:endParaRPr>
          </a:p>
          <a:p>
            <a:pPr>
              <a:buNone/>
            </a:pPr>
            <a:r>
              <a:rPr lang="cs-CZ" b="1" i="1" dirty="0" smtClean="0">
                <a:solidFill>
                  <a:srgbClr val="7030A0"/>
                </a:solidFill>
                <a:latin typeface="Baskerville Old Face" pitchFamily="18" charset="0"/>
              </a:rPr>
              <a:t>	In a </a:t>
            </a:r>
            <a:r>
              <a:rPr lang="cs-CZ" b="1" i="1" dirty="0" err="1" smtClean="0">
                <a:solidFill>
                  <a:srgbClr val="7030A0"/>
                </a:solidFill>
                <a:latin typeface="Baskerville Old Face" pitchFamily="18" charset="0"/>
              </a:rPr>
              <a:t>shop</a:t>
            </a:r>
            <a:r>
              <a:rPr lang="cs-CZ" b="1" i="1" dirty="0" smtClean="0">
                <a:solidFill>
                  <a:srgbClr val="7030A0"/>
                </a:solidFill>
                <a:latin typeface="Baskerville Old Face" pitchFamily="18" charset="0"/>
              </a:rPr>
              <a:t> ,</a:t>
            </a:r>
            <a:r>
              <a:rPr lang="cs-CZ" b="1" i="1" dirty="0" err="1" smtClean="0">
                <a:solidFill>
                  <a:srgbClr val="7030A0"/>
                </a:solidFill>
                <a:latin typeface="Baskerville Old Face" pitchFamily="18" charset="0"/>
              </a:rPr>
              <a:t>changing</a:t>
            </a:r>
            <a:r>
              <a:rPr lang="cs-CZ" b="1" i="1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b="1" i="1" dirty="0" err="1" smtClean="0">
                <a:solidFill>
                  <a:srgbClr val="7030A0"/>
                </a:solidFill>
                <a:latin typeface="Baskerville Old Face" pitchFamily="18" charset="0"/>
              </a:rPr>
              <a:t>room</a:t>
            </a:r>
            <a:r>
              <a:rPr lang="cs-CZ" b="1" i="1" dirty="0" smtClean="0">
                <a:solidFill>
                  <a:srgbClr val="7030A0"/>
                </a:solidFill>
                <a:latin typeface="Baskerville Old Face" pitchFamily="18" charset="0"/>
              </a:rPr>
              <a:t>,</a:t>
            </a:r>
            <a:r>
              <a:rPr lang="cs-CZ" b="1" i="1" dirty="0" err="1" smtClean="0">
                <a:solidFill>
                  <a:srgbClr val="7030A0"/>
                </a:solidFill>
                <a:latin typeface="Baskerville Old Face" pitchFamily="18" charset="0"/>
              </a:rPr>
              <a:t>receipt</a:t>
            </a:r>
            <a:r>
              <a:rPr lang="cs-CZ" b="1" i="1" dirty="0" smtClean="0">
                <a:solidFill>
                  <a:srgbClr val="7030A0"/>
                </a:solidFill>
                <a:latin typeface="Baskerville Old Face" pitchFamily="18" charset="0"/>
              </a:rPr>
              <a:t>, </a:t>
            </a:r>
            <a:r>
              <a:rPr lang="cs-CZ" b="1" i="1" dirty="0" err="1" smtClean="0">
                <a:solidFill>
                  <a:srgbClr val="7030A0"/>
                </a:solidFill>
                <a:latin typeface="Baskerville Old Face" pitchFamily="18" charset="0"/>
              </a:rPr>
              <a:t>sale</a:t>
            </a:r>
            <a:r>
              <a:rPr lang="cs-CZ" b="1" i="1" dirty="0" smtClean="0">
                <a:solidFill>
                  <a:srgbClr val="7030A0"/>
                </a:solidFill>
                <a:latin typeface="Baskerville Old Face" pitchFamily="18" charset="0"/>
              </a:rPr>
              <a:t>, </a:t>
            </a:r>
            <a:r>
              <a:rPr lang="cs-CZ" b="1" i="1" dirty="0" err="1" smtClean="0">
                <a:solidFill>
                  <a:srgbClr val="7030A0"/>
                </a:solidFill>
                <a:latin typeface="Baskerville Old Face" pitchFamily="18" charset="0"/>
              </a:rPr>
              <a:t>size</a:t>
            </a:r>
            <a:r>
              <a:rPr lang="cs-CZ" b="1" i="1" dirty="0" smtClean="0">
                <a:solidFill>
                  <a:srgbClr val="7030A0"/>
                </a:solidFill>
                <a:latin typeface="Baskerville Old Face" pitchFamily="18" charset="0"/>
              </a:rPr>
              <a:t>, </a:t>
            </a:r>
            <a:r>
              <a:rPr lang="cs-CZ" b="1" i="1" dirty="0" err="1" smtClean="0">
                <a:solidFill>
                  <a:srgbClr val="7030A0"/>
                </a:solidFill>
                <a:latin typeface="Baskerville Old Face" pitchFamily="18" charset="0"/>
              </a:rPr>
              <a:t>till</a:t>
            </a:r>
            <a:r>
              <a:rPr lang="cs-CZ" b="1" i="1" dirty="0" smtClean="0">
                <a:solidFill>
                  <a:srgbClr val="7030A0"/>
                </a:solidFill>
                <a:latin typeface="Baskerville Old Face" pitchFamily="18" charset="0"/>
              </a:rPr>
              <a:t>, to fit</a:t>
            </a:r>
            <a:endParaRPr lang="cs-CZ" dirty="0" smtClean="0">
              <a:solidFill>
                <a:srgbClr val="7030A0"/>
              </a:solidFill>
              <a:latin typeface="Baskerville Old Face" pitchFamily="18" charset="0"/>
            </a:endParaRPr>
          </a:p>
          <a:p>
            <a:pPr lvl="0">
              <a:buNone/>
            </a:pPr>
            <a:r>
              <a:rPr lang="cs-CZ" i="1" dirty="0" smtClean="0">
                <a:latin typeface="Baskerville Old Face" pitchFamily="18" charset="0"/>
              </a:rPr>
              <a:t>a) </a:t>
            </a:r>
            <a:r>
              <a:rPr lang="cs-CZ" i="1" dirty="0" err="1" smtClean="0">
                <a:latin typeface="Baskerville Old Face" pitchFamily="18" charset="0"/>
              </a:rPr>
              <a:t>A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time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when</a:t>
            </a:r>
            <a:r>
              <a:rPr lang="cs-CZ" i="1" dirty="0" smtClean="0">
                <a:latin typeface="Baskerville Old Face" pitchFamily="18" charset="0"/>
              </a:rPr>
              <a:t> a </a:t>
            </a:r>
            <a:r>
              <a:rPr lang="cs-CZ" i="1" dirty="0" err="1" smtClean="0">
                <a:latin typeface="Baskerville Old Face" pitchFamily="18" charset="0"/>
              </a:rPr>
              <a:t>shop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sells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things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for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less</a:t>
            </a:r>
            <a:r>
              <a:rPr lang="cs-CZ" i="1" dirty="0" smtClean="0">
                <a:latin typeface="Baskerville Old Face" pitchFamily="18" charset="0"/>
              </a:rPr>
              <a:t> money </a:t>
            </a:r>
            <a:r>
              <a:rPr lang="cs-CZ" i="1" dirty="0" err="1" smtClean="0">
                <a:latin typeface="Baskerville Old Face" pitchFamily="18" charset="0"/>
              </a:rPr>
              <a:t>than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usual</a:t>
            </a:r>
            <a:r>
              <a:rPr lang="cs-CZ" i="1" dirty="0" smtClean="0">
                <a:latin typeface="Baskerville Old Face" pitchFamily="18" charset="0"/>
              </a:rPr>
              <a:t>………………………….</a:t>
            </a:r>
            <a:endParaRPr lang="cs-CZ" dirty="0" smtClean="0">
              <a:latin typeface="Baskerville Old Face" pitchFamily="18" charset="0"/>
            </a:endParaRPr>
          </a:p>
          <a:p>
            <a:pPr lvl="0">
              <a:buNone/>
            </a:pPr>
            <a:r>
              <a:rPr lang="cs-CZ" dirty="0" smtClean="0">
                <a:latin typeface="Baskerville Old Face" pitchFamily="18" charset="0"/>
              </a:rPr>
              <a:t>b) </a:t>
            </a:r>
            <a:r>
              <a:rPr lang="cs-CZ" dirty="0" err="1" smtClean="0">
                <a:latin typeface="Baskerville Old Face" pitchFamily="18" charset="0"/>
              </a:rPr>
              <a:t>How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big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or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small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something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is</a:t>
            </a:r>
            <a:r>
              <a:rPr lang="cs-CZ" dirty="0" smtClean="0">
                <a:latin typeface="Baskerville Old Face" pitchFamily="18" charset="0"/>
              </a:rPr>
              <a:t>   …………………………               </a:t>
            </a:r>
          </a:p>
          <a:p>
            <a:pPr lvl="0">
              <a:buNone/>
            </a:pPr>
            <a:r>
              <a:rPr lang="cs-CZ" i="1" dirty="0" smtClean="0">
                <a:latin typeface="Baskerville Old Face" pitchFamily="18" charset="0"/>
              </a:rPr>
              <a:t>c) </a:t>
            </a:r>
            <a:r>
              <a:rPr lang="cs-CZ" i="1" dirty="0" err="1" smtClean="0">
                <a:latin typeface="Baskerville Old Face" pitchFamily="18" charset="0"/>
              </a:rPr>
              <a:t>The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place</a:t>
            </a:r>
            <a:r>
              <a:rPr lang="cs-CZ" i="1" dirty="0" smtClean="0">
                <a:latin typeface="Baskerville Old Face" pitchFamily="18" charset="0"/>
              </a:rPr>
              <a:t> in a </a:t>
            </a:r>
            <a:r>
              <a:rPr lang="cs-CZ" i="1" dirty="0" err="1" smtClean="0">
                <a:latin typeface="Baskerville Old Face" pitchFamily="18" charset="0"/>
              </a:rPr>
              <a:t>shop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where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you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pay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for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things</a:t>
            </a:r>
            <a:r>
              <a:rPr lang="cs-CZ" i="1" dirty="0" smtClean="0">
                <a:latin typeface="Baskerville Old Face" pitchFamily="18" charset="0"/>
              </a:rPr>
              <a:t> …………………………………..</a:t>
            </a:r>
            <a:endParaRPr lang="cs-CZ" dirty="0" smtClean="0">
              <a:latin typeface="Baskerville Old Face" pitchFamily="18" charset="0"/>
            </a:endParaRPr>
          </a:p>
          <a:p>
            <a:pPr lvl="0">
              <a:buNone/>
            </a:pPr>
            <a:r>
              <a:rPr lang="cs-CZ" i="1" dirty="0" smtClean="0">
                <a:latin typeface="Baskerville Old Face" pitchFamily="18" charset="0"/>
              </a:rPr>
              <a:t>d) A </a:t>
            </a:r>
            <a:r>
              <a:rPr lang="cs-CZ" i="1" dirty="0" err="1" smtClean="0">
                <a:latin typeface="Baskerville Old Face" pitchFamily="18" charset="0"/>
              </a:rPr>
              <a:t>place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where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you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try</a:t>
            </a:r>
            <a:r>
              <a:rPr lang="cs-CZ" i="1" dirty="0" smtClean="0">
                <a:latin typeface="Baskerville Old Face" pitchFamily="18" charset="0"/>
              </a:rPr>
              <a:t> on </a:t>
            </a:r>
            <a:r>
              <a:rPr lang="cs-CZ" i="1" dirty="0" err="1" smtClean="0">
                <a:latin typeface="Baskerville Old Face" pitchFamily="18" charset="0"/>
              </a:rPr>
              <a:t>clothes</a:t>
            </a:r>
            <a:r>
              <a:rPr lang="cs-CZ" i="1" dirty="0" smtClean="0">
                <a:latin typeface="Baskerville Old Face" pitchFamily="18" charset="0"/>
              </a:rPr>
              <a:t> ………………………………….</a:t>
            </a:r>
            <a:endParaRPr lang="cs-CZ" dirty="0" smtClean="0">
              <a:latin typeface="Baskerville Old Face" pitchFamily="18" charset="0"/>
            </a:endParaRPr>
          </a:p>
          <a:p>
            <a:pPr lvl="0">
              <a:buNone/>
            </a:pPr>
            <a:r>
              <a:rPr lang="cs-CZ" i="1" dirty="0" smtClean="0">
                <a:latin typeface="Baskerville Old Face" pitchFamily="18" charset="0"/>
              </a:rPr>
              <a:t>e) </a:t>
            </a:r>
            <a:r>
              <a:rPr lang="cs-CZ" i="1" dirty="0" err="1" smtClean="0">
                <a:latin typeface="Baskerville Old Face" pitchFamily="18" charset="0"/>
              </a:rPr>
              <a:t>The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ticket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you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get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when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you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buy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something</a:t>
            </a:r>
            <a:r>
              <a:rPr lang="cs-CZ" i="1" dirty="0" smtClean="0">
                <a:latin typeface="Baskerville Old Face" pitchFamily="18" charset="0"/>
              </a:rPr>
              <a:t> ……………………………………</a:t>
            </a:r>
            <a:endParaRPr lang="cs-CZ" dirty="0" smtClean="0">
              <a:latin typeface="Baskerville Old Face" pitchFamily="18" charset="0"/>
            </a:endParaRPr>
          </a:p>
          <a:p>
            <a:pPr lvl="0">
              <a:buNone/>
            </a:pPr>
            <a:r>
              <a:rPr lang="cs-CZ" i="1" dirty="0" smtClean="0">
                <a:latin typeface="Baskerville Old Face" pitchFamily="18" charset="0"/>
              </a:rPr>
              <a:t>f) To </a:t>
            </a:r>
            <a:r>
              <a:rPr lang="cs-CZ" i="1" dirty="0" err="1" smtClean="0">
                <a:latin typeface="Baskerville Old Face" pitchFamily="18" charset="0"/>
              </a:rPr>
              <a:t>be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the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right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size</a:t>
            </a:r>
            <a:r>
              <a:rPr lang="cs-CZ" i="1" dirty="0" smtClean="0">
                <a:latin typeface="Baskerville Old Face" pitchFamily="18" charset="0"/>
              </a:rPr>
              <a:t> …………………………..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071546"/>
            <a:ext cx="7467600" cy="4873752"/>
          </a:xfrm>
        </p:spPr>
        <p:txBody>
          <a:bodyPr/>
          <a:lstStyle/>
          <a:p>
            <a:pPr lvl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7030A0"/>
                </a:solidFill>
              </a:rPr>
              <a:t>2. </a:t>
            </a:r>
            <a:r>
              <a:rPr lang="cs-CZ" dirty="0" err="1" smtClean="0">
                <a:solidFill>
                  <a:srgbClr val="7030A0"/>
                </a:solidFill>
              </a:rPr>
              <a:t>Work</a:t>
            </a:r>
            <a:r>
              <a:rPr lang="cs-CZ" dirty="0" smtClean="0">
                <a:solidFill>
                  <a:srgbClr val="7030A0"/>
                </a:solidFill>
              </a:rPr>
              <a:t> in </a:t>
            </a:r>
            <a:r>
              <a:rPr lang="cs-CZ" dirty="0" err="1" smtClean="0">
                <a:solidFill>
                  <a:srgbClr val="7030A0"/>
                </a:solidFill>
              </a:rPr>
              <a:t>pairs</a:t>
            </a:r>
            <a:r>
              <a:rPr lang="cs-CZ" dirty="0" smtClean="0">
                <a:solidFill>
                  <a:srgbClr val="7030A0"/>
                </a:solidFill>
              </a:rPr>
              <a:t>. </a:t>
            </a:r>
            <a:r>
              <a:rPr lang="cs-CZ" dirty="0" err="1" smtClean="0">
                <a:solidFill>
                  <a:srgbClr val="7030A0"/>
                </a:solidFill>
              </a:rPr>
              <a:t>Practice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reading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the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dialogue</a:t>
            </a:r>
            <a:r>
              <a:rPr lang="cs-CZ" dirty="0" smtClean="0">
                <a:solidFill>
                  <a:srgbClr val="7030A0"/>
                </a:solidFill>
              </a:rPr>
              <a:t> in </a:t>
            </a:r>
            <a:r>
              <a:rPr lang="cs-CZ" dirty="0" err="1" smtClean="0">
                <a:solidFill>
                  <a:srgbClr val="7030A0"/>
                </a:solidFill>
              </a:rPr>
              <a:t>exercise</a:t>
            </a:r>
            <a:r>
              <a:rPr lang="cs-CZ" dirty="0" smtClean="0">
                <a:solidFill>
                  <a:srgbClr val="7030A0"/>
                </a:solidFill>
              </a:rPr>
              <a:t> 1, </a:t>
            </a:r>
            <a:r>
              <a:rPr lang="cs-CZ" dirty="0" err="1" smtClean="0">
                <a:solidFill>
                  <a:srgbClr val="7030A0"/>
                </a:solidFill>
              </a:rPr>
              <a:t>using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different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words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from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the</a:t>
            </a:r>
            <a:r>
              <a:rPr lang="cs-CZ" dirty="0" smtClean="0">
                <a:solidFill>
                  <a:srgbClr val="7030A0"/>
                </a:solidFill>
              </a:rPr>
              <a:t> box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	to </a:t>
            </a:r>
            <a:r>
              <a:rPr lang="cs-CZ" dirty="0" err="1" smtClean="0">
                <a:solidFill>
                  <a:srgbClr val="7030A0"/>
                </a:solidFill>
              </a:rPr>
              <a:t>complete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it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	 </a:t>
            </a:r>
          </a:p>
          <a:p>
            <a:r>
              <a:rPr lang="cs-CZ" b="1" i="1" dirty="0" smtClean="0"/>
              <a:t>1,2 – T-</a:t>
            </a:r>
            <a:r>
              <a:rPr lang="cs-CZ" b="1" i="1" dirty="0" err="1" smtClean="0"/>
              <a:t>shirt</a:t>
            </a:r>
            <a:r>
              <a:rPr lang="cs-CZ" b="1" i="1" dirty="0" smtClean="0"/>
              <a:t>(s), </a:t>
            </a:r>
            <a:r>
              <a:rPr lang="cs-CZ" b="1" i="1" dirty="0" err="1" smtClean="0"/>
              <a:t>jacket</a:t>
            </a:r>
            <a:r>
              <a:rPr lang="cs-CZ" b="1" i="1" dirty="0" smtClean="0"/>
              <a:t>(s), </a:t>
            </a:r>
            <a:r>
              <a:rPr lang="cs-CZ" b="1" i="1" dirty="0" err="1" smtClean="0"/>
              <a:t>tracksuit</a:t>
            </a:r>
            <a:r>
              <a:rPr lang="cs-CZ" b="1" i="1" dirty="0" smtClean="0"/>
              <a:t>(s)</a:t>
            </a:r>
            <a:endParaRPr lang="cs-CZ" dirty="0" smtClean="0"/>
          </a:p>
          <a:p>
            <a:r>
              <a:rPr lang="cs-CZ" b="1" i="1" dirty="0" smtClean="0"/>
              <a:t>3 </a:t>
            </a:r>
            <a:r>
              <a:rPr lang="cs-CZ" b="1" dirty="0" smtClean="0"/>
              <a:t>– </a:t>
            </a:r>
            <a:r>
              <a:rPr lang="cs-CZ" b="1" dirty="0" err="1" smtClean="0"/>
              <a:t>blue</a:t>
            </a:r>
            <a:r>
              <a:rPr lang="cs-CZ" b="1" dirty="0" smtClean="0"/>
              <a:t>, green, </a:t>
            </a:r>
            <a:r>
              <a:rPr lang="cs-CZ" b="1" dirty="0" err="1" smtClean="0"/>
              <a:t>yellow</a:t>
            </a:r>
            <a:endParaRPr lang="cs-CZ" dirty="0" smtClean="0"/>
          </a:p>
          <a:p>
            <a:r>
              <a:rPr lang="cs-CZ" b="1" i="1" dirty="0" smtClean="0"/>
              <a:t>4 </a:t>
            </a:r>
            <a:r>
              <a:rPr lang="cs-CZ" b="1" dirty="0" smtClean="0"/>
              <a:t>– sister, </a:t>
            </a:r>
            <a:r>
              <a:rPr lang="cs-CZ" b="1" dirty="0" err="1" smtClean="0"/>
              <a:t>boyfriend</a:t>
            </a:r>
            <a:r>
              <a:rPr lang="cs-CZ" b="1" dirty="0" smtClean="0"/>
              <a:t>, cousin</a:t>
            </a:r>
            <a:endParaRPr lang="cs-CZ" dirty="0" smtClean="0"/>
          </a:p>
          <a:p>
            <a:r>
              <a:rPr lang="cs-CZ" b="1" i="1" dirty="0" smtClean="0"/>
              <a:t>5 </a:t>
            </a:r>
            <a:r>
              <a:rPr lang="cs-CZ" b="1" dirty="0" smtClean="0"/>
              <a:t>– </a:t>
            </a:r>
            <a:r>
              <a:rPr lang="cs-CZ" b="1" dirty="0" err="1" smtClean="0"/>
              <a:t>small</a:t>
            </a:r>
            <a:r>
              <a:rPr lang="cs-CZ" b="1" dirty="0" smtClean="0"/>
              <a:t>, </a:t>
            </a:r>
            <a:r>
              <a:rPr lang="cs-CZ" b="1" dirty="0" err="1" smtClean="0"/>
              <a:t>large</a:t>
            </a:r>
            <a:r>
              <a:rPr lang="cs-CZ" b="1" dirty="0" smtClean="0"/>
              <a:t>, extra-</a:t>
            </a:r>
            <a:r>
              <a:rPr lang="cs-CZ" b="1" dirty="0" err="1" smtClean="0"/>
              <a:t>large</a:t>
            </a:r>
            <a:endParaRPr lang="cs-CZ" dirty="0" smtClean="0"/>
          </a:p>
          <a:p>
            <a:r>
              <a:rPr lang="cs-CZ" b="1" i="1" dirty="0" smtClean="0"/>
              <a:t>6 </a:t>
            </a:r>
            <a:r>
              <a:rPr lang="cs-CZ" b="1" dirty="0" smtClean="0"/>
              <a:t>– 15.95 </a:t>
            </a:r>
            <a:r>
              <a:rPr lang="cs-CZ" b="1" dirty="0" err="1" smtClean="0"/>
              <a:t>pouds</a:t>
            </a:r>
            <a:r>
              <a:rPr lang="cs-CZ" b="1" dirty="0" smtClean="0"/>
              <a:t>, 35 </a:t>
            </a:r>
            <a:r>
              <a:rPr lang="cs-CZ" b="1" dirty="0" err="1" smtClean="0"/>
              <a:t>pounds</a:t>
            </a:r>
            <a:r>
              <a:rPr lang="cs-CZ" b="1" dirty="0" smtClean="0"/>
              <a:t>, 19.50 </a:t>
            </a:r>
            <a:r>
              <a:rPr lang="cs-CZ" b="1" dirty="0" err="1" smtClean="0"/>
              <a:t>pounds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928670"/>
            <a:ext cx="7467600" cy="4873752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dirty="0" smtClean="0"/>
              <a:t>	</a:t>
            </a:r>
            <a:r>
              <a:rPr lang="cs-CZ" dirty="0" smtClean="0">
                <a:latin typeface="Baskerville Old Face" pitchFamily="18" charset="0"/>
              </a:rPr>
              <a:t>3. </a:t>
            </a:r>
            <a:r>
              <a:rPr lang="cs-CZ" sz="2800" dirty="0" err="1" smtClean="0">
                <a:solidFill>
                  <a:srgbClr val="7030A0"/>
                </a:solidFill>
                <a:latin typeface="Baskerville Old Face" pitchFamily="18" charset="0"/>
              </a:rPr>
              <a:t>Complete</a:t>
            </a:r>
            <a:r>
              <a:rPr lang="cs-CZ" sz="2800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Baskerville Old Face" pitchFamily="18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Baskerville Old Face" pitchFamily="18" charset="0"/>
              </a:rPr>
              <a:t>sentences</a:t>
            </a:r>
            <a:r>
              <a:rPr lang="cs-CZ" sz="2800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Baskerville Old Face" pitchFamily="18" charset="0"/>
              </a:rPr>
              <a:t>from</a:t>
            </a:r>
            <a:r>
              <a:rPr lang="cs-CZ" sz="2800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Baskerville Old Face" pitchFamily="18" charset="0"/>
              </a:rPr>
              <a:t>the</a:t>
            </a:r>
            <a:r>
              <a:rPr lang="cs-CZ" sz="2800" dirty="0" smtClean="0">
                <a:solidFill>
                  <a:srgbClr val="7030A0"/>
                </a:solidFill>
                <a:latin typeface="Baskerville Old Face" pitchFamily="18" charset="0"/>
              </a:rPr>
              <a:t> </a:t>
            </a:r>
            <a:r>
              <a:rPr lang="cs-CZ" sz="2800" dirty="0" err="1" smtClean="0">
                <a:solidFill>
                  <a:srgbClr val="7030A0"/>
                </a:solidFill>
                <a:latin typeface="Baskerville Old Face" pitchFamily="18" charset="0"/>
              </a:rPr>
              <a:t>dialogue</a:t>
            </a:r>
            <a:r>
              <a:rPr lang="cs-CZ" sz="2800" dirty="0" smtClean="0">
                <a:solidFill>
                  <a:srgbClr val="7030A0"/>
                </a:solidFill>
                <a:latin typeface="Baskerville Old Face" pitchFamily="18" charset="0"/>
              </a:rPr>
              <a:t> in a </a:t>
            </a:r>
            <a:r>
              <a:rPr lang="cs-CZ" sz="2800" dirty="0" err="1" smtClean="0">
                <a:solidFill>
                  <a:srgbClr val="7030A0"/>
                </a:solidFill>
                <a:latin typeface="Baskerville Old Face" pitchFamily="18" charset="0"/>
              </a:rPr>
              <a:t>shop</a:t>
            </a:r>
            <a:r>
              <a:rPr lang="cs-CZ" sz="2800" dirty="0" smtClean="0">
                <a:solidFill>
                  <a:srgbClr val="7030A0"/>
                </a:solidFill>
                <a:latin typeface="Baskerville Old Face" pitchFamily="18" charset="0"/>
              </a:rPr>
              <a:t>.</a:t>
            </a:r>
          </a:p>
          <a:p>
            <a:pPr lvl="0">
              <a:buNone/>
            </a:pPr>
            <a:r>
              <a:rPr lang="cs-CZ" dirty="0" smtClean="0">
                <a:latin typeface="Baskerville Old Face" pitchFamily="18" charset="0"/>
              </a:rPr>
              <a:t>	a)………………………. are </a:t>
            </a:r>
            <a:r>
              <a:rPr lang="cs-CZ" dirty="0" err="1" smtClean="0">
                <a:latin typeface="Baskerville Old Face" pitchFamily="18" charset="0"/>
              </a:rPr>
              <a:t>you</a:t>
            </a:r>
            <a:r>
              <a:rPr lang="cs-CZ" dirty="0" smtClean="0">
                <a:latin typeface="Baskerville Old Face" pitchFamily="18" charset="0"/>
              </a:rPr>
              <a:t>? – Um, </a:t>
            </a:r>
            <a:r>
              <a:rPr lang="cs-CZ" dirty="0" err="1" smtClean="0">
                <a:latin typeface="Baskerville Old Face" pitchFamily="18" charset="0"/>
              </a:rPr>
              <a:t>small</a:t>
            </a:r>
            <a:r>
              <a:rPr lang="cs-CZ" dirty="0" smtClean="0">
                <a:latin typeface="Baskerville Old Face" pitchFamily="18" charset="0"/>
              </a:rPr>
              <a:t>, I </a:t>
            </a:r>
            <a:r>
              <a:rPr lang="cs-CZ" dirty="0" err="1" smtClean="0">
                <a:latin typeface="Baskerville Old Face" pitchFamily="18" charset="0"/>
              </a:rPr>
              <a:t>think</a:t>
            </a:r>
            <a:r>
              <a:rPr lang="cs-CZ" dirty="0" smtClean="0">
                <a:latin typeface="Baskerville Old Face" pitchFamily="18" charset="0"/>
              </a:rPr>
              <a:t>.</a:t>
            </a:r>
          </a:p>
          <a:p>
            <a:pPr lvl="0">
              <a:buNone/>
            </a:pPr>
            <a:r>
              <a:rPr lang="cs-CZ" dirty="0" smtClean="0">
                <a:latin typeface="Baskerville Old Face" pitchFamily="18" charset="0"/>
              </a:rPr>
              <a:t>	b)……………………….. </a:t>
            </a:r>
            <a:r>
              <a:rPr lang="cs-CZ" dirty="0" err="1" smtClean="0">
                <a:latin typeface="Baskerville Old Face" pitchFamily="18" charset="0"/>
              </a:rPr>
              <a:t>it</a:t>
            </a:r>
            <a:r>
              <a:rPr lang="cs-CZ" dirty="0" smtClean="0">
                <a:latin typeface="Baskerville Old Face" pitchFamily="18" charset="0"/>
              </a:rPr>
              <a:t> in a 14? – I´</a:t>
            </a:r>
            <a:r>
              <a:rPr lang="cs-CZ" dirty="0" err="1" smtClean="0">
                <a:latin typeface="Baskerville Old Face" pitchFamily="18" charset="0"/>
              </a:rPr>
              <a:t>ll</a:t>
            </a:r>
            <a:r>
              <a:rPr lang="cs-CZ" dirty="0" smtClean="0">
                <a:latin typeface="Baskerville Old Face" pitchFamily="18" charset="0"/>
              </a:rPr>
              <a:t> just </a:t>
            </a:r>
            <a:r>
              <a:rPr lang="cs-CZ" dirty="0" err="1" smtClean="0">
                <a:latin typeface="Baskerville Old Face" pitchFamily="18" charset="0"/>
              </a:rPr>
              <a:t>have</a:t>
            </a:r>
            <a:r>
              <a:rPr lang="cs-CZ" dirty="0" smtClean="0">
                <a:latin typeface="Baskerville Old Face" pitchFamily="18" charset="0"/>
              </a:rPr>
              <a:t> a look.</a:t>
            </a:r>
          </a:p>
          <a:p>
            <a:pPr lvl="0">
              <a:buNone/>
            </a:pPr>
            <a:r>
              <a:rPr lang="cs-CZ" dirty="0" smtClean="0">
                <a:latin typeface="Baskerville Old Face" pitchFamily="18" charset="0"/>
              </a:rPr>
              <a:t>	c) </a:t>
            </a:r>
            <a:r>
              <a:rPr lang="cs-CZ" dirty="0" err="1" smtClean="0">
                <a:latin typeface="Baskerville Old Face" pitchFamily="18" charset="0"/>
              </a:rPr>
              <a:t>Can</a:t>
            </a:r>
            <a:r>
              <a:rPr lang="cs-CZ" dirty="0" smtClean="0">
                <a:latin typeface="Baskerville Old Face" pitchFamily="18" charset="0"/>
              </a:rPr>
              <a:t> I </a:t>
            </a:r>
            <a:r>
              <a:rPr lang="cs-CZ" dirty="0" err="1" smtClean="0">
                <a:latin typeface="Baskerville Old Face" pitchFamily="18" charset="0"/>
              </a:rPr>
              <a:t>try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it</a:t>
            </a:r>
            <a:r>
              <a:rPr lang="cs-CZ" dirty="0" smtClean="0">
                <a:latin typeface="Baskerville Old Face" pitchFamily="18" charset="0"/>
              </a:rPr>
              <a:t> on? – </a:t>
            </a:r>
            <a:r>
              <a:rPr lang="cs-CZ" dirty="0" err="1" smtClean="0">
                <a:latin typeface="Baskerville Old Face" pitchFamily="18" charset="0"/>
              </a:rPr>
              <a:t>Of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course</a:t>
            </a:r>
            <a:r>
              <a:rPr lang="cs-CZ" dirty="0" smtClean="0">
                <a:latin typeface="Baskerville Old Face" pitchFamily="18" charset="0"/>
              </a:rPr>
              <a:t>. </a:t>
            </a:r>
            <a:r>
              <a:rPr lang="cs-CZ" dirty="0" err="1" smtClean="0">
                <a:latin typeface="Baskerville Old Face" pitchFamily="18" charset="0"/>
              </a:rPr>
              <a:t>The</a:t>
            </a:r>
            <a:r>
              <a:rPr lang="cs-CZ" dirty="0" smtClean="0">
                <a:latin typeface="Baskerville Old Face" pitchFamily="18" charset="0"/>
              </a:rPr>
              <a:t> ……………………………. are </a:t>
            </a:r>
            <a:r>
              <a:rPr lang="cs-CZ" dirty="0" err="1" smtClean="0">
                <a:latin typeface="Baskerville Old Face" pitchFamily="18" charset="0"/>
              </a:rPr>
              <a:t>over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there</a:t>
            </a:r>
            <a:r>
              <a:rPr lang="cs-CZ" dirty="0" smtClean="0">
                <a:latin typeface="Baskerville Old Face" pitchFamily="18" charset="0"/>
              </a:rPr>
              <a:t>.</a:t>
            </a:r>
          </a:p>
          <a:p>
            <a:pPr lvl="0">
              <a:buNone/>
            </a:pPr>
            <a:r>
              <a:rPr lang="cs-CZ" dirty="0" smtClean="0">
                <a:latin typeface="Baskerville Old Face" pitchFamily="18" charset="0"/>
              </a:rPr>
              <a:t>	d)…………………………….? – I´m </a:t>
            </a:r>
            <a:r>
              <a:rPr lang="cs-CZ" dirty="0" err="1" smtClean="0">
                <a:latin typeface="Baskerville Old Face" pitchFamily="18" charset="0"/>
              </a:rPr>
              <a:t>afraid</a:t>
            </a:r>
            <a:r>
              <a:rPr lang="cs-CZ" dirty="0" smtClean="0">
                <a:latin typeface="Baskerville Old Face" pitchFamily="18" charset="0"/>
              </a:rPr>
              <a:t> not. </a:t>
            </a:r>
            <a:r>
              <a:rPr lang="cs-CZ" dirty="0" err="1" smtClean="0">
                <a:latin typeface="Baskerville Old Face" pitchFamily="18" charset="0"/>
              </a:rPr>
              <a:t>It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is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too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small</a:t>
            </a:r>
            <a:r>
              <a:rPr lang="cs-CZ" dirty="0" smtClean="0">
                <a:latin typeface="Baskerville Old Face" pitchFamily="18" charset="0"/>
              </a:rPr>
              <a:t>.</a:t>
            </a:r>
          </a:p>
          <a:p>
            <a:pPr lvl="0">
              <a:buNone/>
            </a:pPr>
            <a:r>
              <a:rPr lang="cs-CZ" dirty="0" smtClean="0">
                <a:latin typeface="Baskerville Old Face" pitchFamily="18" charset="0"/>
              </a:rPr>
              <a:t>	e)………………….  </a:t>
            </a:r>
            <a:r>
              <a:rPr lang="cs-CZ" dirty="0" err="1" smtClean="0">
                <a:latin typeface="Baskerville Old Face" pitchFamily="18" charset="0"/>
              </a:rPr>
              <a:t>is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it</a:t>
            </a:r>
            <a:r>
              <a:rPr lang="cs-CZ" dirty="0" smtClean="0">
                <a:latin typeface="Baskerville Old Face" pitchFamily="18" charset="0"/>
              </a:rPr>
              <a:t>? - </a:t>
            </a:r>
            <a:r>
              <a:rPr lang="cs-CZ" dirty="0" err="1" smtClean="0">
                <a:latin typeface="Baskerville Old Face" pitchFamily="18" charset="0"/>
              </a:rPr>
              <a:t>It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is</a:t>
            </a:r>
            <a:r>
              <a:rPr lang="cs-CZ" dirty="0" smtClean="0">
                <a:latin typeface="Baskerville Old Face" pitchFamily="18" charset="0"/>
              </a:rPr>
              <a:t> 19.50 </a:t>
            </a:r>
            <a:r>
              <a:rPr lang="cs-CZ" dirty="0" err="1" smtClean="0">
                <a:latin typeface="Baskerville Old Face" pitchFamily="18" charset="0"/>
              </a:rPr>
              <a:t>pounds</a:t>
            </a:r>
            <a:r>
              <a:rPr lang="cs-CZ" dirty="0" smtClean="0">
                <a:latin typeface="Baskerville Old Face" pitchFamily="18" charset="0"/>
              </a:rPr>
              <a:t>. </a:t>
            </a:r>
            <a:r>
              <a:rPr lang="cs-CZ" dirty="0" err="1" smtClean="0">
                <a:latin typeface="Baskerville Old Face" pitchFamily="18" charset="0"/>
              </a:rPr>
              <a:t>Here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is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your</a:t>
            </a:r>
            <a:r>
              <a:rPr lang="cs-CZ" dirty="0" smtClean="0">
                <a:latin typeface="Baskerville Old Face" pitchFamily="18" charset="0"/>
              </a:rPr>
              <a:t> …………………….. .</a:t>
            </a: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err="1" smtClean="0"/>
              <a:t>Solution</a:t>
            </a:r>
            <a:r>
              <a:rPr lang="cs-CZ" b="1" dirty="0" smtClean="0"/>
              <a:t>:</a:t>
            </a:r>
            <a:endParaRPr lang="cs-CZ" dirty="0" smtClean="0"/>
          </a:p>
          <a:p>
            <a:r>
              <a:rPr lang="cs-CZ" b="1" dirty="0" smtClean="0"/>
              <a:t>	</a:t>
            </a:r>
            <a:r>
              <a:rPr lang="cs-CZ" dirty="0" smtClean="0"/>
              <a:t>1.Complete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dialogue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box.</a:t>
            </a:r>
          </a:p>
          <a:p>
            <a:r>
              <a:rPr lang="cs-CZ" b="1" i="1" dirty="0" smtClean="0"/>
              <a:t>24.99 </a:t>
            </a:r>
            <a:r>
              <a:rPr lang="cs-CZ" b="1" i="1" dirty="0" err="1" smtClean="0"/>
              <a:t>pounds</a:t>
            </a:r>
            <a:r>
              <a:rPr lang="cs-CZ" b="1" i="1" dirty="0" smtClean="0"/>
              <a:t>,</a:t>
            </a:r>
            <a:r>
              <a:rPr lang="cs-CZ" b="1" i="1" dirty="0" err="1" smtClean="0"/>
              <a:t>black</a:t>
            </a:r>
            <a:r>
              <a:rPr lang="cs-CZ" b="1" i="1" dirty="0" smtClean="0"/>
              <a:t>, </a:t>
            </a:r>
            <a:r>
              <a:rPr lang="cs-CZ" b="1" i="1" dirty="0" err="1" smtClean="0"/>
              <a:t>brother</a:t>
            </a:r>
            <a:r>
              <a:rPr lang="cs-CZ" b="1" i="1" dirty="0" smtClean="0"/>
              <a:t>,</a:t>
            </a:r>
            <a:r>
              <a:rPr lang="cs-CZ" b="1" i="1" dirty="0" err="1" smtClean="0"/>
              <a:t>jumper</a:t>
            </a:r>
            <a:r>
              <a:rPr lang="cs-CZ" b="1" i="1" dirty="0" smtClean="0"/>
              <a:t>,</a:t>
            </a:r>
            <a:r>
              <a:rPr lang="cs-CZ" b="1" i="1" dirty="0" err="1" smtClean="0"/>
              <a:t>jumpers</a:t>
            </a:r>
            <a:r>
              <a:rPr lang="cs-CZ" b="1" i="1" dirty="0" smtClean="0"/>
              <a:t>, medium</a:t>
            </a:r>
            <a:endParaRPr lang="cs-CZ" dirty="0" smtClean="0"/>
          </a:p>
          <a:p>
            <a:r>
              <a:rPr lang="cs-CZ" i="1" dirty="0" smtClean="0"/>
              <a:t> </a:t>
            </a:r>
            <a:endParaRPr lang="cs-CZ" dirty="0" smtClean="0"/>
          </a:p>
          <a:p>
            <a:r>
              <a:rPr lang="cs-CZ" dirty="0" err="1" smtClean="0"/>
              <a:t>Shop</a:t>
            </a:r>
            <a:r>
              <a:rPr lang="cs-CZ" dirty="0" smtClean="0"/>
              <a:t> </a:t>
            </a:r>
            <a:r>
              <a:rPr lang="cs-CZ" dirty="0" err="1" smtClean="0"/>
              <a:t>assistant</a:t>
            </a:r>
            <a:r>
              <a:rPr lang="cs-CZ" dirty="0" smtClean="0"/>
              <a:t>  </a:t>
            </a:r>
            <a:r>
              <a:rPr lang="cs-CZ" dirty="0" err="1" smtClean="0"/>
              <a:t>Can</a:t>
            </a:r>
            <a:r>
              <a:rPr lang="cs-CZ" dirty="0" smtClean="0"/>
              <a:t> I help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smtClean="0"/>
              <a:t>Julia                    I´m </a:t>
            </a:r>
            <a:r>
              <a:rPr lang="cs-CZ" dirty="0" err="1" smtClean="0"/>
              <a:t>looking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</a:t>
            </a:r>
            <a:r>
              <a:rPr lang="cs-CZ" dirty="0" err="1" smtClean="0"/>
              <a:t>jumper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Shop</a:t>
            </a:r>
            <a:r>
              <a:rPr lang="cs-CZ" dirty="0" smtClean="0"/>
              <a:t> </a:t>
            </a:r>
            <a:r>
              <a:rPr lang="cs-CZ" dirty="0" err="1" smtClean="0"/>
              <a:t>assistant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jumpers</a:t>
            </a:r>
            <a:r>
              <a:rPr lang="cs-CZ" dirty="0" smtClean="0"/>
              <a:t> are </a:t>
            </a:r>
            <a:r>
              <a:rPr lang="cs-CZ" dirty="0" err="1" smtClean="0"/>
              <a:t>over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, </a:t>
            </a:r>
            <a:r>
              <a:rPr lang="cs-CZ" dirty="0" err="1" smtClean="0"/>
              <a:t>near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changing</a:t>
            </a:r>
            <a:r>
              <a:rPr lang="cs-CZ" dirty="0" smtClean="0"/>
              <a:t> </a:t>
            </a:r>
            <a:r>
              <a:rPr lang="cs-CZ" dirty="0" err="1" smtClean="0"/>
              <a:t>rooms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Julia                    </a:t>
            </a:r>
            <a:r>
              <a:rPr lang="cs-CZ" dirty="0" smtClean="0"/>
              <a:t>Ok. </a:t>
            </a:r>
            <a:r>
              <a:rPr lang="cs-CZ" dirty="0" err="1" smtClean="0"/>
              <a:t>Thanks</a:t>
            </a:r>
            <a:r>
              <a:rPr lang="cs-CZ" dirty="0" smtClean="0"/>
              <a:t>…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´s nice. And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sale</a:t>
            </a:r>
            <a:r>
              <a:rPr lang="cs-CZ" dirty="0" smtClean="0"/>
              <a:t>!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in </a:t>
            </a:r>
          </a:p>
          <a:p>
            <a:r>
              <a:rPr lang="cs-CZ" b="1" dirty="0" smtClean="0"/>
              <a:t> </a:t>
            </a:r>
            <a:r>
              <a:rPr lang="cs-CZ" dirty="0" smtClean="0"/>
              <a:t>                           </a:t>
            </a:r>
            <a:r>
              <a:rPr lang="cs-CZ" b="1" dirty="0" err="1" smtClean="0"/>
              <a:t>black</a:t>
            </a:r>
            <a:r>
              <a:rPr lang="cs-CZ" dirty="0" smtClean="0"/>
              <a:t>?</a:t>
            </a:r>
          </a:p>
          <a:p>
            <a:r>
              <a:rPr lang="cs-CZ" b="1" dirty="0" err="1" smtClean="0"/>
              <a:t>Shop</a:t>
            </a:r>
            <a:r>
              <a:rPr lang="cs-CZ" b="1" dirty="0" smtClean="0"/>
              <a:t> </a:t>
            </a:r>
            <a:r>
              <a:rPr lang="cs-CZ" b="1" dirty="0" err="1" smtClean="0"/>
              <a:t>assistant</a:t>
            </a:r>
            <a:r>
              <a:rPr lang="cs-CZ" b="1" dirty="0" smtClean="0"/>
              <a:t>  </a:t>
            </a:r>
            <a:r>
              <a:rPr lang="cs-CZ" dirty="0" err="1" smtClean="0"/>
              <a:t>Yes</a:t>
            </a:r>
            <a:r>
              <a:rPr lang="cs-CZ" dirty="0" smtClean="0"/>
              <a:t>.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size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b="1" dirty="0" smtClean="0"/>
              <a:t>Julia            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´t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my </a:t>
            </a:r>
            <a:r>
              <a:rPr lang="cs-CZ" b="1" dirty="0" err="1" smtClean="0"/>
              <a:t>brother</a:t>
            </a:r>
            <a:r>
              <a:rPr lang="cs-CZ" dirty="0" smtClean="0"/>
              <a:t> . He´s a </a:t>
            </a:r>
            <a:r>
              <a:rPr lang="cs-CZ" b="1" dirty="0" smtClean="0"/>
              <a:t>medium</a:t>
            </a:r>
            <a:endParaRPr lang="cs-CZ" dirty="0" smtClean="0"/>
          </a:p>
          <a:p>
            <a:r>
              <a:rPr lang="cs-CZ" b="1" dirty="0" smtClean="0"/>
              <a:t>                            </a:t>
            </a:r>
            <a:r>
              <a:rPr lang="cs-CZ" dirty="0" smtClean="0"/>
              <a:t>I </a:t>
            </a:r>
            <a:r>
              <a:rPr lang="cs-CZ" dirty="0" err="1" smtClean="0"/>
              <a:t>think</a:t>
            </a:r>
            <a:r>
              <a:rPr lang="cs-CZ" dirty="0" smtClean="0"/>
              <a:t>.</a:t>
            </a:r>
          </a:p>
          <a:p>
            <a:r>
              <a:rPr lang="cs-CZ" b="1" dirty="0" err="1" smtClean="0"/>
              <a:t>Shop</a:t>
            </a:r>
            <a:r>
              <a:rPr lang="cs-CZ" b="1" dirty="0" smtClean="0"/>
              <a:t> </a:t>
            </a:r>
            <a:r>
              <a:rPr lang="cs-CZ" b="1" dirty="0" err="1" smtClean="0"/>
              <a:t>assistant</a:t>
            </a:r>
            <a:r>
              <a:rPr lang="cs-CZ" b="1" dirty="0" smtClean="0"/>
              <a:t>  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are. </a:t>
            </a:r>
            <a:r>
              <a:rPr lang="cs-CZ" dirty="0" err="1" smtClean="0"/>
              <a:t>Could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till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 </a:t>
            </a:r>
            <a:r>
              <a:rPr lang="cs-CZ" dirty="0" err="1" smtClean="0"/>
              <a:t>That</a:t>
            </a:r>
            <a:r>
              <a:rPr lang="cs-CZ" dirty="0" smtClean="0"/>
              <a:t>´s </a:t>
            </a:r>
            <a:r>
              <a:rPr lang="cs-CZ" b="1" dirty="0" smtClean="0"/>
              <a:t>24.99 </a:t>
            </a:r>
            <a:r>
              <a:rPr lang="cs-CZ" b="1" dirty="0" err="1" smtClean="0"/>
              <a:t>pounds</a:t>
            </a:r>
            <a:r>
              <a:rPr lang="cs-CZ" b="1" dirty="0" smtClean="0"/>
              <a:t>.</a:t>
            </a:r>
            <a:endParaRPr lang="cs-CZ" dirty="0" smtClean="0"/>
          </a:p>
          <a:p>
            <a:r>
              <a:rPr lang="cs-CZ" b="1" dirty="0" smtClean="0"/>
              <a:t>Julia                   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bring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back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doesn</a:t>
            </a:r>
            <a:r>
              <a:rPr lang="cs-CZ" dirty="0" smtClean="0"/>
              <a:t>´t fit?</a:t>
            </a:r>
          </a:p>
          <a:p>
            <a:r>
              <a:rPr lang="cs-CZ" b="1" dirty="0" err="1" smtClean="0"/>
              <a:t>Shop</a:t>
            </a:r>
            <a:r>
              <a:rPr lang="cs-CZ" b="1" dirty="0" smtClean="0"/>
              <a:t> </a:t>
            </a:r>
            <a:r>
              <a:rPr lang="cs-CZ" b="1" dirty="0" err="1" smtClean="0"/>
              <a:t>assistant</a:t>
            </a:r>
            <a:r>
              <a:rPr lang="cs-CZ" b="1" dirty="0" smtClean="0"/>
              <a:t>  </a:t>
            </a:r>
            <a:r>
              <a:rPr lang="cs-CZ" dirty="0" err="1" smtClean="0"/>
              <a:t>Sure</a:t>
            </a:r>
            <a:r>
              <a:rPr lang="cs-CZ" dirty="0" smtClean="0"/>
              <a:t>. Just </a:t>
            </a:r>
            <a:r>
              <a:rPr lang="cs-CZ" dirty="0" err="1" smtClean="0"/>
              <a:t>keep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receipt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 </a:t>
            </a:r>
            <a:endParaRPr lang="cs-CZ" dirty="0" smtClean="0"/>
          </a:p>
          <a:p>
            <a:pPr lvl="0"/>
            <a:r>
              <a:rPr lang="cs-CZ" b="1" dirty="0" smtClean="0"/>
              <a:t> </a:t>
            </a:r>
            <a:r>
              <a:rPr lang="cs-CZ" b="1" dirty="0" err="1" smtClean="0"/>
              <a:t>Find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words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dialogue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match</a:t>
            </a:r>
            <a:r>
              <a:rPr lang="cs-CZ" b="1" dirty="0" smtClean="0"/>
              <a:t> </a:t>
            </a:r>
            <a:r>
              <a:rPr lang="cs-CZ" b="1" dirty="0" err="1" smtClean="0"/>
              <a:t>them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definitions</a:t>
            </a:r>
            <a:r>
              <a:rPr lang="cs-CZ" b="1" dirty="0" smtClean="0"/>
              <a:t>.</a:t>
            </a:r>
            <a:endParaRPr lang="cs-CZ" dirty="0" smtClean="0"/>
          </a:p>
          <a:p>
            <a:r>
              <a:rPr lang="cs-CZ" b="1" i="1" dirty="0" smtClean="0"/>
              <a:t>In a </a:t>
            </a:r>
            <a:r>
              <a:rPr lang="cs-CZ" b="1" i="1" dirty="0" err="1" smtClean="0"/>
              <a:t>shop</a:t>
            </a:r>
            <a:r>
              <a:rPr lang="cs-CZ" b="1" i="1" dirty="0" smtClean="0"/>
              <a:t> ,</a:t>
            </a:r>
            <a:r>
              <a:rPr lang="cs-CZ" b="1" i="1" dirty="0" err="1" smtClean="0"/>
              <a:t>changing</a:t>
            </a:r>
            <a:r>
              <a:rPr lang="cs-CZ" b="1" i="1" dirty="0" smtClean="0"/>
              <a:t> </a:t>
            </a:r>
            <a:r>
              <a:rPr lang="cs-CZ" b="1" i="1" dirty="0" err="1" smtClean="0"/>
              <a:t>room</a:t>
            </a:r>
            <a:r>
              <a:rPr lang="cs-CZ" b="1" i="1" dirty="0" smtClean="0"/>
              <a:t>,</a:t>
            </a:r>
            <a:r>
              <a:rPr lang="cs-CZ" b="1" i="1" dirty="0" err="1" smtClean="0"/>
              <a:t>receipt</a:t>
            </a:r>
            <a:r>
              <a:rPr lang="cs-CZ" b="1" i="1" dirty="0" smtClean="0"/>
              <a:t>, </a:t>
            </a:r>
            <a:r>
              <a:rPr lang="cs-CZ" b="1" i="1" dirty="0" err="1" smtClean="0"/>
              <a:t>sale</a:t>
            </a:r>
            <a:r>
              <a:rPr lang="cs-CZ" b="1" i="1" dirty="0" smtClean="0"/>
              <a:t>, </a:t>
            </a:r>
            <a:r>
              <a:rPr lang="cs-CZ" b="1" i="1" dirty="0" err="1" smtClean="0"/>
              <a:t>size</a:t>
            </a:r>
            <a:r>
              <a:rPr lang="cs-CZ" b="1" i="1" dirty="0" smtClean="0"/>
              <a:t>, </a:t>
            </a:r>
            <a:r>
              <a:rPr lang="cs-CZ" b="1" i="1" dirty="0" err="1" smtClean="0"/>
              <a:t>till</a:t>
            </a:r>
            <a:r>
              <a:rPr lang="cs-CZ" b="1" i="1" dirty="0" smtClean="0"/>
              <a:t>, to fit</a:t>
            </a:r>
            <a:endParaRPr lang="cs-CZ" dirty="0" smtClean="0"/>
          </a:p>
          <a:p>
            <a:pPr lvl="0"/>
            <a:r>
              <a:rPr lang="cs-CZ" i="1" dirty="0" smtClean="0"/>
              <a:t>A </a:t>
            </a:r>
            <a:r>
              <a:rPr lang="cs-CZ" i="1" dirty="0" err="1" smtClean="0"/>
              <a:t>time</a:t>
            </a:r>
            <a:r>
              <a:rPr lang="cs-CZ" i="1" dirty="0" smtClean="0"/>
              <a:t> </a:t>
            </a:r>
            <a:r>
              <a:rPr lang="cs-CZ" i="1" dirty="0" err="1" smtClean="0"/>
              <a:t>when</a:t>
            </a:r>
            <a:r>
              <a:rPr lang="cs-CZ" i="1" dirty="0" smtClean="0"/>
              <a:t> a </a:t>
            </a:r>
            <a:r>
              <a:rPr lang="cs-CZ" i="1" dirty="0" err="1" smtClean="0"/>
              <a:t>shop</a:t>
            </a:r>
            <a:r>
              <a:rPr lang="cs-CZ" i="1" dirty="0" smtClean="0"/>
              <a:t> </a:t>
            </a:r>
            <a:r>
              <a:rPr lang="cs-CZ" i="1" dirty="0" err="1" smtClean="0"/>
              <a:t>sells</a:t>
            </a:r>
            <a:r>
              <a:rPr lang="cs-CZ" i="1" dirty="0" smtClean="0"/>
              <a:t> </a:t>
            </a:r>
            <a:r>
              <a:rPr lang="cs-CZ" i="1" dirty="0" err="1" smtClean="0"/>
              <a:t>things</a:t>
            </a:r>
            <a:r>
              <a:rPr lang="cs-CZ" i="1" dirty="0" smtClean="0"/>
              <a:t>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less</a:t>
            </a:r>
            <a:r>
              <a:rPr lang="cs-CZ" i="1" dirty="0" smtClean="0"/>
              <a:t> money </a:t>
            </a:r>
            <a:r>
              <a:rPr lang="cs-CZ" i="1" dirty="0" err="1" smtClean="0"/>
              <a:t>than</a:t>
            </a:r>
            <a:r>
              <a:rPr lang="cs-CZ" i="1" dirty="0" smtClean="0"/>
              <a:t> </a:t>
            </a:r>
            <a:r>
              <a:rPr lang="cs-CZ" i="1" dirty="0" err="1" smtClean="0"/>
              <a:t>usual</a:t>
            </a:r>
            <a:r>
              <a:rPr lang="cs-CZ" i="1" dirty="0" smtClean="0"/>
              <a:t> </a:t>
            </a:r>
            <a:r>
              <a:rPr lang="cs-CZ" b="1" i="1" dirty="0" smtClean="0"/>
              <a:t>- </a:t>
            </a:r>
            <a:r>
              <a:rPr lang="cs-CZ" b="1" i="1" dirty="0" err="1" smtClean="0"/>
              <a:t>sale</a:t>
            </a:r>
            <a:endParaRPr lang="cs-CZ" dirty="0" smtClean="0"/>
          </a:p>
          <a:p>
            <a:pPr lvl="0"/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-  </a:t>
            </a:r>
            <a:r>
              <a:rPr lang="cs-CZ" b="1" dirty="0" err="1" smtClean="0"/>
              <a:t>size</a:t>
            </a:r>
            <a:r>
              <a:rPr lang="cs-CZ" dirty="0" smtClean="0"/>
              <a:t>              </a:t>
            </a:r>
          </a:p>
          <a:p>
            <a:pPr lvl="0"/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place</a:t>
            </a:r>
            <a:r>
              <a:rPr lang="cs-CZ" i="1" dirty="0" smtClean="0"/>
              <a:t> in a </a:t>
            </a:r>
            <a:r>
              <a:rPr lang="cs-CZ" i="1" dirty="0" err="1" smtClean="0"/>
              <a:t>shop</a:t>
            </a:r>
            <a:r>
              <a:rPr lang="cs-CZ" i="1" dirty="0" smtClean="0"/>
              <a:t> </a:t>
            </a:r>
            <a:r>
              <a:rPr lang="cs-CZ" i="1" dirty="0" err="1" smtClean="0"/>
              <a:t>where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pay</a:t>
            </a:r>
            <a:r>
              <a:rPr lang="cs-CZ" i="1" dirty="0" smtClean="0"/>
              <a:t>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things</a:t>
            </a:r>
            <a:r>
              <a:rPr lang="cs-CZ" i="1" dirty="0" smtClean="0"/>
              <a:t> -</a:t>
            </a:r>
            <a:r>
              <a:rPr lang="cs-CZ" b="1" i="1" dirty="0" smtClean="0"/>
              <a:t> </a:t>
            </a:r>
            <a:r>
              <a:rPr lang="cs-CZ" b="1" i="1" dirty="0" err="1" smtClean="0"/>
              <a:t>till</a:t>
            </a:r>
            <a:endParaRPr lang="cs-CZ" dirty="0" smtClean="0"/>
          </a:p>
          <a:p>
            <a:pPr lvl="0"/>
            <a:r>
              <a:rPr lang="cs-CZ" i="1" dirty="0" smtClean="0"/>
              <a:t>A </a:t>
            </a:r>
            <a:r>
              <a:rPr lang="cs-CZ" i="1" dirty="0" err="1" smtClean="0"/>
              <a:t>place</a:t>
            </a:r>
            <a:r>
              <a:rPr lang="cs-CZ" i="1" dirty="0" smtClean="0"/>
              <a:t> </a:t>
            </a:r>
            <a:r>
              <a:rPr lang="cs-CZ" i="1" dirty="0" err="1" smtClean="0"/>
              <a:t>where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try</a:t>
            </a:r>
            <a:r>
              <a:rPr lang="cs-CZ" i="1" dirty="0" smtClean="0"/>
              <a:t> on </a:t>
            </a:r>
            <a:r>
              <a:rPr lang="cs-CZ" i="1" dirty="0" err="1" smtClean="0"/>
              <a:t>clothes</a:t>
            </a:r>
            <a:r>
              <a:rPr lang="cs-CZ" i="1" dirty="0" smtClean="0"/>
              <a:t>- </a:t>
            </a:r>
            <a:r>
              <a:rPr lang="cs-CZ" b="1" i="1" dirty="0" err="1" smtClean="0"/>
              <a:t>changing</a:t>
            </a:r>
            <a:r>
              <a:rPr lang="cs-CZ" b="1" i="1" dirty="0" smtClean="0"/>
              <a:t> </a:t>
            </a:r>
            <a:r>
              <a:rPr lang="cs-CZ" b="1" i="1" dirty="0" err="1" smtClean="0"/>
              <a:t>room</a:t>
            </a:r>
            <a:endParaRPr lang="cs-CZ" dirty="0" smtClean="0"/>
          </a:p>
          <a:p>
            <a:pPr lvl="0"/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ticket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get</a:t>
            </a:r>
            <a:r>
              <a:rPr lang="cs-CZ" i="1" dirty="0" smtClean="0"/>
              <a:t> </a:t>
            </a:r>
            <a:r>
              <a:rPr lang="cs-CZ" i="1" dirty="0" err="1" smtClean="0"/>
              <a:t>when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buy</a:t>
            </a:r>
            <a:r>
              <a:rPr lang="cs-CZ" i="1" dirty="0" smtClean="0"/>
              <a:t> </a:t>
            </a:r>
            <a:r>
              <a:rPr lang="cs-CZ" i="1" dirty="0" err="1" smtClean="0"/>
              <a:t>something</a:t>
            </a:r>
            <a:r>
              <a:rPr lang="cs-CZ" i="1" dirty="0" smtClean="0"/>
              <a:t> </a:t>
            </a:r>
            <a:r>
              <a:rPr lang="cs-CZ" b="1" i="1" dirty="0" smtClean="0"/>
              <a:t>- </a:t>
            </a:r>
            <a:r>
              <a:rPr lang="cs-CZ" b="1" i="1" dirty="0" err="1" smtClean="0"/>
              <a:t>receit</a:t>
            </a:r>
            <a:endParaRPr lang="cs-CZ" dirty="0" smtClean="0"/>
          </a:p>
          <a:p>
            <a:pPr lvl="0"/>
            <a:r>
              <a:rPr lang="cs-CZ" i="1" dirty="0" smtClean="0"/>
              <a:t>To </a:t>
            </a:r>
            <a:r>
              <a:rPr lang="cs-CZ" i="1" dirty="0" err="1" smtClean="0"/>
              <a:t>be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right</a:t>
            </a:r>
            <a:r>
              <a:rPr lang="cs-CZ" i="1" dirty="0" smtClean="0"/>
              <a:t> </a:t>
            </a:r>
            <a:r>
              <a:rPr lang="cs-CZ" i="1" dirty="0" err="1" smtClean="0"/>
              <a:t>size</a:t>
            </a:r>
            <a:r>
              <a:rPr lang="cs-CZ" i="1" dirty="0" smtClean="0"/>
              <a:t> – </a:t>
            </a:r>
            <a:r>
              <a:rPr lang="cs-CZ" b="1" i="1" dirty="0" smtClean="0"/>
              <a:t>to fit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85794"/>
            <a:ext cx="7467600" cy="5688158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b="1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in </a:t>
            </a:r>
            <a:r>
              <a:rPr lang="cs-CZ" dirty="0" err="1" smtClean="0"/>
              <a:t>pairs</a:t>
            </a:r>
            <a:r>
              <a:rPr lang="cs-CZ" dirty="0" smtClean="0"/>
              <a:t>. </a:t>
            </a:r>
            <a:r>
              <a:rPr lang="cs-CZ" dirty="0" err="1" smtClean="0"/>
              <a:t>Practice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dialogue</a:t>
            </a:r>
            <a:r>
              <a:rPr lang="cs-CZ" dirty="0" smtClean="0"/>
              <a:t> in </a:t>
            </a:r>
            <a:r>
              <a:rPr lang="cs-CZ" dirty="0" err="1" smtClean="0"/>
              <a:t>exercise</a:t>
            </a:r>
            <a:r>
              <a:rPr lang="cs-CZ" dirty="0" smtClean="0"/>
              <a:t> 1, </a:t>
            </a:r>
            <a:r>
              <a:rPr lang="cs-CZ" dirty="0" err="1" smtClean="0"/>
              <a:t>using</a:t>
            </a:r>
            <a:r>
              <a:rPr lang="cs-CZ" dirty="0" smtClean="0"/>
              <a:t>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box</a:t>
            </a:r>
          </a:p>
          <a:p>
            <a:r>
              <a:rPr lang="cs-CZ" dirty="0" smtClean="0"/>
              <a:t>to </a:t>
            </a:r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</a:p>
          <a:p>
            <a:r>
              <a:rPr lang="cs-CZ" dirty="0" smtClean="0"/>
              <a:t> </a:t>
            </a:r>
          </a:p>
          <a:p>
            <a:r>
              <a:rPr lang="cs-CZ" b="1" i="1" dirty="0" smtClean="0"/>
              <a:t>1,2 – T-</a:t>
            </a:r>
            <a:r>
              <a:rPr lang="cs-CZ" b="1" i="1" dirty="0" err="1" smtClean="0"/>
              <a:t>shirt</a:t>
            </a:r>
            <a:r>
              <a:rPr lang="cs-CZ" b="1" i="1" dirty="0" smtClean="0"/>
              <a:t>(s), </a:t>
            </a:r>
            <a:r>
              <a:rPr lang="cs-CZ" b="1" i="1" dirty="0" err="1" smtClean="0"/>
              <a:t>jacket</a:t>
            </a:r>
            <a:r>
              <a:rPr lang="cs-CZ" b="1" i="1" dirty="0" smtClean="0"/>
              <a:t>(s), </a:t>
            </a:r>
            <a:r>
              <a:rPr lang="cs-CZ" b="1" i="1" dirty="0" err="1" smtClean="0"/>
              <a:t>tracksuit</a:t>
            </a:r>
            <a:r>
              <a:rPr lang="cs-CZ" b="1" i="1" dirty="0" smtClean="0"/>
              <a:t>(s)</a:t>
            </a:r>
            <a:endParaRPr lang="cs-CZ" dirty="0" smtClean="0"/>
          </a:p>
          <a:p>
            <a:r>
              <a:rPr lang="cs-CZ" b="1" i="1" dirty="0" smtClean="0"/>
              <a:t>3 </a:t>
            </a:r>
            <a:r>
              <a:rPr lang="cs-CZ" b="1" dirty="0" smtClean="0"/>
              <a:t>– </a:t>
            </a:r>
            <a:r>
              <a:rPr lang="cs-CZ" b="1" dirty="0" err="1" smtClean="0"/>
              <a:t>blue</a:t>
            </a:r>
            <a:r>
              <a:rPr lang="cs-CZ" b="1" dirty="0" smtClean="0"/>
              <a:t>, green, </a:t>
            </a:r>
            <a:r>
              <a:rPr lang="cs-CZ" b="1" dirty="0" err="1" smtClean="0"/>
              <a:t>yellow</a:t>
            </a:r>
            <a:endParaRPr lang="cs-CZ" dirty="0" smtClean="0"/>
          </a:p>
          <a:p>
            <a:r>
              <a:rPr lang="cs-CZ" b="1" i="1" dirty="0" smtClean="0"/>
              <a:t>4 </a:t>
            </a:r>
            <a:r>
              <a:rPr lang="cs-CZ" b="1" dirty="0" smtClean="0"/>
              <a:t>– sister, </a:t>
            </a:r>
            <a:r>
              <a:rPr lang="cs-CZ" b="1" dirty="0" err="1" smtClean="0"/>
              <a:t>boyfriend</a:t>
            </a:r>
            <a:r>
              <a:rPr lang="cs-CZ" b="1" dirty="0" smtClean="0"/>
              <a:t>, cousin</a:t>
            </a:r>
            <a:endParaRPr lang="cs-CZ" dirty="0" smtClean="0"/>
          </a:p>
          <a:p>
            <a:r>
              <a:rPr lang="cs-CZ" b="1" i="1" dirty="0" smtClean="0"/>
              <a:t>5 </a:t>
            </a:r>
            <a:r>
              <a:rPr lang="cs-CZ" b="1" dirty="0" smtClean="0"/>
              <a:t>– </a:t>
            </a:r>
            <a:r>
              <a:rPr lang="cs-CZ" b="1" dirty="0" err="1" smtClean="0"/>
              <a:t>small</a:t>
            </a:r>
            <a:r>
              <a:rPr lang="cs-CZ" b="1" dirty="0" smtClean="0"/>
              <a:t>, </a:t>
            </a:r>
            <a:r>
              <a:rPr lang="cs-CZ" b="1" dirty="0" err="1" smtClean="0"/>
              <a:t>large</a:t>
            </a:r>
            <a:r>
              <a:rPr lang="cs-CZ" b="1" dirty="0" smtClean="0"/>
              <a:t>, extra-</a:t>
            </a:r>
            <a:r>
              <a:rPr lang="cs-CZ" b="1" dirty="0" err="1" smtClean="0"/>
              <a:t>large</a:t>
            </a:r>
            <a:endParaRPr lang="cs-CZ" dirty="0" smtClean="0"/>
          </a:p>
          <a:p>
            <a:r>
              <a:rPr lang="cs-CZ" b="1" i="1" dirty="0" smtClean="0"/>
              <a:t>6 </a:t>
            </a:r>
            <a:r>
              <a:rPr lang="cs-CZ" b="1" dirty="0" smtClean="0"/>
              <a:t>– 15.95 </a:t>
            </a:r>
            <a:r>
              <a:rPr lang="cs-CZ" b="1" dirty="0" err="1" smtClean="0"/>
              <a:t>pouds</a:t>
            </a:r>
            <a:r>
              <a:rPr lang="cs-CZ" b="1" dirty="0" smtClean="0"/>
              <a:t>, 35 </a:t>
            </a:r>
            <a:r>
              <a:rPr lang="cs-CZ" b="1" dirty="0" err="1" smtClean="0"/>
              <a:t>pounds</a:t>
            </a:r>
            <a:r>
              <a:rPr lang="cs-CZ" b="1" dirty="0" smtClean="0"/>
              <a:t>, 19.50 </a:t>
            </a:r>
            <a:r>
              <a:rPr lang="cs-CZ" b="1" dirty="0" err="1" smtClean="0"/>
              <a:t>pounds</a:t>
            </a:r>
            <a:r>
              <a:rPr lang="cs-CZ" b="1" dirty="0" smtClean="0"/>
              <a:t> 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pPr lvl="0"/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dialogue</a:t>
            </a:r>
            <a:r>
              <a:rPr lang="cs-CZ" dirty="0" smtClean="0"/>
              <a:t> in a </a:t>
            </a:r>
            <a:r>
              <a:rPr lang="cs-CZ" dirty="0" err="1" smtClean="0"/>
              <a:t>shop</a:t>
            </a:r>
            <a:r>
              <a:rPr lang="cs-CZ" dirty="0" smtClean="0"/>
              <a:t>.</a:t>
            </a:r>
          </a:p>
          <a:p>
            <a:pPr lvl="0"/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size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 – Um, </a:t>
            </a:r>
            <a:r>
              <a:rPr lang="cs-CZ" dirty="0" err="1" smtClean="0"/>
              <a:t>small</a:t>
            </a:r>
            <a:r>
              <a:rPr lang="cs-CZ" dirty="0" smtClean="0"/>
              <a:t>, I </a:t>
            </a:r>
            <a:r>
              <a:rPr lang="cs-CZ" dirty="0" err="1" smtClean="0"/>
              <a:t>think</a:t>
            </a:r>
            <a:r>
              <a:rPr lang="cs-CZ" dirty="0" smtClean="0"/>
              <a:t>.</a:t>
            </a:r>
          </a:p>
          <a:p>
            <a:pPr lvl="0"/>
            <a:r>
              <a:rPr lang="cs-CZ" b="1" dirty="0" err="1" smtClean="0"/>
              <a:t>Have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in a 14? – I´</a:t>
            </a:r>
            <a:r>
              <a:rPr lang="cs-CZ" dirty="0" err="1" smtClean="0"/>
              <a:t>ll</a:t>
            </a:r>
            <a:r>
              <a:rPr lang="cs-CZ" dirty="0" smtClean="0"/>
              <a:t> just </a:t>
            </a:r>
            <a:r>
              <a:rPr lang="cs-CZ" dirty="0" err="1" smtClean="0"/>
              <a:t>have</a:t>
            </a:r>
            <a:r>
              <a:rPr lang="cs-CZ" dirty="0" smtClean="0"/>
              <a:t> a look.</a:t>
            </a:r>
          </a:p>
          <a:p>
            <a:pPr lvl="0"/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try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on? –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course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changing</a:t>
            </a:r>
            <a:r>
              <a:rPr lang="cs-CZ" b="1" dirty="0" smtClean="0"/>
              <a:t> </a:t>
            </a:r>
            <a:r>
              <a:rPr lang="cs-CZ" b="1" dirty="0" err="1" smtClean="0"/>
              <a:t>rooms</a:t>
            </a:r>
            <a:r>
              <a:rPr lang="cs-CZ" dirty="0" smtClean="0"/>
              <a:t> are </a:t>
            </a:r>
            <a:r>
              <a:rPr lang="cs-CZ" dirty="0" err="1" smtClean="0"/>
              <a:t>over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pPr lvl="0"/>
            <a:r>
              <a:rPr lang="cs-CZ" b="1" dirty="0" err="1" smtClean="0"/>
              <a:t>Does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 fit </a:t>
            </a:r>
            <a:r>
              <a:rPr lang="cs-CZ" b="1" dirty="0" err="1" smtClean="0"/>
              <a:t>you</a:t>
            </a:r>
            <a:r>
              <a:rPr lang="cs-CZ" dirty="0" smtClean="0"/>
              <a:t>? – I´m </a:t>
            </a:r>
            <a:r>
              <a:rPr lang="cs-CZ" dirty="0" err="1" smtClean="0"/>
              <a:t>afraid</a:t>
            </a:r>
            <a:r>
              <a:rPr lang="cs-CZ" dirty="0" smtClean="0"/>
              <a:t> not.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.</a:t>
            </a:r>
          </a:p>
          <a:p>
            <a:pPr lvl="0"/>
            <a:r>
              <a:rPr lang="cs-CZ" b="1" dirty="0" err="1" smtClean="0"/>
              <a:t>How</a:t>
            </a:r>
            <a:r>
              <a:rPr lang="cs-CZ" b="1" dirty="0" smtClean="0"/>
              <a:t> much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-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smtClean="0"/>
              <a:t>19</a:t>
            </a:r>
            <a:r>
              <a:rPr lang="cs-CZ" dirty="0" smtClean="0"/>
              <a:t>.50 </a:t>
            </a:r>
            <a:r>
              <a:rPr lang="cs-CZ" dirty="0" err="1" smtClean="0"/>
              <a:t>pounds</a:t>
            </a:r>
            <a:r>
              <a:rPr lang="cs-CZ" dirty="0" smtClean="0"/>
              <a:t>. 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b="1" dirty="0" err="1" smtClean="0"/>
              <a:t>receipt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285728"/>
            <a:ext cx="7467600" cy="4873752"/>
          </a:xfrm>
        </p:spPr>
        <p:txBody>
          <a:bodyPr/>
          <a:lstStyle/>
          <a:p>
            <a:r>
              <a:rPr lang="cs-CZ" sz="1200" dirty="0" smtClean="0"/>
              <a:t>Použité zdroje:</a:t>
            </a:r>
          </a:p>
          <a:p>
            <a:r>
              <a:rPr lang="cs-CZ" sz="1200" dirty="0" smtClean="0"/>
              <a:t>SOARZ, Liz </a:t>
            </a:r>
            <a:r>
              <a:rPr lang="cs-CZ" sz="1200" dirty="0" err="1" smtClean="0"/>
              <a:t>and</a:t>
            </a:r>
            <a:r>
              <a:rPr lang="cs-CZ" sz="1200" dirty="0" smtClean="0"/>
              <a:t> John: </a:t>
            </a:r>
            <a:r>
              <a:rPr lang="cs-CZ" sz="1200" i="1" dirty="0" smtClean="0"/>
              <a:t>New </a:t>
            </a:r>
            <a:r>
              <a:rPr lang="cs-CZ" sz="1200" i="1" dirty="0" err="1" smtClean="0"/>
              <a:t>Headway</a:t>
            </a:r>
            <a:r>
              <a:rPr lang="cs-CZ" sz="1200" i="1" dirty="0" smtClean="0"/>
              <a:t>, </a:t>
            </a:r>
            <a:r>
              <a:rPr lang="cs-CZ" sz="1200" dirty="0" err="1" smtClean="0"/>
              <a:t>Pre</a:t>
            </a:r>
            <a:r>
              <a:rPr lang="cs-CZ" sz="1200" dirty="0" smtClean="0"/>
              <a:t> – </a:t>
            </a:r>
            <a:r>
              <a:rPr lang="cs-CZ" sz="1200" dirty="0" err="1" smtClean="0"/>
              <a:t>intermediate</a:t>
            </a:r>
            <a:r>
              <a:rPr lang="cs-CZ" sz="1200" dirty="0" smtClean="0"/>
              <a:t>, Oxford University </a:t>
            </a:r>
            <a:r>
              <a:rPr lang="cs-CZ" sz="1200" dirty="0" err="1" smtClean="0"/>
              <a:t>Press</a:t>
            </a:r>
            <a:r>
              <a:rPr lang="cs-CZ" sz="1200" dirty="0" smtClean="0"/>
              <a:t>, Oxford, 2007, ISBN 978-0-19-471585-0.</a:t>
            </a:r>
          </a:p>
          <a:p>
            <a:r>
              <a:rPr lang="cs-CZ" sz="1200" dirty="0" smtClean="0"/>
              <a:t>FALLA </a:t>
            </a:r>
            <a:r>
              <a:rPr lang="cs-CZ" sz="1200" dirty="0" err="1" smtClean="0"/>
              <a:t>Tim</a:t>
            </a:r>
            <a:r>
              <a:rPr lang="cs-CZ" sz="1200" dirty="0" smtClean="0"/>
              <a:t>,DAVIES Paul A: </a:t>
            </a:r>
            <a:r>
              <a:rPr lang="cs-CZ" sz="1200" i="1" dirty="0" smtClean="0"/>
              <a:t>Maturita </a:t>
            </a:r>
            <a:r>
              <a:rPr lang="cs-CZ" sz="1200" i="1" dirty="0" err="1" smtClean="0"/>
              <a:t>Solutions</a:t>
            </a:r>
            <a:r>
              <a:rPr lang="cs-CZ" sz="1200" i="1" dirty="0" smtClean="0"/>
              <a:t>, </a:t>
            </a:r>
            <a:r>
              <a:rPr lang="cs-CZ" sz="1200" dirty="0" smtClean="0"/>
              <a:t>Oxford University </a:t>
            </a:r>
            <a:r>
              <a:rPr lang="cs-CZ" sz="1200" dirty="0" err="1" smtClean="0"/>
              <a:t>Press</a:t>
            </a:r>
            <a:r>
              <a:rPr lang="cs-CZ" sz="1200" dirty="0" smtClean="0"/>
              <a:t>, Oxford, 2007,ISBN 978-0-190455169-4.</a:t>
            </a:r>
          </a:p>
          <a:p>
            <a:r>
              <a:rPr lang="cs-CZ" sz="1200" dirty="0" smtClean="0"/>
              <a:t>MURPHY, </a:t>
            </a:r>
            <a:r>
              <a:rPr lang="cs-CZ" sz="1200" dirty="0" err="1" smtClean="0"/>
              <a:t>Raymond</a:t>
            </a:r>
            <a:r>
              <a:rPr lang="cs-CZ" sz="1200" dirty="0" smtClean="0"/>
              <a:t>: </a:t>
            </a:r>
            <a:r>
              <a:rPr lang="cs-CZ" sz="1200" i="1" dirty="0" err="1" smtClean="0"/>
              <a:t>English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Grammar</a:t>
            </a:r>
            <a:r>
              <a:rPr lang="cs-CZ" sz="1200" i="1" dirty="0" smtClean="0"/>
              <a:t> in Use, </a:t>
            </a:r>
            <a:r>
              <a:rPr lang="cs-CZ" sz="1200" dirty="0" smtClean="0"/>
              <a:t>Cambridge University </a:t>
            </a:r>
            <a:r>
              <a:rPr lang="cs-CZ" sz="1200" dirty="0" err="1" smtClean="0"/>
              <a:t>Press</a:t>
            </a:r>
            <a:r>
              <a:rPr lang="cs-CZ" sz="1200" dirty="0" smtClean="0"/>
              <a:t>, 1994, ISBN 0-521-43680-X.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25</TotalTime>
  <Words>105</Words>
  <Application>Microsoft Office PowerPoint</Application>
  <PresentationFormat>Předvádění na obrazovce (4:3)</PresentationFormat>
  <Paragraphs>97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Aduška</dc:creator>
  <cp:lastModifiedBy>Aduška</cp:lastModifiedBy>
  <cp:revision>6</cp:revision>
  <dcterms:created xsi:type="dcterms:W3CDTF">2013-05-12T13:56:05Z</dcterms:created>
  <dcterms:modified xsi:type="dcterms:W3CDTF">2013-09-24T19:16:07Z</dcterms:modified>
</cp:coreProperties>
</file>